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2"/>
  </p:notesMasterIdLst>
  <p:sldIdLst>
    <p:sldId id="256" r:id="rId2"/>
    <p:sldId id="257" r:id="rId3"/>
    <p:sldId id="272" r:id="rId4"/>
    <p:sldId id="259" r:id="rId5"/>
    <p:sldId id="265" r:id="rId6"/>
    <p:sldId id="278" r:id="rId7"/>
    <p:sldId id="260" r:id="rId8"/>
    <p:sldId id="261" r:id="rId9"/>
    <p:sldId id="262" r:id="rId10"/>
    <p:sldId id="263" r:id="rId11"/>
    <p:sldId id="274" r:id="rId12"/>
    <p:sldId id="275" r:id="rId13"/>
    <p:sldId id="276" r:id="rId14"/>
    <p:sldId id="279" r:id="rId15"/>
    <p:sldId id="270" r:id="rId16"/>
    <p:sldId id="271" r:id="rId17"/>
    <p:sldId id="258" r:id="rId18"/>
    <p:sldId id="264" r:id="rId19"/>
    <p:sldId id="267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C0C60-BF48-D3D5-8DA0-384DBE7D2BEF}" v="558" vWet="562" dt="2023-06-24T16:12:06.314"/>
    <p1510:client id="{10AA7DC6-20CB-68DC-B997-A6A96B87F5C6}" v="158" dt="2023-06-24T02:46:43.610"/>
    <p1510:client id="{1540EED0-6A74-23DC-EF6A-6D21C7C6AB40}" v="343" dt="2023-06-23T23:59:07.236"/>
    <p1510:client id="{20889A21-B000-9B43-12AF-4B2BA7D2A68A}" v="544" dt="2023-06-23T20:18:41.573"/>
    <p1510:client id="{25978C57-88CD-ED83-ED0F-E21254C61518}" v="1027" dt="2023-06-24T15:40:31.865"/>
    <p1510:client id="{450E414C-E7AF-384A-95FD-C38BCAA03DE5}" v="1255" dt="2023-06-24T16:26:35.104"/>
    <p1510:client id="{452B82A3-81A7-4ED5-F90E-2A7D02699ADE}" v="16" dt="2023-06-24T16:19:30.103"/>
    <p1510:client id="{69E8475E-BA8C-B15F-6E7E-4CAE86DBA05F}" v="62" dt="2023-06-24T14:22:58.889"/>
    <p1510:client id="{BC61E61B-EA46-4B72-A3E7-B313E0B7F780}" v="447" dt="2023-06-23T18:53:24.911"/>
    <p1510:client id="{C2DBA389-AEE0-6904-53FB-63A146DE4571}" v="4" dt="2023-06-24T14:19:47.115"/>
    <p1510:client id="{C634B61C-C636-7A35-1615-7EBAD491E566}" v="226" dt="2023-06-24T00:48:55.356"/>
    <p1510:client id="{E4B0EB9F-4563-6BED-9239-A4CC96DCFA72}" v="79" dt="2023-06-24T15:45:51.562"/>
    <p1510:client id="{E9B5A623-7C41-78B5-3357-271FD3CE0737}" v="4" dt="2023-06-24T16:01:20.966"/>
    <p1510:client id="{E9E11673-C7BA-839D-358B-E961545E1DCA}" v="6" dt="2023-06-24T14:25:19.035"/>
    <p1510:client id="{F3203130-2E5F-FCAA-FCBE-4BDB2C7DEFC6}" v="2" dt="2023-06-24T15:57:56.501"/>
    <p1510:client id="{F7719B7B-8026-82FF-D73C-0D0513E1354A}" v="29" dt="2023-06-24T16:09:11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>
      <p:cViewPr>
        <p:scale>
          <a:sx n="93" d="100"/>
          <a:sy n="93" d="100"/>
        </p:scale>
        <p:origin x="9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E76911-621D-43B2-AD7C-72F84FFB797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3C9AE0-7C63-44D6-8C2E-70C51D7A24DB}">
      <dgm:prSet custT="1"/>
      <dgm:spPr/>
      <dgm:t>
        <a:bodyPr/>
        <a:lstStyle/>
        <a:p>
          <a:pPr algn="ctr"/>
          <a:r>
            <a:rPr lang="en-US" sz="3200" dirty="0"/>
            <a:t>Unix-based tool, written in Java</a:t>
          </a:r>
        </a:p>
      </dgm:t>
    </dgm:pt>
    <dgm:pt modelId="{CF4CC8F8-FD5A-49EC-AA1B-4A4F99962565}" type="parTrans" cxnId="{C227A62C-75F2-4286-8D85-8C8837E8FEC2}">
      <dgm:prSet/>
      <dgm:spPr/>
      <dgm:t>
        <a:bodyPr/>
        <a:lstStyle/>
        <a:p>
          <a:endParaRPr lang="en-US"/>
        </a:p>
      </dgm:t>
    </dgm:pt>
    <dgm:pt modelId="{47D3D39D-9810-405E-A51B-98A011D0B9B4}" type="sibTrans" cxnId="{C227A62C-75F2-4286-8D85-8C8837E8FEC2}">
      <dgm:prSet/>
      <dgm:spPr/>
      <dgm:t>
        <a:bodyPr/>
        <a:lstStyle/>
        <a:p>
          <a:endParaRPr lang="en-US"/>
        </a:p>
      </dgm:t>
    </dgm:pt>
    <dgm:pt modelId="{C0919342-FA1E-4E66-AC12-64205F5F0EEA}">
      <dgm:prSet custT="1"/>
      <dgm:spPr/>
      <dgm:t>
        <a:bodyPr/>
        <a:lstStyle/>
        <a:p>
          <a:pPr algn="ctr"/>
          <a:r>
            <a:rPr lang="en-US" sz="3200" dirty="0"/>
            <a:t>AP locater</a:t>
          </a:r>
        </a:p>
      </dgm:t>
    </dgm:pt>
    <dgm:pt modelId="{2C3FB424-A83F-4A7A-BCCD-849A676758CC}" type="parTrans" cxnId="{5276CBF2-4B4B-4F8E-AE89-3453E0CC21A4}">
      <dgm:prSet/>
      <dgm:spPr/>
      <dgm:t>
        <a:bodyPr/>
        <a:lstStyle/>
        <a:p>
          <a:endParaRPr lang="en-US"/>
        </a:p>
      </dgm:t>
    </dgm:pt>
    <dgm:pt modelId="{658152AE-C523-469C-AEBC-4CA857A82D31}" type="sibTrans" cxnId="{5276CBF2-4B4B-4F8E-AE89-3453E0CC21A4}">
      <dgm:prSet/>
      <dgm:spPr/>
      <dgm:t>
        <a:bodyPr/>
        <a:lstStyle/>
        <a:p>
          <a:endParaRPr lang="en-US"/>
        </a:p>
      </dgm:t>
    </dgm:pt>
    <dgm:pt modelId="{268B7308-6F42-440E-9CC9-C773B4B9D6BA}">
      <dgm:prSet custT="1"/>
      <dgm:spPr/>
      <dgm:t>
        <a:bodyPr/>
        <a:lstStyle/>
        <a:p>
          <a:pPr algn="ctr"/>
          <a:r>
            <a:rPr lang="en-US" sz="3200" dirty="0"/>
            <a:t>Heatmap generation</a:t>
          </a:r>
        </a:p>
      </dgm:t>
    </dgm:pt>
    <dgm:pt modelId="{5A0B0522-3197-435C-A8D9-308686B20661}" type="parTrans" cxnId="{0EF1676B-F355-44BB-A976-6631D7F0A42D}">
      <dgm:prSet/>
      <dgm:spPr/>
      <dgm:t>
        <a:bodyPr/>
        <a:lstStyle/>
        <a:p>
          <a:endParaRPr lang="en-US"/>
        </a:p>
      </dgm:t>
    </dgm:pt>
    <dgm:pt modelId="{14B8830D-B8E9-4797-AD83-327D84E4F9F4}" type="sibTrans" cxnId="{0EF1676B-F355-44BB-A976-6631D7F0A42D}">
      <dgm:prSet/>
      <dgm:spPr/>
      <dgm:t>
        <a:bodyPr/>
        <a:lstStyle/>
        <a:p>
          <a:endParaRPr lang="en-US"/>
        </a:p>
      </dgm:t>
    </dgm:pt>
    <dgm:pt modelId="{30A8DC29-0E94-4AB2-A696-1055BC990674}">
      <dgm:prSet custT="1"/>
      <dgm:spPr/>
      <dgm:t>
        <a:bodyPr/>
        <a:lstStyle/>
        <a:p>
          <a:pPr algn="ctr"/>
          <a:r>
            <a:rPr lang="en-US" sz="3200" dirty="0"/>
            <a:t>Rogue AP detection</a:t>
          </a:r>
        </a:p>
      </dgm:t>
    </dgm:pt>
    <dgm:pt modelId="{E57CABF6-420A-43AA-BD82-AD3602F82BA8}" type="parTrans" cxnId="{8E97EE8B-0794-40D1-B3BE-DF9C6258781D}">
      <dgm:prSet/>
      <dgm:spPr/>
      <dgm:t>
        <a:bodyPr/>
        <a:lstStyle/>
        <a:p>
          <a:endParaRPr lang="en-US"/>
        </a:p>
      </dgm:t>
    </dgm:pt>
    <dgm:pt modelId="{2FE8C967-C920-4662-9801-455C75E8034C}" type="sibTrans" cxnId="{8E97EE8B-0794-40D1-B3BE-DF9C6258781D}">
      <dgm:prSet/>
      <dgm:spPr/>
      <dgm:t>
        <a:bodyPr/>
        <a:lstStyle/>
        <a:p>
          <a:endParaRPr lang="en-US"/>
        </a:p>
      </dgm:t>
    </dgm:pt>
    <dgm:pt modelId="{97FA25BC-63DA-234C-9E08-23ADAB8826BE}" type="pres">
      <dgm:prSet presAssocID="{5DE76911-621D-43B2-AD7C-72F84FFB797D}" presName="linear" presStyleCnt="0">
        <dgm:presLayoutVars>
          <dgm:animLvl val="lvl"/>
          <dgm:resizeHandles val="exact"/>
        </dgm:presLayoutVars>
      </dgm:prSet>
      <dgm:spPr/>
    </dgm:pt>
    <dgm:pt modelId="{3F8B350B-0380-0640-84F2-5E37F62A10E7}" type="pres">
      <dgm:prSet presAssocID="{E93C9AE0-7C63-44D6-8C2E-70C51D7A24D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CB3486E-3CDC-1F48-8DC6-7AA1F775F0B7}" type="pres">
      <dgm:prSet presAssocID="{47D3D39D-9810-405E-A51B-98A011D0B9B4}" presName="spacer" presStyleCnt="0"/>
      <dgm:spPr/>
    </dgm:pt>
    <dgm:pt modelId="{99E29D4A-26BB-544F-A2EB-3541A0FA718B}" type="pres">
      <dgm:prSet presAssocID="{C0919342-FA1E-4E66-AC12-64205F5F0EE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4CF3DC-A810-1C47-BB2B-C9B320810542}" type="pres">
      <dgm:prSet presAssocID="{658152AE-C523-469C-AEBC-4CA857A82D31}" presName="spacer" presStyleCnt="0"/>
      <dgm:spPr/>
    </dgm:pt>
    <dgm:pt modelId="{89CE1238-A297-CB45-BE3C-A6077825B5CD}" type="pres">
      <dgm:prSet presAssocID="{268B7308-6F42-440E-9CC9-C773B4B9D6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9862A0-2A8B-AE4D-B2F5-A1EB55635992}" type="pres">
      <dgm:prSet presAssocID="{14B8830D-B8E9-4797-AD83-327D84E4F9F4}" presName="spacer" presStyleCnt="0"/>
      <dgm:spPr/>
    </dgm:pt>
    <dgm:pt modelId="{31714F8D-E3A2-F44F-9E23-90C797298F0E}" type="pres">
      <dgm:prSet presAssocID="{30A8DC29-0E94-4AB2-A696-1055BC99067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227A62C-75F2-4286-8D85-8C8837E8FEC2}" srcId="{5DE76911-621D-43B2-AD7C-72F84FFB797D}" destId="{E93C9AE0-7C63-44D6-8C2E-70C51D7A24DB}" srcOrd="0" destOrd="0" parTransId="{CF4CC8F8-FD5A-49EC-AA1B-4A4F99962565}" sibTransId="{47D3D39D-9810-405E-A51B-98A011D0B9B4}"/>
    <dgm:cxn modelId="{DA88DE2C-363C-AA42-B057-ED42B690DB66}" type="presOf" srcId="{30A8DC29-0E94-4AB2-A696-1055BC990674}" destId="{31714F8D-E3A2-F44F-9E23-90C797298F0E}" srcOrd="0" destOrd="0" presId="urn:microsoft.com/office/officeart/2005/8/layout/vList2"/>
    <dgm:cxn modelId="{C1569A4D-B633-CC4C-80A6-EFB3F9D9F103}" type="presOf" srcId="{5DE76911-621D-43B2-AD7C-72F84FFB797D}" destId="{97FA25BC-63DA-234C-9E08-23ADAB8826BE}" srcOrd="0" destOrd="0" presId="urn:microsoft.com/office/officeart/2005/8/layout/vList2"/>
    <dgm:cxn modelId="{0EF1676B-F355-44BB-A976-6631D7F0A42D}" srcId="{5DE76911-621D-43B2-AD7C-72F84FFB797D}" destId="{268B7308-6F42-440E-9CC9-C773B4B9D6BA}" srcOrd="2" destOrd="0" parTransId="{5A0B0522-3197-435C-A8D9-308686B20661}" sibTransId="{14B8830D-B8E9-4797-AD83-327D84E4F9F4}"/>
    <dgm:cxn modelId="{F41E1370-845E-C541-9FF1-9EA087140156}" type="presOf" srcId="{E93C9AE0-7C63-44D6-8C2E-70C51D7A24DB}" destId="{3F8B350B-0380-0640-84F2-5E37F62A10E7}" srcOrd="0" destOrd="0" presId="urn:microsoft.com/office/officeart/2005/8/layout/vList2"/>
    <dgm:cxn modelId="{7E9BBE83-9FAB-D64C-8D35-B7A19D55B404}" type="presOf" srcId="{268B7308-6F42-440E-9CC9-C773B4B9D6BA}" destId="{89CE1238-A297-CB45-BE3C-A6077825B5CD}" srcOrd="0" destOrd="0" presId="urn:microsoft.com/office/officeart/2005/8/layout/vList2"/>
    <dgm:cxn modelId="{8E97EE8B-0794-40D1-B3BE-DF9C6258781D}" srcId="{5DE76911-621D-43B2-AD7C-72F84FFB797D}" destId="{30A8DC29-0E94-4AB2-A696-1055BC990674}" srcOrd="3" destOrd="0" parTransId="{E57CABF6-420A-43AA-BD82-AD3602F82BA8}" sibTransId="{2FE8C967-C920-4662-9801-455C75E8034C}"/>
    <dgm:cxn modelId="{5276CBF2-4B4B-4F8E-AE89-3453E0CC21A4}" srcId="{5DE76911-621D-43B2-AD7C-72F84FFB797D}" destId="{C0919342-FA1E-4E66-AC12-64205F5F0EEA}" srcOrd="1" destOrd="0" parTransId="{2C3FB424-A83F-4A7A-BCCD-849A676758CC}" sibTransId="{658152AE-C523-469C-AEBC-4CA857A82D31}"/>
    <dgm:cxn modelId="{AB465DF3-F29D-C341-BB23-5D9FCC9EDBB5}" type="presOf" srcId="{C0919342-FA1E-4E66-AC12-64205F5F0EEA}" destId="{99E29D4A-26BB-544F-A2EB-3541A0FA718B}" srcOrd="0" destOrd="0" presId="urn:microsoft.com/office/officeart/2005/8/layout/vList2"/>
    <dgm:cxn modelId="{C6428A62-3388-E942-A975-1D6000036231}" type="presParOf" srcId="{97FA25BC-63DA-234C-9E08-23ADAB8826BE}" destId="{3F8B350B-0380-0640-84F2-5E37F62A10E7}" srcOrd="0" destOrd="0" presId="urn:microsoft.com/office/officeart/2005/8/layout/vList2"/>
    <dgm:cxn modelId="{7C48411E-77DB-4149-B1AD-75E908CBA5D3}" type="presParOf" srcId="{97FA25BC-63DA-234C-9E08-23ADAB8826BE}" destId="{1CB3486E-3CDC-1F48-8DC6-7AA1F775F0B7}" srcOrd="1" destOrd="0" presId="urn:microsoft.com/office/officeart/2005/8/layout/vList2"/>
    <dgm:cxn modelId="{0ED3A181-ACDA-8740-82AA-304A756600C7}" type="presParOf" srcId="{97FA25BC-63DA-234C-9E08-23ADAB8826BE}" destId="{99E29D4A-26BB-544F-A2EB-3541A0FA718B}" srcOrd="2" destOrd="0" presId="urn:microsoft.com/office/officeart/2005/8/layout/vList2"/>
    <dgm:cxn modelId="{91A7AC95-E9A4-3D4A-B9D2-729CF67F59B3}" type="presParOf" srcId="{97FA25BC-63DA-234C-9E08-23ADAB8826BE}" destId="{FF4CF3DC-A810-1C47-BB2B-C9B320810542}" srcOrd="3" destOrd="0" presId="urn:microsoft.com/office/officeart/2005/8/layout/vList2"/>
    <dgm:cxn modelId="{F337DBCA-0593-994A-B045-AC10CC611722}" type="presParOf" srcId="{97FA25BC-63DA-234C-9E08-23ADAB8826BE}" destId="{89CE1238-A297-CB45-BE3C-A6077825B5CD}" srcOrd="4" destOrd="0" presId="urn:microsoft.com/office/officeart/2005/8/layout/vList2"/>
    <dgm:cxn modelId="{2B33BDA8-B13B-2545-A588-0BF7D4920797}" type="presParOf" srcId="{97FA25BC-63DA-234C-9E08-23ADAB8826BE}" destId="{8F9862A0-2A8B-AE4D-B2F5-A1EB55635992}" srcOrd="5" destOrd="0" presId="urn:microsoft.com/office/officeart/2005/8/layout/vList2"/>
    <dgm:cxn modelId="{9B953EE5-B481-AC45-8986-C8B40CBC55BE}" type="presParOf" srcId="{97FA25BC-63DA-234C-9E08-23ADAB8826BE}" destId="{31714F8D-E3A2-F44F-9E23-90C797298F0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A743CE-BE16-4796-A012-CDF15B19BD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A41C705-3A83-480A-BD28-809B5DC1E1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 Activity</a:t>
          </a:r>
        </a:p>
      </dgm:t>
    </dgm:pt>
    <dgm:pt modelId="{1055AA76-7381-4408-988D-1321D29807DF}" type="parTrans" cxnId="{1ACF82C3-7E2D-408B-A2FC-39D358C0CD5F}">
      <dgm:prSet/>
      <dgm:spPr/>
      <dgm:t>
        <a:bodyPr/>
        <a:lstStyle/>
        <a:p>
          <a:endParaRPr lang="en-US"/>
        </a:p>
      </dgm:t>
    </dgm:pt>
    <dgm:pt modelId="{F6036101-A1F0-4A73-95C1-1C47810875D5}" type="sibTrans" cxnId="{1ACF82C3-7E2D-408B-A2FC-39D358C0CD5F}">
      <dgm:prSet/>
      <dgm:spPr/>
      <dgm:t>
        <a:bodyPr/>
        <a:lstStyle/>
        <a:p>
          <a:endParaRPr lang="en-US"/>
        </a:p>
      </dgm:t>
    </dgm:pt>
    <dgm:pt modelId="{3F36005D-9C04-454A-A3FC-D9908B606D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MAP Activity</a:t>
          </a:r>
        </a:p>
      </dgm:t>
    </dgm:pt>
    <dgm:pt modelId="{E5842DED-838F-4B73-A2D5-E850E6C0B2E0}" type="parTrans" cxnId="{7208C00D-CB9D-480C-914A-B53AD5E47E52}">
      <dgm:prSet/>
      <dgm:spPr/>
      <dgm:t>
        <a:bodyPr/>
        <a:lstStyle/>
        <a:p>
          <a:endParaRPr lang="en-US"/>
        </a:p>
      </dgm:t>
    </dgm:pt>
    <dgm:pt modelId="{8A5F4F5A-79BA-4B7F-B8EA-A6B7F1C9F6B5}" type="sibTrans" cxnId="{7208C00D-CB9D-480C-914A-B53AD5E47E52}">
      <dgm:prSet/>
      <dgm:spPr/>
      <dgm:t>
        <a:bodyPr/>
        <a:lstStyle/>
        <a:p>
          <a:endParaRPr lang="en-US"/>
        </a:p>
      </dgm:t>
    </dgm:pt>
    <dgm:pt modelId="{EFC96758-B2A4-46CE-A39E-42AECEDE1E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Heat MAP Activity</a:t>
          </a:r>
        </a:p>
      </dgm:t>
    </dgm:pt>
    <dgm:pt modelId="{5BED7DE2-6951-415C-8943-4264735DC403}" type="parTrans" cxnId="{4CD41BC1-AC4F-42C5-86C0-0AF4AE4AE206}">
      <dgm:prSet/>
      <dgm:spPr/>
      <dgm:t>
        <a:bodyPr/>
        <a:lstStyle/>
        <a:p>
          <a:endParaRPr lang="en-US"/>
        </a:p>
      </dgm:t>
    </dgm:pt>
    <dgm:pt modelId="{6E9FBC6C-E32B-46D5-8C5B-BCEE20B66FE2}" type="sibTrans" cxnId="{4CD41BC1-AC4F-42C5-86C0-0AF4AE4AE206}">
      <dgm:prSet/>
      <dgm:spPr/>
      <dgm:t>
        <a:bodyPr/>
        <a:lstStyle/>
        <a:p>
          <a:endParaRPr lang="en-US"/>
        </a:p>
      </dgm:t>
    </dgm:pt>
    <dgm:pt modelId="{CF761A26-1283-4185-94C0-B021101D5948}" type="pres">
      <dgm:prSet presAssocID="{B8A743CE-BE16-4796-A012-CDF15B19BDB9}" presName="root" presStyleCnt="0">
        <dgm:presLayoutVars>
          <dgm:dir/>
          <dgm:resizeHandles val="exact"/>
        </dgm:presLayoutVars>
      </dgm:prSet>
      <dgm:spPr/>
    </dgm:pt>
    <dgm:pt modelId="{CD59ECD1-BA34-4E80-9E7C-4939DFF7F4A0}" type="pres">
      <dgm:prSet presAssocID="{DA41C705-3A83-480A-BD28-809B5DC1E14D}" presName="compNode" presStyleCnt="0"/>
      <dgm:spPr/>
    </dgm:pt>
    <dgm:pt modelId="{0F599F1B-183F-4683-8321-40AF131193B6}" type="pres">
      <dgm:prSet presAssocID="{DA41C705-3A83-480A-BD28-809B5DC1E1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74B392C-F90F-4F80-9FF8-2FF00F50B92D}" type="pres">
      <dgm:prSet presAssocID="{DA41C705-3A83-480A-BD28-809B5DC1E14D}" presName="spaceRect" presStyleCnt="0"/>
      <dgm:spPr/>
    </dgm:pt>
    <dgm:pt modelId="{7D0007FE-562E-4039-9DF1-4C8BB910CF28}" type="pres">
      <dgm:prSet presAssocID="{DA41C705-3A83-480A-BD28-809B5DC1E14D}" presName="textRect" presStyleLbl="revTx" presStyleIdx="0" presStyleCnt="3">
        <dgm:presLayoutVars>
          <dgm:chMax val="1"/>
          <dgm:chPref val="1"/>
        </dgm:presLayoutVars>
      </dgm:prSet>
      <dgm:spPr/>
    </dgm:pt>
    <dgm:pt modelId="{21213296-8C27-4FC9-9A90-38CF9B193670}" type="pres">
      <dgm:prSet presAssocID="{F6036101-A1F0-4A73-95C1-1C47810875D5}" presName="sibTrans" presStyleCnt="0"/>
      <dgm:spPr/>
    </dgm:pt>
    <dgm:pt modelId="{D350BF2C-3E53-4510-84FE-297DBB0E0547}" type="pres">
      <dgm:prSet presAssocID="{3F36005D-9C04-454A-A3FC-D9908B606DF8}" presName="compNode" presStyleCnt="0"/>
      <dgm:spPr/>
    </dgm:pt>
    <dgm:pt modelId="{A9978A90-CA98-4EA4-8257-0A384637CE77}" type="pres">
      <dgm:prSet presAssocID="{3F36005D-9C04-454A-A3FC-D9908B606D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844A4405-8029-49B5-BE7A-084411E045E2}" type="pres">
      <dgm:prSet presAssocID="{3F36005D-9C04-454A-A3FC-D9908B606DF8}" presName="spaceRect" presStyleCnt="0"/>
      <dgm:spPr/>
    </dgm:pt>
    <dgm:pt modelId="{D823AB80-8658-4D36-848D-111C804CAB2C}" type="pres">
      <dgm:prSet presAssocID="{3F36005D-9C04-454A-A3FC-D9908B606DF8}" presName="textRect" presStyleLbl="revTx" presStyleIdx="1" presStyleCnt="3">
        <dgm:presLayoutVars>
          <dgm:chMax val="1"/>
          <dgm:chPref val="1"/>
        </dgm:presLayoutVars>
      </dgm:prSet>
      <dgm:spPr/>
    </dgm:pt>
    <dgm:pt modelId="{D095BF96-6ED2-4983-BB18-0DC48E41497B}" type="pres">
      <dgm:prSet presAssocID="{8A5F4F5A-79BA-4B7F-B8EA-A6B7F1C9F6B5}" presName="sibTrans" presStyleCnt="0"/>
      <dgm:spPr/>
    </dgm:pt>
    <dgm:pt modelId="{E789CA5A-CE24-493F-AAAC-F682776BFCBE}" type="pres">
      <dgm:prSet presAssocID="{EFC96758-B2A4-46CE-A39E-42AECEDE1E10}" presName="compNode" presStyleCnt="0"/>
      <dgm:spPr/>
    </dgm:pt>
    <dgm:pt modelId="{4DA231DC-E3E7-4EAD-89F1-22E6DD6E3EA9}" type="pres">
      <dgm:prSet presAssocID="{EFC96758-B2A4-46CE-A39E-42AECEDE1E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81B0D6DE-6DB0-4F95-A618-2FE4EE68C60A}" type="pres">
      <dgm:prSet presAssocID="{EFC96758-B2A4-46CE-A39E-42AECEDE1E10}" presName="spaceRect" presStyleCnt="0"/>
      <dgm:spPr/>
    </dgm:pt>
    <dgm:pt modelId="{35FABC05-8787-4B1C-B589-2D11A9171FBE}" type="pres">
      <dgm:prSet presAssocID="{EFC96758-B2A4-46CE-A39E-42AECEDE1E1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208C00D-CB9D-480C-914A-B53AD5E47E52}" srcId="{B8A743CE-BE16-4796-A012-CDF15B19BDB9}" destId="{3F36005D-9C04-454A-A3FC-D9908B606DF8}" srcOrd="1" destOrd="0" parTransId="{E5842DED-838F-4B73-A2D5-E850E6C0B2E0}" sibTransId="{8A5F4F5A-79BA-4B7F-B8EA-A6B7F1C9F6B5}"/>
    <dgm:cxn modelId="{DC04FF63-2CC9-4E09-B737-AB06007BBB26}" type="presOf" srcId="{EFC96758-B2A4-46CE-A39E-42AECEDE1E10}" destId="{35FABC05-8787-4B1C-B589-2D11A9171FBE}" srcOrd="0" destOrd="0" presId="urn:microsoft.com/office/officeart/2018/2/layout/IconLabelList"/>
    <dgm:cxn modelId="{52EB8772-B695-4A04-9BF5-98D10B3FEBF4}" type="presOf" srcId="{3F36005D-9C04-454A-A3FC-D9908B606DF8}" destId="{D823AB80-8658-4D36-848D-111C804CAB2C}" srcOrd="0" destOrd="0" presId="urn:microsoft.com/office/officeart/2018/2/layout/IconLabelList"/>
    <dgm:cxn modelId="{6F69CA82-249F-492B-8FC4-489B09D4D4B5}" type="presOf" srcId="{DA41C705-3A83-480A-BD28-809B5DC1E14D}" destId="{7D0007FE-562E-4039-9DF1-4C8BB910CF28}" srcOrd="0" destOrd="0" presId="urn:microsoft.com/office/officeart/2018/2/layout/IconLabelList"/>
    <dgm:cxn modelId="{39C3829E-11F5-4BD0-93B5-7E522D0CDC6B}" type="presOf" srcId="{B8A743CE-BE16-4796-A012-CDF15B19BDB9}" destId="{CF761A26-1283-4185-94C0-B021101D5948}" srcOrd="0" destOrd="0" presId="urn:microsoft.com/office/officeart/2018/2/layout/IconLabelList"/>
    <dgm:cxn modelId="{4CD41BC1-AC4F-42C5-86C0-0AF4AE4AE206}" srcId="{B8A743CE-BE16-4796-A012-CDF15B19BDB9}" destId="{EFC96758-B2A4-46CE-A39E-42AECEDE1E10}" srcOrd="2" destOrd="0" parTransId="{5BED7DE2-6951-415C-8943-4264735DC403}" sibTransId="{6E9FBC6C-E32B-46D5-8C5B-BCEE20B66FE2}"/>
    <dgm:cxn modelId="{1ACF82C3-7E2D-408B-A2FC-39D358C0CD5F}" srcId="{B8A743CE-BE16-4796-A012-CDF15B19BDB9}" destId="{DA41C705-3A83-480A-BD28-809B5DC1E14D}" srcOrd="0" destOrd="0" parTransId="{1055AA76-7381-4408-988D-1321D29807DF}" sibTransId="{F6036101-A1F0-4A73-95C1-1C47810875D5}"/>
    <dgm:cxn modelId="{04E32598-4251-4008-ADC3-C48EA75CD870}" type="presParOf" srcId="{CF761A26-1283-4185-94C0-B021101D5948}" destId="{CD59ECD1-BA34-4E80-9E7C-4939DFF7F4A0}" srcOrd="0" destOrd="0" presId="urn:microsoft.com/office/officeart/2018/2/layout/IconLabelList"/>
    <dgm:cxn modelId="{CA9632FD-591E-46F2-A8D2-8C1017CB5C91}" type="presParOf" srcId="{CD59ECD1-BA34-4E80-9E7C-4939DFF7F4A0}" destId="{0F599F1B-183F-4683-8321-40AF131193B6}" srcOrd="0" destOrd="0" presId="urn:microsoft.com/office/officeart/2018/2/layout/IconLabelList"/>
    <dgm:cxn modelId="{03BFE2A7-700E-4A41-898A-00062E65362A}" type="presParOf" srcId="{CD59ECD1-BA34-4E80-9E7C-4939DFF7F4A0}" destId="{F74B392C-F90F-4F80-9FF8-2FF00F50B92D}" srcOrd="1" destOrd="0" presId="urn:microsoft.com/office/officeart/2018/2/layout/IconLabelList"/>
    <dgm:cxn modelId="{51CE1360-F99C-4A45-ADFB-99A67E066259}" type="presParOf" srcId="{CD59ECD1-BA34-4E80-9E7C-4939DFF7F4A0}" destId="{7D0007FE-562E-4039-9DF1-4C8BB910CF28}" srcOrd="2" destOrd="0" presId="urn:microsoft.com/office/officeart/2018/2/layout/IconLabelList"/>
    <dgm:cxn modelId="{0CB49EBF-9951-4E04-A194-0C6E3F1FF60B}" type="presParOf" srcId="{CF761A26-1283-4185-94C0-B021101D5948}" destId="{21213296-8C27-4FC9-9A90-38CF9B193670}" srcOrd="1" destOrd="0" presId="urn:microsoft.com/office/officeart/2018/2/layout/IconLabelList"/>
    <dgm:cxn modelId="{21A7A635-6099-4D95-8A4C-B5C4844CF1F1}" type="presParOf" srcId="{CF761A26-1283-4185-94C0-B021101D5948}" destId="{D350BF2C-3E53-4510-84FE-297DBB0E0547}" srcOrd="2" destOrd="0" presId="urn:microsoft.com/office/officeart/2018/2/layout/IconLabelList"/>
    <dgm:cxn modelId="{D7458F9E-2763-4431-A1B1-5C9A05C097D4}" type="presParOf" srcId="{D350BF2C-3E53-4510-84FE-297DBB0E0547}" destId="{A9978A90-CA98-4EA4-8257-0A384637CE77}" srcOrd="0" destOrd="0" presId="urn:microsoft.com/office/officeart/2018/2/layout/IconLabelList"/>
    <dgm:cxn modelId="{9F431169-4AA1-4B39-9F2B-D605B2DC15B8}" type="presParOf" srcId="{D350BF2C-3E53-4510-84FE-297DBB0E0547}" destId="{844A4405-8029-49B5-BE7A-084411E045E2}" srcOrd="1" destOrd="0" presId="urn:microsoft.com/office/officeart/2018/2/layout/IconLabelList"/>
    <dgm:cxn modelId="{82F9A53E-7ED5-49BC-BC73-8BCD462B68D4}" type="presParOf" srcId="{D350BF2C-3E53-4510-84FE-297DBB0E0547}" destId="{D823AB80-8658-4D36-848D-111C804CAB2C}" srcOrd="2" destOrd="0" presId="urn:microsoft.com/office/officeart/2018/2/layout/IconLabelList"/>
    <dgm:cxn modelId="{66CCF865-BD36-4FE5-8DAF-E54B8AC772C3}" type="presParOf" srcId="{CF761A26-1283-4185-94C0-B021101D5948}" destId="{D095BF96-6ED2-4983-BB18-0DC48E41497B}" srcOrd="3" destOrd="0" presId="urn:microsoft.com/office/officeart/2018/2/layout/IconLabelList"/>
    <dgm:cxn modelId="{5D96B52A-8172-4B35-A008-5A2512556603}" type="presParOf" srcId="{CF761A26-1283-4185-94C0-B021101D5948}" destId="{E789CA5A-CE24-493F-AAAC-F682776BFCBE}" srcOrd="4" destOrd="0" presId="urn:microsoft.com/office/officeart/2018/2/layout/IconLabelList"/>
    <dgm:cxn modelId="{BCD3A1BE-AB5F-4183-981F-13FE8DD0751F}" type="presParOf" srcId="{E789CA5A-CE24-493F-AAAC-F682776BFCBE}" destId="{4DA231DC-E3E7-4EAD-89F1-22E6DD6E3EA9}" srcOrd="0" destOrd="0" presId="urn:microsoft.com/office/officeart/2018/2/layout/IconLabelList"/>
    <dgm:cxn modelId="{DB773DEB-13BC-4716-9387-041E0DB37ABC}" type="presParOf" srcId="{E789CA5A-CE24-493F-AAAC-F682776BFCBE}" destId="{81B0D6DE-6DB0-4F95-A618-2FE4EE68C60A}" srcOrd="1" destOrd="0" presId="urn:microsoft.com/office/officeart/2018/2/layout/IconLabelList"/>
    <dgm:cxn modelId="{CB4DF040-4DD4-4354-952E-A590B8745DBF}" type="presParOf" srcId="{E789CA5A-CE24-493F-AAAC-F682776BFCBE}" destId="{35FABC05-8787-4B1C-B589-2D11A9171F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8153E0-DCB6-4CD6-B42F-CC37D3066E9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BB623010-A773-4F2F-9ADC-B6AAD31BFA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ill Sans MT"/>
            </a:rPr>
            <a:t>AP Location --&gt; in the corner of the testing area</a:t>
          </a:r>
        </a:p>
      </dgm:t>
    </dgm:pt>
    <dgm:pt modelId="{67CF77BC-FC7E-4673-91B2-F370E637ECCA}" type="parTrans" cxnId="{81CDF57A-8D8D-48AC-8014-3ABD4DE9BA39}">
      <dgm:prSet/>
      <dgm:spPr/>
      <dgm:t>
        <a:bodyPr/>
        <a:lstStyle/>
        <a:p>
          <a:endParaRPr lang="en-US"/>
        </a:p>
      </dgm:t>
    </dgm:pt>
    <dgm:pt modelId="{E76C532D-265A-4268-8E72-7FCCF8592F80}" type="sibTrans" cxnId="{81CDF57A-8D8D-48AC-8014-3ABD4DE9BA39}">
      <dgm:prSet/>
      <dgm:spPr/>
      <dgm:t>
        <a:bodyPr/>
        <a:lstStyle/>
        <a:p>
          <a:endParaRPr lang="en-US"/>
        </a:p>
      </dgm:t>
    </dgm:pt>
    <dgm:pt modelId="{4F01FB3D-87C8-43C4-B298-CBCC6B3341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ill Sans MT"/>
            </a:rPr>
            <a:t># of samples --&gt; 19 samples</a:t>
          </a:r>
        </a:p>
      </dgm:t>
    </dgm:pt>
    <dgm:pt modelId="{A53B8906-9E75-4796-9073-AF9F29A11386}" type="parTrans" cxnId="{11F58D01-5FBB-400D-B62C-A26FFE024691}">
      <dgm:prSet/>
      <dgm:spPr/>
      <dgm:t>
        <a:bodyPr/>
        <a:lstStyle/>
        <a:p>
          <a:endParaRPr lang="en-US"/>
        </a:p>
      </dgm:t>
    </dgm:pt>
    <dgm:pt modelId="{0C7FF4A8-847D-4A11-A85E-87F5A3A3EC76}" type="sibTrans" cxnId="{11F58D01-5FBB-400D-B62C-A26FFE024691}">
      <dgm:prSet/>
      <dgm:spPr/>
      <dgm:t>
        <a:bodyPr/>
        <a:lstStyle/>
        <a:p>
          <a:endParaRPr lang="en-US"/>
        </a:p>
      </dgm:t>
    </dgm:pt>
    <dgm:pt modelId="{C0F5C883-23AA-4B43-B461-558E6DF143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ill Sans MT"/>
            </a:rPr>
            <a:t>Result: path loss exponents (n) equal 1.64</a:t>
          </a:r>
        </a:p>
      </dgm:t>
    </dgm:pt>
    <dgm:pt modelId="{4688307A-E185-44BB-A1DE-5BFD7405D489}" type="parTrans" cxnId="{E06622B1-E866-42B3-AB87-C1A07052505E}">
      <dgm:prSet/>
      <dgm:spPr/>
      <dgm:t>
        <a:bodyPr/>
        <a:lstStyle/>
        <a:p>
          <a:endParaRPr lang="en-US"/>
        </a:p>
      </dgm:t>
    </dgm:pt>
    <dgm:pt modelId="{072C457C-B86D-4F9E-B9E1-DCFC6DDD19A0}" type="sibTrans" cxnId="{E06622B1-E866-42B3-AB87-C1A07052505E}">
      <dgm:prSet/>
      <dgm:spPr/>
      <dgm:t>
        <a:bodyPr/>
        <a:lstStyle/>
        <a:p>
          <a:endParaRPr lang="en-US"/>
        </a:p>
      </dgm:t>
    </dgm:pt>
    <dgm:pt modelId="{502C93CA-92A5-47FC-8DA7-8FAB04D180F0}" type="pres">
      <dgm:prSet presAssocID="{318153E0-DCB6-4CD6-B42F-CC37D3066E95}" presName="root" presStyleCnt="0">
        <dgm:presLayoutVars>
          <dgm:dir/>
          <dgm:resizeHandles val="exact"/>
        </dgm:presLayoutVars>
      </dgm:prSet>
      <dgm:spPr/>
    </dgm:pt>
    <dgm:pt modelId="{EFD74774-AB6A-428E-945D-44196FB8E335}" type="pres">
      <dgm:prSet presAssocID="{BB623010-A773-4F2F-9ADC-B6AAD31BFAFA}" presName="compNode" presStyleCnt="0"/>
      <dgm:spPr/>
    </dgm:pt>
    <dgm:pt modelId="{B5435CDA-A12F-42F7-995A-63B8338BFC94}" type="pres">
      <dgm:prSet presAssocID="{BB623010-A773-4F2F-9ADC-B6AAD31BFA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BC94FE01-EB14-40C4-BEBF-F2318C78015E}" type="pres">
      <dgm:prSet presAssocID="{BB623010-A773-4F2F-9ADC-B6AAD31BFAFA}" presName="spaceRect" presStyleCnt="0"/>
      <dgm:spPr/>
    </dgm:pt>
    <dgm:pt modelId="{9A496505-4A96-4912-9F49-7887B5F5A3C9}" type="pres">
      <dgm:prSet presAssocID="{BB623010-A773-4F2F-9ADC-B6AAD31BFAFA}" presName="textRect" presStyleLbl="revTx" presStyleIdx="0" presStyleCnt="3">
        <dgm:presLayoutVars>
          <dgm:chMax val="1"/>
          <dgm:chPref val="1"/>
        </dgm:presLayoutVars>
      </dgm:prSet>
      <dgm:spPr/>
    </dgm:pt>
    <dgm:pt modelId="{3843E89B-37C6-4DEF-9B29-4350A8334902}" type="pres">
      <dgm:prSet presAssocID="{E76C532D-265A-4268-8E72-7FCCF8592F80}" presName="sibTrans" presStyleCnt="0"/>
      <dgm:spPr/>
    </dgm:pt>
    <dgm:pt modelId="{0CB07F84-FE90-42D9-A72C-70998E52026C}" type="pres">
      <dgm:prSet presAssocID="{4F01FB3D-87C8-43C4-B298-CBCC6B334168}" presName="compNode" presStyleCnt="0"/>
      <dgm:spPr/>
    </dgm:pt>
    <dgm:pt modelId="{D46B1875-9552-4BC3-BEA8-3A8D0E2FFF99}" type="pres">
      <dgm:prSet presAssocID="{4F01FB3D-87C8-43C4-B298-CBCC6B3341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75844A4-E5B2-4D8F-9E40-EEDBE4722DFA}" type="pres">
      <dgm:prSet presAssocID="{4F01FB3D-87C8-43C4-B298-CBCC6B334168}" presName="spaceRect" presStyleCnt="0"/>
      <dgm:spPr/>
    </dgm:pt>
    <dgm:pt modelId="{1492B17B-ECF4-4DFE-9203-18ECC530C9F1}" type="pres">
      <dgm:prSet presAssocID="{4F01FB3D-87C8-43C4-B298-CBCC6B334168}" presName="textRect" presStyleLbl="revTx" presStyleIdx="1" presStyleCnt="3">
        <dgm:presLayoutVars>
          <dgm:chMax val="1"/>
          <dgm:chPref val="1"/>
        </dgm:presLayoutVars>
      </dgm:prSet>
      <dgm:spPr/>
    </dgm:pt>
    <dgm:pt modelId="{65AB8D8F-9453-4C53-A9FC-EFB4FA901708}" type="pres">
      <dgm:prSet presAssocID="{0C7FF4A8-847D-4A11-A85E-87F5A3A3EC76}" presName="sibTrans" presStyleCnt="0"/>
      <dgm:spPr/>
    </dgm:pt>
    <dgm:pt modelId="{FD302479-4C3B-413E-A751-1D6E5B508AB1}" type="pres">
      <dgm:prSet presAssocID="{C0F5C883-23AA-4B43-B461-558E6DF1434B}" presName="compNode" presStyleCnt="0"/>
      <dgm:spPr/>
    </dgm:pt>
    <dgm:pt modelId="{37F6B05C-CC1E-4B5E-B54D-B07890BCA725}" type="pres">
      <dgm:prSet presAssocID="{C0F5C883-23AA-4B43-B461-558E6DF143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C92695A2-C246-424E-B88E-6078C8A74521}" type="pres">
      <dgm:prSet presAssocID="{C0F5C883-23AA-4B43-B461-558E6DF1434B}" presName="spaceRect" presStyleCnt="0"/>
      <dgm:spPr/>
    </dgm:pt>
    <dgm:pt modelId="{7F778423-C922-43C4-B17E-72121E19EF51}" type="pres">
      <dgm:prSet presAssocID="{C0F5C883-23AA-4B43-B461-558E6DF143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1F58D01-5FBB-400D-B62C-A26FFE024691}" srcId="{318153E0-DCB6-4CD6-B42F-CC37D3066E95}" destId="{4F01FB3D-87C8-43C4-B298-CBCC6B334168}" srcOrd="1" destOrd="0" parTransId="{A53B8906-9E75-4796-9073-AF9F29A11386}" sibTransId="{0C7FF4A8-847D-4A11-A85E-87F5A3A3EC76}"/>
    <dgm:cxn modelId="{4FEA5614-05DC-4AF2-AFBA-90D617E814D0}" type="presOf" srcId="{318153E0-DCB6-4CD6-B42F-CC37D3066E95}" destId="{502C93CA-92A5-47FC-8DA7-8FAB04D180F0}" srcOrd="0" destOrd="0" presId="urn:microsoft.com/office/officeart/2018/2/layout/IconLabelList"/>
    <dgm:cxn modelId="{FFBAC31C-212F-422E-AAE8-301B69A2A10F}" type="presOf" srcId="{BB623010-A773-4F2F-9ADC-B6AAD31BFAFA}" destId="{9A496505-4A96-4912-9F49-7887B5F5A3C9}" srcOrd="0" destOrd="0" presId="urn:microsoft.com/office/officeart/2018/2/layout/IconLabelList"/>
    <dgm:cxn modelId="{812EF21E-B768-4A13-A715-423C3E942C3D}" type="presOf" srcId="{4F01FB3D-87C8-43C4-B298-CBCC6B334168}" destId="{1492B17B-ECF4-4DFE-9203-18ECC530C9F1}" srcOrd="0" destOrd="0" presId="urn:microsoft.com/office/officeart/2018/2/layout/IconLabelList"/>
    <dgm:cxn modelId="{81CDF57A-8D8D-48AC-8014-3ABD4DE9BA39}" srcId="{318153E0-DCB6-4CD6-B42F-CC37D3066E95}" destId="{BB623010-A773-4F2F-9ADC-B6AAD31BFAFA}" srcOrd="0" destOrd="0" parTransId="{67CF77BC-FC7E-4673-91B2-F370E637ECCA}" sibTransId="{E76C532D-265A-4268-8E72-7FCCF8592F80}"/>
    <dgm:cxn modelId="{E06622B1-E866-42B3-AB87-C1A07052505E}" srcId="{318153E0-DCB6-4CD6-B42F-CC37D3066E95}" destId="{C0F5C883-23AA-4B43-B461-558E6DF1434B}" srcOrd="2" destOrd="0" parTransId="{4688307A-E185-44BB-A1DE-5BFD7405D489}" sibTransId="{072C457C-B86D-4F9E-B9E1-DCFC6DDD19A0}"/>
    <dgm:cxn modelId="{27518AB5-C5D6-4BE8-9390-06E466118251}" type="presOf" srcId="{C0F5C883-23AA-4B43-B461-558E6DF1434B}" destId="{7F778423-C922-43C4-B17E-72121E19EF51}" srcOrd="0" destOrd="0" presId="urn:microsoft.com/office/officeart/2018/2/layout/IconLabelList"/>
    <dgm:cxn modelId="{BD38E3EB-2BCB-44CE-9373-B321683C85B6}" type="presParOf" srcId="{502C93CA-92A5-47FC-8DA7-8FAB04D180F0}" destId="{EFD74774-AB6A-428E-945D-44196FB8E335}" srcOrd="0" destOrd="0" presId="urn:microsoft.com/office/officeart/2018/2/layout/IconLabelList"/>
    <dgm:cxn modelId="{4D2DF253-4CF4-4AF9-B89B-B0CF60F04716}" type="presParOf" srcId="{EFD74774-AB6A-428E-945D-44196FB8E335}" destId="{B5435CDA-A12F-42F7-995A-63B8338BFC94}" srcOrd="0" destOrd="0" presId="urn:microsoft.com/office/officeart/2018/2/layout/IconLabelList"/>
    <dgm:cxn modelId="{06608D5D-F5F1-4BBC-875B-13B5FEE716D7}" type="presParOf" srcId="{EFD74774-AB6A-428E-945D-44196FB8E335}" destId="{BC94FE01-EB14-40C4-BEBF-F2318C78015E}" srcOrd="1" destOrd="0" presId="urn:microsoft.com/office/officeart/2018/2/layout/IconLabelList"/>
    <dgm:cxn modelId="{E44B639A-7AF1-419A-B129-24A15B07B05B}" type="presParOf" srcId="{EFD74774-AB6A-428E-945D-44196FB8E335}" destId="{9A496505-4A96-4912-9F49-7887B5F5A3C9}" srcOrd="2" destOrd="0" presId="urn:microsoft.com/office/officeart/2018/2/layout/IconLabelList"/>
    <dgm:cxn modelId="{7DCABAC4-D20C-40F4-916E-B34DB7A81FFE}" type="presParOf" srcId="{502C93CA-92A5-47FC-8DA7-8FAB04D180F0}" destId="{3843E89B-37C6-4DEF-9B29-4350A8334902}" srcOrd="1" destOrd="0" presId="urn:microsoft.com/office/officeart/2018/2/layout/IconLabelList"/>
    <dgm:cxn modelId="{CB2726C9-C8C6-40CA-8450-71C48D467514}" type="presParOf" srcId="{502C93CA-92A5-47FC-8DA7-8FAB04D180F0}" destId="{0CB07F84-FE90-42D9-A72C-70998E52026C}" srcOrd="2" destOrd="0" presId="urn:microsoft.com/office/officeart/2018/2/layout/IconLabelList"/>
    <dgm:cxn modelId="{CF9C534F-B88B-4E1C-82A4-DE155B383F1C}" type="presParOf" srcId="{0CB07F84-FE90-42D9-A72C-70998E52026C}" destId="{D46B1875-9552-4BC3-BEA8-3A8D0E2FFF99}" srcOrd="0" destOrd="0" presId="urn:microsoft.com/office/officeart/2018/2/layout/IconLabelList"/>
    <dgm:cxn modelId="{EAA660B8-3D24-4401-BE18-E11E8309735B}" type="presParOf" srcId="{0CB07F84-FE90-42D9-A72C-70998E52026C}" destId="{A75844A4-E5B2-4D8F-9E40-EEDBE4722DFA}" srcOrd="1" destOrd="0" presId="urn:microsoft.com/office/officeart/2018/2/layout/IconLabelList"/>
    <dgm:cxn modelId="{E927CB6A-C7E6-4E14-96F2-5E107DEADBCB}" type="presParOf" srcId="{0CB07F84-FE90-42D9-A72C-70998E52026C}" destId="{1492B17B-ECF4-4DFE-9203-18ECC530C9F1}" srcOrd="2" destOrd="0" presId="urn:microsoft.com/office/officeart/2018/2/layout/IconLabelList"/>
    <dgm:cxn modelId="{919BDB65-F03B-4918-B7B6-92B20BD55D7D}" type="presParOf" srcId="{502C93CA-92A5-47FC-8DA7-8FAB04D180F0}" destId="{65AB8D8F-9453-4C53-A9FC-EFB4FA901708}" srcOrd="3" destOrd="0" presId="urn:microsoft.com/office/officeart/2018/2/layout/IconLabelList"/>
    <dgm:cxn modelId="{2910C19E-616A-4DCE-978F-92B6FF9AC0B3}" type="presParOf" srcId="{502C93CA-92A5-47FC-8DA7-8FAB04D180F0}" destId="{FD302479-4C3B-413E-A751-1D6E5B508AB1}" srcOrd="4" destOrd="0" presId="urn:microsoft.com/office/officeart/2018/2/layout/IconLabelList"/>
    <dgm:cxn modelId="{91EEF276-666F-47D5-AC98-D1DD27DF92A5}" type="presParOf" srcId="{FD302479-4C3B-413E-A751-1D6E5B508AB1}" destId="{37F6B05C-CC1E-4B5E-B54D-B07890BCA725}" srcOrd="0" destOrd="0" presId="urn:microsoft.com/office/officeart/2018/2/layout/IconLabelList"/>
    <dgm:cxn modelId="{1390CC94-4F27-48DB-A8F2-86C0A0F92633}" type="presParOf" srcId="{FD302479-4C3B-413E-A751-1D6E5B508AB1}" destId="{C92695A2-C246-424E-B88E-6078C8A74521}" srcOrd="1" destOrd="0" presId="urn:microsoft.com/office/officeart/2018/2/layout/IconLabelList"/>
    <dgm:cxn modelId="{51562896-AF23-4693-9290-1FE9CF3BE338}" type="presParOf" srcId="{FD302479-4C3B-413E-A751-1D6E5B508AB1}" destId="{7F778423-C922-43C4-B17E-72121E19EF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8153E0-DCB6-4CD6-B42F-CC37D3066E9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BB623010-A773-4F2F-9ADC-B6AAD31BFA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Gill Sans MT"/>
            </a:rPr>
            <a:t>AP Location --&gt; at the center</a:t>
          </a:r>
        </a:p>
      </dgm:t>
    </dgm:pt>
    <dgm:pt modelId="{67CF77BC-FC7E-4673-91B2-F370E637ECCA}" type="parTrans" cxnId="{81CDF57A-8D8D-48AC-8014-3ABD4DE9BA39}">
      <dgm:prSet/>
      <dgm:spPr/>
      <dgm:t>
        <a:bodyPr/>
        <a:lstStyle/>
        <a:p>
          <a:endParaRPr lang="en-US"/>
        </a:p>
      </dgm:t>
    </dgm:pt>
    <dgm:pt modelId="{E76C532D-265A-4268-8E72-7FCCF8592F80}" type="sibTrans" cxnId="{81CDF57A-8D8D-48AC-8014-3ABD4DE9BA39}">
      <dgm:prSet/>
      <dgm:spPr/>
      <dgm:t>
        <a:bodyPr/>
        <a:lstStyle/>
        <a:p>
          <a:endParaRPr lang="en-US"/>
        </a:p>
      </dgm:t>
    </dgm:pt>
    <dgm:pt modelId="{4F01FB3D-87C8-43C4-B298-CBCC6B3341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Gill Sans MT"/>
            </a:rPr>
            <a:t># of samples --&gt; 53 samples</a:t>
          </a:r>
        </a:p>
      </dgm:t>
    </dgm:pt>
    <dgm:pt modelId="{A53B8906-9E75-4796-9073-AF9F29A11386}" type="parTrans" cxnId="{11F58D01-5FBB-400D-B62C-A26FFE024691}">
      <dgm:prSet/>
      <dgm:spPr/>
      <dgm:t>
        <a:bodyPr/>
        <a:lstStyle/>
        <a:p>
          <a:endParaRPr lang="en-US"/>
        </a:p>
      </dgm:t>
    </dgm:pt>
    <dgm:pt modelId="{0C7FF4A8-847D-4A11-A85E-87F5A3A3EC76}" type="sibTrans" cxnId="{11F58D01-5FBB-400D-B62C-A26FFE024691}">
      <dgm:prSet/>
      <dgm:spPr/>
      <dgm:t>
        <a:bodyPr/>
        <a:lstStyle/>
        <a:p>
          <a:endParaRPr lang="en-US"/>
        </a:p>
      </dgm:t>
    </dgm:pt>
    <dgm:pt modelId="{C0F5C883-23AA-4B43-B461-558E6DF143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Gill Sans MT"/>
            </a:rPr>
            <a:t>Result: path loss exponents (n) equal 2.27</a:t>
          </a:r>
        </a:p>
      </dgm:t>
    </dgm:pt>
    <dgm:pt modelId="{4688307A-E185-44BB-A1DE-5BFD7405D489}" type="parTrans" cxnId="{E06622B1-E866-42B3-AB87-C1A07052505E}">
      <dgm:prSet/>
      <dgm:spPr/>
      <dgm:t>
        <a:bodyPr/>
        <a:lstStyle/>
        <a:p>
          <a:endParaRPr lang="en-US"/>
        </a:p>
      </dgm:t>
    </dgm:pt>
    <dgm:pt modelId="{072C457C-B86D-4F9E-B9E1-DCFC6DDD19A0}" type="sibTrans" cxnId="{E06622B1-E866-42B3-AB87-C1A07052505E}">
      <dgm:prSet/>
      <dgm:spPr/>
      <dgm:t>
        <a:bodyPr/>
        <a:lstStyle/>
        <a:p>
          <a:endParaRPr lang="en-US"/>
        </a:p>
      </dgm:t>
    </dgm:pt>
    <dgm:pt modelId="{502C93CA-92A5-47FC-8DA7-8FAB04D180F0}" type="pres">
      <dgm:prSet presAssocID="{318153E0-DCB6-4CD6-B42F-CC37D3066E95}" presName="root" presStyleCnt="0">
        <dgm:presLayoutVars>
          <dgm:dir/>
          <dgm:resizeHandles val="exact"/>
        </dgm:presLayoutVars>
      </dgm:prSet>
      <dgm:spPr/>
    </dgm:pt>
    <dgm:pt modelId="{EFD74774-AB6A-428E-945D-44196FB8E335}" type="pres">
      <dgm:prSet presAssocID="{BB623010-A773-4F2F-9ADC-B6AAD31BFAFA}" presName="compNode" presStyleCnt="0"/>
      <dgm:spPr/>
    </dgm:pt>
    <dgm:pt modelId="{B5435CDA-A12F-42F7-995A-63B8338BFC94}" type="pres">
      <dgm:prSet presAssocID="{BB623010-A773-4F2F-9ADC-B6AAD31BFA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BC94FE01-EB14-40C4-BEBF-F2318C78015E}" type="pres">
      <dgm:prSet presAssocID="{BB623010-A773-4F2F-9ADC-B6AAD31BFAFA}" presName="spaceRect" presStyleCnt="0"/>
      <dgm:spPr/>
    </dgm:pt>
    <dgm:pt modelId="{9A496505-4A96-4912-9F49-7887B5F5A3C9}" type="pres">
      <dgm:prSet presAssocID="{BB623010-A773-4F2F-9ADC-B6AAD31BFAFA}" presName="textRect" presStyleLbl="revTx" presStyleIdx="0" presStyleCnt="3">
        <dgm:presLayoutVars>
          <dgm:chMax val="1"/>
          <dgm:chPref val="1"/>
        </dgm:presLayoutVars>
      </dgm:prSet>
      <dgm:spPr/>
    </dgm:pt>
    <dgm:pt modelId="{3843E89B-37C6-4DEF-9B29-4350A8334902}" type="pres">
      <dgm:prSet presAssocID="{E76C532D-265A-4268-8E72-7FCCF8592F80}" presName="sibTrans" presStyleCnt="0"/>
      <dgm:spPr/>
    </dgm:pt>
    <dgm:pt modelId="{0CB07F84-FE90-42D9-A72C-70998E52026C}" type="pres">
      <dgm:prSet presAssocID="{4F01FB3D-87C8-43C4-B298-CBCC6B334168}" presName="compNode" presStyleCnt="0"/>
      <dgm:spPr/>
    </dgm:pt>
    <dgm:pt modelId="{D46B1875-9552-4BC3-BEA8-3A8D0E2FFF99}" type="pres">
      <dgm:prSet presAssocID="{4F01FB3D-87C8-43C4-B298-CBCC6B3341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75844A4-E5B2-4D8F-9E40-EEDBE4722DFA}" type="pres">
      <dgm:prSet presAssocID="{4F01FB3D-87C8-43C4-B298-CBCC6B334168}" presName="spaceRect" presStyleCnt="0"/>
      <dgm:spPr/>
    </dgm:pt>
    <dgm:pt modelId="{1492B17B-ECF4-4DFE-9203-18ECC530C9F1}" type="pres">
      <dgm:prSet presAssocID="{4F01FB3D-87C8-43C4-B298-CBCC6B334168}" presName="textRect" presStyleLbl="revTx" presStyleIdx="1" presStyleCnt="3">
        <dgm:presLayoutVars>
          <dgm:chMax val="1"/>
          <dgm:chPref val="1"/>
        </dgm:presLayoutVars>
      </dgm:prSet>
      <dgm:spPr/>
    </dgm:pt>
    <dgm:pt modelId="{65AB8D8F-9453-4C53-A9FC-EFB4FA901708}" type="pres">
      <dgm:prSet presAssocID="{0C7FF4A8-847D-4A11-A85E-87F5A3A3EC76}" presName="sibTrans" presStyleCnt="0"/>
      <dgm:spPr/>
    </dgm:pt>
    <dgm:pt modelId="{FD302479-4C3B-413E-A751-1D6E5B508AB1}" type="pres">
      <dgm:prSet presAssocID="{C0F5C883-23AA-4B43-B461-558E6DF1434B}" presName="compNode" presStyleCnt="0"/>
      <dgm:spPr/>
    </dgm:pt>
    <dgm:pt modelId="{37F6B05C-CC1E-4B5E-B54D-B07890BCA725}" type="pres">
      <dgm:prSet presAssocID="{C0F5C883-23AA-4B43-B461-558E6DF143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C92695A2-C246-424E-B88E-6078C8A74521}" type="pres">
      <dgm:prSet presAssocID="{C0F5C883-23AA-4B43-B461-558E6DF1434B}" presName="spaceRect" presStyleCnt="0"/>
      <dgm:spPr/>
    </dgm:pt>
    <dgm:pt modelId="{7F778423-C922-43C4-B17E-72121E19EF51}" type="pres">
      <dgm:prSet presAssocID="{C0F5C883-23AA-4B43-B461-558E6DF143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1F58D01-5FBB-400D-B62C-A26FFE024691}" srcId="{318153E0-DCB6-4CD6-B42F-CC37D3066E95}" destId="{4F01FB3D-87C8-43C4-B298-CBCC6B334168}" srcOrd="1" destOrd="0" parTransId="{A53B8906-9E75-4796-9073-AF9F29A11386}" sibTransId="{0C7FF4A8-847D-4A11-A85E-87F5A3A3EC76}"/>
    <dgm:cxn modelId="{4FEA5614-05DC-4AF2-AFBA-90D617E814D0}" type="presOf" srcId="{318153E0-DCB6-4CD6-B42F-CC37D3066E95}" destId="{502C93CA-92A5-47FC-8DA7-8FAB04D180F0}" srcOrd="0" destOrd="0" presId="urn:microsoft.com/office/officeart/2018/2/layout/IconLabelList"/>
    <dgm:cxn modelId="{FFBAC31C-212F-422E-AAE8-301B69A2A10F}" type="presOf" srcId="{BB623010-A773-4F2F-9ADC-B6AAD31BFAFA}" destId="{9A496505-4A96-4912-9F49-7887B5F5A3C9}" srcOrd="0" destOrd="0" presId="urn:microsoft.com/office/officeart/2018/2/layout/IconLabelList"/>
    <dgm:cxn modelId="{812EF21E-B768-4A13-A715-423C3E942C3D}" type="presOf" srcId="{4F01FB3D-87C8-43C4-B298-CBCC6B334168}" destId="{1492B17B-ECF4-4DFE-9203-18ECC530C9F1}" srcOrd="0" destOrd="0" presId="urn:microsoft.com/office/officeart/2018/2/layout/IconLabelList"/>
    <dgm:cxn modelId="{81CDF57A-8D8D-48AC-8014-3ABD4DE9BA39}" srcId="{318153E0-DCB6-4CD6-B42F-CC37D3066E95}" destId="{BB623010-A773-4F2F-9ADC-B6AAD31BFAFA}" srcOrd="0" destOrd="0" parTransId="{67CF77BC-FC7E-4673-91B2-F370E637ECCA}" sibTransId="{E76C532D-265A-4268-8E72-7FCCF8592F80}"/>
    <dgm:cxn modelId="{E06622B1-E866-42B3-AB87-C1A07052505E}" srcId="{318153E0-DCB6-4CD6-B42F-CC37D3066E95}" destId="{C0F5C883-23AA-4B43-B461-558E6DF1434B}" srcOrd="2" destOrd="0" parTransId="{4688307A-E185-44BB-A1DE-5BFD7405D489}" sibTransId="{072C457C-B86D-4F9E-B9E1-DCFC6DDD19A0}"/>
    <dgm:cxn modelId="{27518AB5-C5D6-4BE8-9390-06E466118251}" type="presOf" srcId="{C0F5C883-23AA-4B43-B461-558E6DF1434B}" destId="{7F778423-C922-43C4-B17E-72121E19EF51}" srcOrd="0" destOrd="0" presId="urn:microsoft.com/office/officeart/2018/2/layout/IconLabelList"/>
    <dgm:cxn modelId="{BD38E3EB-2BCB-44CE-9373-B321683C85B6}" type="presParOf" srcId="{502C93CA-92A5-47FC-8DA7-8FAB04D180F0}" destId="{EFD74774-AB6A-428E-945D-44196FB8E335}" srcOrd="0" destOrd="0" presId="urn:microsoft.com/office/officeart/2018/2/layout/IconLabelList"/>
    <dgm:cxn modelId="{4D2DF253-4CF4-4AF9-B89B-B0CF60F04716}" type="presParOf" srcId="{EFD74774-AB6A-428E-945D-44196FB8E335}" destId="{B5435CDA-A12F-42F7-995A-63B8338BFC94}" srcOrd="0" destOrd="0" presId="urn:microsoft.com/office/officeart/2018/2/layout/IconLabelList"/>
    <dgm:cxn modelId="{06608D5D-F5F1-4BBC-875B-13B5FEE716D7}" type="presParOf" srcId="{EFD74774-AB6A-428E-945D-44196FB8E335}" destId="{BC94FE01-EB14-40C4-BEBF-F2318C78015E}" srcOrd="1" destOrd="0" presId="urn:microsoft.com/office/officeart/2018/2/layout/IconLabelList"/>
    <dgm:cxn modelId="{E44B639A-7AF1-419A-B129-24A15B07B05B}" type="presParOf" srcId="{EFD74774-AB6A-428E-945D-44196FB8E335}" destId="{9A496505-4A96-4912-9F49-7887B5F5A3C9}" srcOrd="2" destOrd="0" presId="urn:microsoft.com/office/officeart/2018/2/layout/IconLabelList"/>
    <dgm:cxn modelId="{7DCABAC4-D20C-40F4-916E-B34DB7A81FFE}" type="presParOf" srcId="{502C93CA-92A5-47FC-8DA7-8FAB04D180F0}" destId="{3843E89B-37C6-4DEF-9B29-4350A8334902}" srcOrd="1" destOrd="0" presId="urn:microsoft.com/office/officeart/2018/2/layout/IconLabelList"/>
    <dgm:cxn modelId="{CB2726C9-C8C6-40CA-8450-71C48D467514}" type="presParOf" srcId="{502C93CA-92A5-47FC-8DA7-8FAB04D180F0}" destId="{0CB07F84-FE90-42D9-A72C-70998E52026C}" srcOrd="2" destOrd="0" presId="urn:microsoft.com/office/officeart/2018/2/layout/IconLabelList"/>
    <dgm:cxn modelId="{CF9C534F-B88B-4E1C-82A4-DE155B383F1C}" type="presParOf" srcId="{0CB07F84-FE90-42D9-A72C-70998E52026C}" destId="{D46B1875-9552-4BC3-BEA8-3A8D0E2FFF99}" srcOrd="0" destOrd="0" presId="urn:microsoft.com/office/officeart/2018/2/layout/IconLabelList"/>
    <dgm:cxn modelId="{EAA660B8-3D24-4401-BE18-E11E8309735B}" type="presParOf" srcId="{0CB07F84-FE90-42D9-A72C-70998E52026C}" destId="{A75844A4-E5B2-4D8F-9E40-EEDBE4722DFA}" srcOrd="1" destOrd="0" presId="urn:microsoft.com/office/officeart/2018/2/layout/IconLabelList"/>
    <dgm:cxn modelId="{E927CB6A-C7E6-4E14-96F2-5E107DEADBCB}" type="presParOf" srcId="{0CB07F84-FE90-42D9-A72C-70998E52026C}" destId="{1492B17B-ECF4-4DFE-9203-18ECC530C9F1}" srcOrd="2" destOrd="0" presId="urn:microsoft.com/office/officeart/2018/2/layout/IconLabelList"/>
    <dgm:cxn modelId="{919BDB65-F03B-4918-B7B6-92B20BD55D7D}" type="presParOf" srcId="{502C93CA-92A5-47FC-8DA7-8FAB04D180F0}" destId="{65AB8D8F-9453-4C53-A9FC-EFB4FA901708}" srcOrd="3" destOrd="0" presId="urn:microsoft.com/office/officeart/2018/2/layout/IconLabelList"/>
    <dgm:cxn modelId="{2910C19E-616A-4DCE-978F-92B6FF9AC0B3}" type="presParOf" srcId="{502C93CA-92A5-47FC-8DA7-8FAB04D180F0}" destId="{FD302479-4C3B-413E-A751-1D6E5B508AB1}" srcOrd="4" destOrd="0" presId="urn:microsoft.com/office/officeart/2018/2/layout/IconLabelList"/>
    <dgm:cxn modelId="{91EEF276-666F-47D5-AC98-D1DD27DF92A5}" type="presParOf" srcId="{FD302479-4C3B-413E-A751-1D6E5B508AB1}" destId="{37F6B05C-CC1E-4B5E-B54D-B07890BCA725}" srcOrd="0" destOrd="0" presId="urn:microsoft.com/office/officeart/2018/2/layout/IconLabelList"/>
    <dgm:cxn modelId="{1390CC94-4F27-48DB-A8F2-86C0A0F92633}" type="presParOf" srcId="{FD302479-4C3B-413E-A751-1D6E5B508AB1}" destId="{C92695A2-C246-424E-B88E-6078C8A74521}" srcOrd="1" destOrd="0" presId="urn:microsoft.com/office/officeart/2018/2/layout/IconLabelList"/>
    <dgm:cxn modelId="{51562896-AF23-4693-9290-1FE9CF3BE338}" type="presParOf" srcId="{FD302479-4C3B-413E-A751-1D6E5B508AB1}" destId="{7F778423-C922-43C4-B17E-72121E19EF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B350B-0380-0640-84F2-5E37F62A10E7}">
      <dsp:nvSpPr>
        <dsp:cNvPr id="0" name=""/>
        <dsp:cNvSpPr/>
      </dsp:nvSpPr>
      <dsp:spPr>
        <a:xfrm>
          <a:off x="0" y="20862"/>
          <a:ext cx="6096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Unix-based tool, written in Java</a:t>
          </a:r>
        </a:p>
      </dsp:txBody>
      <dsp:txXfrm>
        <a:off x="59399" y="80261"/>
        <a:ext cx="5977202" cy="1098002"/>
      </dsp:txXfrm>
    </dsp:sp>
    <dsp:sp modelId="{99E29D4A-26BB-544F-A2EB-3541A0FA718B}">
      <dsp:nvSpPr>
        <dsp:cNvPr id="0" name=""/>
        <dsp:cNvSpPr/>
      </dsp:nvSpPr>
      <dsp:spPr>
        <a:xfrm>
          <a:off x="0" y="1424862"/>
          <a:ext cx="6096000" cy="1216800"/>
        </a:xfrm>
        <a:prstGeom prst="roundRect">
          <a:avLst/>
        </a:prstGeom>
        <a:solidFill>
          <a:schemeClr val="accent2">
            <a:hueOff val="3066704"/>
            <a:satOff val="2970"/>
            <a:lumOff val="-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 locater</a:t>
          </a:r>
        </a:p>
      </dsp:txBody>
      <dsp:txXfrm>
        <a:off x="59399" y="1484261"/>
        <a:ext cx="5977202" cy="1098002"/>
      </dsp:txXfrm>
    </dsp:sp>
    <dsp:sp modelId="{89CE1238-A297-CB45-BE3C-A6077825B5CD}">
      <dsp:nvSpPr>
        <dsp:cNvPr id="0" name=""/>
        <dsp:cNvSpPr/>
      </dsp:nvSpPr>
      <dsp:spPr>
        <a:xfrm>
          <a:off x="0" y="2828862"/>
          <a:ext cx="6096000" cy="1216800"/>
        </a:xfrm>
        <a:prstGeom prst="roundRect">
          <a:avLst/>
        </a:prstGeom>
        <a:solidFill>
          <a:schemeClr val="accent2">
            <a:hueOff val="6133409"/>
            <a:satOff val="5940"/>
            <a:lumOff val="-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Heatmap generation</a:t>
          </a:r>
        </a:p>
      </dsp:txBody>
      <dsp:txXfrm>
        <a:off x="59399" y="2888261"/>
        <a:ext cx="5977202" cy="1098002"/>
      </dsp:txXfrm>
    </dsp:sp>
    <dsp:sp modelId="{31714F8D-E3A2-F44F-9E23-90C797298F0E}">
      <dsp:nvSpPr>
        <dsp:cNvPr id="0" name=""/>
        <dsp:cNvSpPr/>
      </dsp:nvSpPr>
      <dsp:spPr>
        <a:xfrm>
          <a:off x="0" y="4232862"/>
          <a:ext cx="6096000" cy="1216800"/>
        </a:xfrm>
        <a:prstGeom prst="roundRect">
          <a:avLst/>
        </a:prstGeom>
        <a:solidFill>
          <a:schemeClr val="accent2">
            <a:hueOff val="9200113"/>
            <a:satOff val="8910"/>
            <a:lumOff val="-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Rogue AP detection</a:t>
          </a:r>
        </a:p>
      </dsp:txBody>
      <dsp:txXfrm>
        <a:off x="59399" y="4292261"/>
        <a:ext cx="59772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99F1B-183F-4683-8321-40AF131193B6}">
      <dsp:nvSpPr>
        <dsp:cNvPr id="0" name=""/>
        <dsp:cNvSpPr/>
      </dsp:nvSpPr>
      <dsp:spPr>
        <a:xfrm>
          <a:off x="955775" y="507059"/>
          <a:ext cx="1255807" cy="1255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007FE-562E-4039-9DF1-4C8BB910CF28}">
      <dsp:nvSpPr>
        <dsp:cNvPr id="0" name=""/>
        <dsp:cNvSpPr/>
      </dsp:nvSpPr>
      <dsp:spPr>
        <a:xfrm>
          <a:off x="188337" y="2111673"/>
          <a:ext cx="27906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Main Activity</a:t>
          </a:r>
        </a:p>
      </dsp:txBody>
      <dsp:txXfrm>
        <a:off x="188337" y="2111673"/>
        <a:ext cx="2790683" cy="720000"/>
      </dsp:txXfrm>
    </dsp:sp>
    <dsp:sp modelId="{A9978A90-CA98-4EA4-8257-0A384637CE77}">
      <dsp:nvSpPr>
        <dsp:cNvPr id="0" name=""/>
        <dsp:cNvSpPr/>
      </dsp:nvSpPr>
      <dsp:spPr>
        <a:xfrm>
          <a:off x="4234828" y="507059"/>
          <a:ext cx="1255807" cy="1255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3AB80-8658-4D36-848D-111C804CAB2C}">
      <dsp:nvSpPr>
        <dsp:cNvPr id="0" name=""/>
        <dsp:cNvSpPr/>
      </dsp:nvSpPr>
      <dsp:spPr>
        <a:xfrm>
          <a:off x="3467390" y="2111673"/>
          <a:ext cx="27906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MAP Activity</a:t>
          </a:r>
        </a:p>
      </dsp:txBody>
      <dsp:txXfrm>
        <a:off x="3467390" y="2111673"/>
        <a:ext cx="2790683" cy="720000"/>
      </dsp:txXfrm>
    </dsp:sp>
    <dsp:sp modelId="{4DA231DC-E3E7-4EAD-89F1-22E6DD6E3EA9}">
      <dsp:nvSpPr>
        <dsp:cNvPr id="0" name=""/>
        <dsp:cNvSpPr/>
      </dsp:nvSpPr>
      <dsp:spPr>
        <a:xfrm>
          <a:off x="7513880" y="507059"/>
          <a:ext cx="1255807" cy="1255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ABC05-8787-4B1C-B589-2D11A9171FBE}">
      <dsp:nvSpPr>
        <dsp:cNvPr id="0" name=""/>
        <dsp:cNvSpPr/>
      </dsp:nvSpPr>
      <dsp:spPr>
        <a:xfrm>
          <a:off x="6746443" y="2111673"/>
          <a:ext cx="27906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Heat MAP Activity</a:t>
          </a:r>
        </a:p>
      </dsp:txBody>
      <dsp:txXfrm>
        <a:off x="6746443" y="2111673"/>
        <a:ext cx="279068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35CDA-A12F-42F7-995A-63B8338BFC94}">
      <dsp:nvSpPr>
        <dsp:cNvPr id="0" name=""/>
        <dsp:cNvSpPr/>
      </dsp:nvSpPr>
      <dsp:spPr>
        <a:xfrm>
          <a:off x="430044" y="482320"/>
          <a:ext cx="700839" cy="70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96505-4A96-4912-9F49-7887B5F5A3C9}">
      <dsp:nvSpPr>
        <dsp:cNvPr id="0" name=""/>
        <dsp:cNvSpPr/>
      </dsp:nvSpPr>
      <dsp:spPr>
        <a:xfrm>
          <a:off x="1753" y="1433184"/>
          <a:ext cx="1557421" cy="6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Gill Sans MT"/>
            </a:rPr>
            <a:t>AP Location --&gt; in the corner of the testing area</a:t>
          </a:r>
        </a:p>
      </dsp:txBody>
      <dsp:txXfrm>
        <a:off x="1753" y="1433184"/>
        <a:ext cx="1557421" cy="622968"/>
      </dsp:txXfrm>
    </dsp:sp>
    <dsp:sp modelId="{D46B1875-9552-4BC3-BEA8-3A8D0E2FFF99}">
      <dsp:nvSpPr>
        <dsp:cNvPr id="0" name=""/>
        <dsp:cNvSpPr/>
      </dsp:nvSpPr>
      <dsp:spPr>
        <a:xfrm>
          <a:off x="2260014" y="482320"/>
          <a:ext cx="700839" cy="700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2B17B-ECF4-4DFE-9203-18ECC530C9F1}">
      <dsp:nvSpPr>
        <dsp:cNvPr id="0" name=""/>
        <dsp:cNvSpPr/>
      </dsp:nvSpPr>
      <dsp:spPr>
        <a:xfrm>
          <a:off x="1831723" y="1433184"/>
          <a:ext cx="1557421" cy="6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Gill Sans MT"/>
            </a:rPr>
            <a:t># of samples --&gt; 19 samples</a:t>
          </a:r>
        </a:p>
      </dsp:txBody>
      <dsp:txXfrm>
        <a:off x="1831723" y="1433184"/>
        <a:ext cx="1557421" cy="622968"/>
      </dsp:txXfrm>
    </dsp:sp>
    <dsp:sp modelId="{37F6B05C-CC1E-4B5E-B54D-B07890BCA725}">
      <dsp:nvSpPr>
        <dsp:cNvPr id="0" name=""/>
        <dsp:cNvSpPr/>
      </dsp:nvSpPr>
      <dsp:spPr>
        <a:xfrm>
          <a:off x="1345029" y="2445508"/>
          <a:ext cx="700839" cy="7008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78423-C922-43C4-B17E-72121E19EF51}">
      <dsp:nvSpPr>
        <dsp:cNvPr id="0" name=""/>
        <dsp:cNvSpPr/>
      </dsp:nvSpPr>
      <dsp:spPr>
        <a:xfrm>
          <a:off x="916738" y="3396372"/>
          <a:ext cx="1557421" cy="6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Gill Sans MT"/>
            </a:rPr>
            <a:t>Result: path loss exponents (n) equal 1.64</a:t>
          </a:r>
        </a:p>
      </dsp:txBody>
      <dsp:txXfrm>
        <a:off x="916738" y="3396372"/>
        <a:ext cx="1557421" cy="622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35CDA-A12F-42F7-995A-63B8338BFC94}">
      <dsp:nvSpPr>
        <dsp:cNvPr id="0" name=""/>
        <dsp:cNvSpPr/>
      </dsp:nvSpPr>
      <dsp:spPr>
        <a:xfrm>
          <a:off x="430044" y="267082"/>
          <a:ext cx="700839" cy="70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96505-4A96-4912-9F49-7887B5F5A3C9}">
      <dsp:nvSpPr>
        <dsp:cNvPr id="0" name=""/>
        <dsp:cNvSpPr/>
      </dsp:nvSpPr>
      <dsp:spPr>
        <a:xfrm>
          <a:off x="1753" y="1211408"/>
          <a:ext cx="1557421" cy="6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latin typeface="Gill Sans MT"/>
            </a:rPr>
            <a:t>AP Location --&gt; at the center</a:t>
          </a:r>
        </a:p>
      </dsp:txBody>
      <dsp:txXfrm>
        <a:off x="1753" y="1211408"/>
        <a:ext cx="1557421" cy="622968"/>
      </dsp:txXfrm>
    </dsp:sp>
    <dsp:sp modelId="{D46B1875-9552-4BC3-BEA8-3A8D0E2FFF99}">
      <dsp:nvSpPr>
        <dsp:cNvPr id="0" name=""/>
        <dsp:cNvSpPr/>
      </dsp:nvSpPr>
      <dsp:spPr>
        <a:xfrm>
          <a:off x="2260014" y="267082"/>
          <a:ext cx="700839" cy="700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2B17B-ECF4-4DFE-9203-18ECC530C9F1}">
      <dsp:nvSpPr>
        <dsp:cNvPr id="0" name=""/>
        <dsp:cNvSpPr/>
      </dsp:nvSpPr>
      <dsp:spPr>
        <a:xfrm>
          <a:off x="1831723" y="1211408"/>
          <a:ext cx="1557421" cy="6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latin typeface="Gill Sans MT"/>
            </a:rPr>
            <a:t># of samples --&gt; 53 samples</a:t>
          </a:r>
        </a:p>
      </dsp:txBody>
      <dsp:txXfrm>
        <a:off x="1831723" y="1211408"/>
        <a:ext cx="1557421" cy="622968"/>
      </dsp:txXfrm>
    </dsp:sp>
    <dsp:sp modelId="{37F6B05C-CC1E-4B5E-B54D-B07890BCA725}">
      <dsp:nvSpPr>
        <dsp:cNvPr id="0" name=""/>
        <dsp:cNvSpPr/>
      </dsp:nvSpPr>
      <dsp:spPr>
        <a:xfrm>
          <a:off x="1345029" y="2223732"/>
          <a:ext cx="700839" cy="7008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78423-C922-43C4-B17E-72121E19EF51}">
      <dsp:nvSpPr>
        <dsp:cNvPr id="0" name=""/>
        <dsp:cNvSpPr/>
      </dsp:nvSpPr>
      <dsp:spPr>
        <a:xfrm>
          <a:off x="916738" y="3168059"/>
          <a:ext cx="1557421" cy="6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latin typeface="Gill Sans MT"/>
            </a:rPr>
            <a:t>Result: path loss exponents (n) equal 2.27</a:t>
          </a:r>
        </a:p>
      </dsp:txBody>
      <dsp:txXfrm>
        <a:off x="916738" y="3168059"/>
        <a:ext cx="1557421" cy="622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3B3F8-56DF-5A40-9E50-2112C4A6B1D5}" type="datetimeFigureOut">
              <a:rPr lang="en-JO" smtClean="0"/>
              <a:t>24/06/2023</a:t>
            </a:fld>
            <a:endParaRPr lang="en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BFB22-37CF-0F44-A629-3FAD2C99DBDB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49678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BFB22-37CF-0F44-A629-3FAD2C99DBDB}" type="slidenum">
              <a:rPr lang="en-JO" smtClean="0"/>
              <a:t>3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45322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4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6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0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6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9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2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6C91AF-E23A-49B1-9A19-D519DCCF0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8AA59-864B-45B9-9C79-C95EA132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236" y="532893"/>
            <a:ext cx="5410200" cy="217690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Bangla MN" pitchFamily="2" charset="0"/>
                <a:ea typeface="+mj-lt"/>
                <a:cs typeface="Bangla MN" pitchFamily="2" charset="0"/>
              </a:rPr>
              <a:t>Full-bar Signal: </a:t>
            </a:r>
            <a:br>
              <a:rPr lang="en-US" sz="3200" dirty="0">
                <a:solidFill>
                  <a:schemeClr val="bg2"/>
                </a:solidFill>
                <a:latin typeface="Bangla MN" pitchFamily="2" charset="0"/>
                <a:ea typeface="+mj-lt"/>
                <a:cs typeface="Bangla MN" pitchFamily="2" charset="0"/>
              </a:rPr>
            </a:br>
            <a:r>
              <a:rPr lang="en-US" sz="3200" dirty="0">
                <a:solidFill>
                  <a:schemeClr val="bg2"/>
                </a:solidFill>
                <a:latin typeface="Bangla MN" pitchFamily="2" charset="0"/>
                <a:ea typeface="+mj-lt"/>
                <a:cs typeface="Bangla MN" pitchFamily="2" charset="0"/>
              </a:rPr>
              <a:t>A Wi-Fi AP Positioning System App</a:t>
            </a:r>
            <a:endParaRPr lang="en-US" sz="3200" dirty="0">
              <a:solidFill>
                <a:schemeClr val="bg2"/>
              </a:solidFill>
              <a:latin typeface="Bangla MN" pitchFamily="2" charset="0"/>
              <a:cs typeface="Bangla MN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9400D-AC1C-3C2B-67B0-943EA6AE8BDA}"/>
              </a:ext>
            </a:extLst>
          </p:cNvPr>
          <p:cNvSpPr txBox="1"/>
          <p:nvPr/>
        </p:nvSpPr>
        <p:spPr>
          <a:xfrm>
            <a:off x="2022659" y="2914936"/>
            <a:ext cx="410135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90000"/>
                  </a:schemeClr>
                </a:solidFill>
                <a:cs typeface="Times New Roman"/>
              </a:rPr>
              <a:t>Done by:</a:t>
            </a:r>
          </a:p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  <a:cs typeface="Times New Roman"/>
              </a:rPr>
              <a:t>Sewar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cs typeface="Times New Roman"/>
              </a:rPr>
              <a:t>Gharaibeh</a:t>
            </a:r>
            <a:endParaRPr lang="en-US" dirty="0">
              <a:solidFill>
                <a:schemeClr val="bg2">
                  <a:lumMod val="90000"/>
                </a:schemeClr>
              </a:solidFill>
              <a:cs typeface="Times New Roman"/>
            </a:endParaRPr>
          </a:p>
          <a:p>
            <a:pPr algn="ctr"/>
            <a:r>
              <a:rPr lang="en-US" dirty="0" err="1">
                <a:solidFill>
                  <a:schemeClr val="bg2">
                    <a:lumMod val="90000"/>
                  </a:schemeClr>
                </a:solidFill>
                <a:cs typeface="Times New Roman"/>
              </a:rPr>
              <a:t>Rufaida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cs typeface="Times New Roman"/>
              </a:rPr>
              <a:t>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cs typeface="Times New Roman"/>
              </a:rPr>
              <a:t>Altalahmeh</a:t>
            </a:r>
            <a:endParaRPr lang="en-US" dirty="0">
              <a:solidFill>
                <a:schemeClr val="bg2">
                  <a:lumMod val="90000"/>
                </a:schemeClr>
              </a:solidFill>
              <a:cs typeface="Times New Roman"/>
            </a:endParaRPr>
          </a:p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  <a:cs typeface="Times New Roman"/>
              </a:rPr>
              <a:t>Nagham Al-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cs typeface="Times New Roman"/>
              </a:rPr>
              <a:t>Zoubi</a:t>
            </a:r>
            <a:endParaRPr lang="en-US" dirty="0">
              <a:solidFill>
                <a:schemeClr val="bg2">
                  <a:lumMod val="90000"/>
                </a:schemeClr>
              </a:solidFill>
              <a:cs typeface="Times New Roman"/>
            </a:endParaRPr>
          </a:p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  <a:cs typeface="Times New Roman"/>
              </a:rPr>
              <a:t>Aya Al-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cs typeface="Times New Roman"/>
              </a:rPr>
              <a:t>Antari</a:t>
            </a:r>
            <a:endParaRPr lang="en-US" dirty="0">
              <a:solidFill>
                <a:schemeClr val="bg2">
                  <a:lumMod val="90000"/>
                </a:schemeClr>
              </a:solidFill>
              <a:cs typeface="Times New Roman"/>
            </a:endParaRPr>
          </a:p>
          <a:p>
            <a:pPr algn="ctr"/>
            <a:endParaRPr lang="en-US" dirty="0">
              <a:solidFill>
                <a:schemeClr val="bg2">
                  <a:lumMod val="90000"/>
                </a:schemeClr>
              </a:solidFill>
              <a:cs typeface="Times New Roman"/>
            </a:endParaRPr>
          </a:p>
          <a:p>
            <a:pPr algn="ctr"/>
            <a:r>
              <a:rPr lang="en-US" b="1" dirty="0">
                <a:solidFill>
                  <a:schemeClr val="bg2">
                    <a:lumMod val="90000"/>
                  </a:schemeClr>
                </a:solidFill>
                <a:cs typeface="Times New Roman"/>
              </a:rPr>
              <a:t>Supervised by:</a:t>
            </a:r>
          </a:p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  <a:cs typeface="Times New Roman"/>
              </a:rPr>
              <a:t>Dr. Ahmad Al-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cs typeface="Times New Roman"/>
              </a:rPr>
              <a:t>Hammouri</a:t>
            </a:r>
            <a:endParaRPr lang="en-US" dirty="0">
              <a:solidFill>
                <a:schemeClr val="bg2">
                  <a:lumMod val="90000"/>
                </a:schemeClr>
              </a:solidFill>
              <a:cs typeface="Times New Roman"/>
            </a:endParaRPr>
          </a:p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  <a:cs typeface="Times New Roman"/>
              </a:rPr>
              <a:t>Dr.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cs typeface="Times New Roman"/>
              </a:rPr>
              <a:t>Fahed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cs typeface="Times New Roman"/>
              </a:rPr>
              <a:t>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cs typeface="Times New Roman"/>
              </a:rPr>
              <a:t>Awad</a:t>
            </a:r>
            <a:endParaRPr lang="en-US" dirty="0">
              <a:solidFill>
                <a:schemeClr val="bg2">
                  <a:lumMod val="90000"/>
                </a:schemeClr>
              </a:solidFill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6269D-C51A-2F1D-BFA6-C40F5A5E3F98}"/>
              </a:ext>
            </a:extLst>
          </p:cNvPr>
          <p:cNvSpPr txBox="1"/>
          <p:nvPr/>
        </p:nvSpPr>
        <p:spPr>
          <a:xfrm>
            <a:off x="991718" y="5888504"/>
            <a:ext cx="61632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  <a:cs typeface="Times New Roman"/>
              </a:rPr>
              <a:t>Network Engineering and Security 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  <a:cs typeface="Times New Roman"/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  <a:cs typeface="Times New Roman"/>
              </a:rPr>
              <a:t> Jordan University of Science and Technology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C1521-75DE-7DF9-6CB1-4923B9A8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860563"/>
            <a:ext cx="6096000" cy="13235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FULL-BAR SIGNAL APPLICATION PROCESS</a:t>
            </a:r>
          </a:p>
          <a:p>
            <a:pPr algn="ctr"/>
            <a:endParaRPr lang="en-US" sz="3000" kern="1200" cap="all" spc="30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EA5C3F2-1C62-BE4F-EE42-9DF1FA364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460"/>
          <a:stretch/>
        </p:blipFill>
        <p:spPr>
          <a:xfrm>
            <a:off x="195944" y="65324"/>
            <a:ext cx="3390899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8E7D27-D4BA-1E52-DE45-103DBB34B3FE}"/>
              </a:ext>
            </a:extLst>
          </p:cNvPr>
          <p:cNvSpPr txBox="1"/>
          <p:nvPr/>
        </p:nvSpPr>
        <p:spPr>
          <a:xfrm>
            <a:off x="4672977" y="2353652"/>
            <a:ext cx="6247233" cy="3535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+mj-lt"/>
              </a:rPr>
              <a:t>Heat MAP Activity.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  <a:latin typeface="+mj-lt"/>
            </a:endParaRP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+mj-lt"/>
              </a:rPr>
              <a:t>Show heat map for all suggested location.</a:t>
            </a:r>
          </a:p>
        </p:txBody>
      </p:sp>
    </p:spTree>
    <p:extLst>
      <p:ext uri="{BB962C8B-B14F-4D97-AF65-F5344CB8AC3E}">
        <p14:creationId xmlns:p14="http://schemas.microsoft.com/office/powerpoint/2010/main" val="42545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154ED-1E90-8D1E-3F59-ED9E554C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199" y="195607"/>
            <a:ext cx="3848099" cy="130360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Gill Sans MT"/>
                <a:ea typeface="+mj-lt"/>
                <a:cs typeface="+mj-lt"/>
              </a:rPr>
              <a:t>THROTTLING</a:t>
            </a:r>
            <a:endParaRPr lang="en-US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B990-5FC7-5F79-FB1F-953F78943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387" y="769703"/>
            <a:ext cx="3390899" cy="45016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latin typeface="Gill Sans MT"/>
                <a:cs typeface="Times New Roman"/>
              </a:rPr>
              <a:t>It involves restricting the frequency of Wi-Fi scanning to enhance network performance, improve security, and extend battery life.</a:t>
            </a:r>
          </a:p>
          <a:p>
            <a:endParaRPr lang="en-US">
              <a:latin typeface="Gill Sans MT"/>
              <a:ea typeface="+mj-lt"/>
              <a:cs typeface="Times New Roman"/>
            </a:endParaRPr>
          </a:p>
          <a:p>
            <a:r>
              <a:rPr lang="en-US">
                <a:latin typeface="Gill Sans MT"/>
                <a:ea typeface="+mj-lt"/>
                <a:cs typeface="+mj-lt"/>
              </a:rPr>
              <a:t>It is evident that the utilization of throttling results in a higher number of scans conducted and an increased scan rate, as compared to the scenario without throttling.</a:t>
            </a: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BCF5D-B67B-0D00-38BA-BEB6570BE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43666"/>
              </p:ext>
            </p:extLst>
          </p:nvPr>
        </p:nvGraphicFramePr>
        <p:xfrm>
          <a:off x="522514" y="2906485"/>
          <a:ext cx="6520576" cy="342753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849516">
                  <a:extLst>
                    <a:ext uri="{9D8B030D-6E8A-4147-A177-3AD203B41FA5}">
                      <a16:colId xmlns:a16="http://schemas.microsoft.com/office/drawing/2014/main" val="536387409"/>
                    </a:ext>
                  </a:extLst>
                </a:gridCol>
                <a:gridCol w="879289">
                  <a:extLst>
                    <a:ext uri="{9D8B030D-6E8A-4147-A177-3AD203B41FA5}">
                      <a16:colId xmlns:a16="http://schemas.microsoft.com/office/drawing/2014/main" val="2447659641"/>
                    </a:ext>
                  </a:extLst>
                </a:gridCol>
                <a:gridCol w="957031">
                  <a:extLst>
                    <a:ext uri="{9D8B030D-6E8A-4147-A177-3AD203B41FA5}">
                      <a16:colId xmlns:a16="http://schemas.microsoft.com/office/drawing/2014/main" val="1837865032"/>
                    </a:ext>
                  </a:extLst>
                </a:gridCol>
                <a:gridCol w="958685">
                  <a:extLst>
                    <a:ext uri="{9D8B030D-6E8A-4147-A177-3AD203B41FA5}">
                      <a16:colId xmlns:a16="http://schemas.microsoft.com/office/drawing/2014/main" val="1914723032"/>
                    </a:ext>
                  </a:extLst>
                </a:gridCol>
                <a:gridCol w="958685">
                  <a:extLst>
                    <a:ext uri="{9D8B030D-6E8A-4147-A177-3AD203B41FA5}">
                      <a16:colId xmlns:a16="http://schemas.microsoft.com/office/drawing/2014/main" val="1309636796"/>
                    </a:ext>
                  </a:extLst>
                </a:gridCol>
                <a:gridCol w="958685">
                  <a:extLst>
                    <a:ext uri="{9D8B030D-6E8A-4147-A177-3AD203B41FA5}">
                      <a16:colId xmlns:a16="http://schemas.microsoft.com/office/drawing/2014/main" val="1282648649"/>
                    </a:ext>
                  </a:extLst>
                </a:gridCol>
                <a:gridCol w="958685">
                  <a:extLst>
                    <a:ext uri="{9D8B030D-6E8A-4147-A177-3AD203B41FA5}">
                      <a16:colId xmlns:a16="http://schemas.microsoft.com/office/drawing/2014/main" val="1257797961"/>
                    </a:ext>
                  </a:extLst>
                </a:gridCol>
              </a:tblGrid>
              <a:tr h="604860">
                <a:tc rowSpan="2">
                  <a:txBody>
                    <a:bodyPr/>
                    <a:lstStyle/>
                    <a:p>
                      <a:pPr fontAlgn="ctr"/>
                      <a:endParaRPr lang="en-US" sz="1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b="0" cap="none" spc="0">
                          <a:solidFill>
                            <a:schemeClr val="bg1"/>
                          </a:solidFill>
                          <a:effectLst/>
                        </a:rPr>
                        <a:t>Device Type </a:t>
                      </a:r>
                      <a:endParaRPr lang="en-US" sz="12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b="0" cap="none" spc="0">
                          <a:solidFill>
                            <a:schemeClr val="bg1"/>
                          </a:solidFill>
                          <a:effectLst/>
                        </a:rPr>
                        <a:t>Android Version </a:t>
                      </a:r>
                      <a:endParaRPr lang="en-US" sz="12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b="0" cap="none" spc="0">
                          <a:solidFill>
                            <a:schemeClr val="bg1"/>
                          </a:solidFill>
                          <a:effectLst/>
                        </a:rPr>
                        <a:t>Scanning Time </a:t>
                      </a:r>
                      <a:endParaRPr lang="en-US" sz="12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b="0" cap="none" spc="0">
                          <a:solidFill>
                            <a:schemeClr val="bg1"/>
                          </a:solidFill>
                          <a:effectLst/>
                        </a:rPr>
                        <a:t>Total Scans </a:t>
                      </a:r>
                      <a:endParaRPr lang="en-US" sz="12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b="0" cap="none" spc="0">
                          <a:solidFill>
                            <a:schemeClr val="bg1"/>
                          </a:solidFill>
                          <a:effectLst/>
                        </a:rPr>
                        <a:t>Scan Rate (scan/s) </a:t>
                      </a:r>
                      <a:endParaRPr lang="en-US" sz="12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72755"/>
                  </a:ext>
                </a:extLst>
              </a:tr>
              <a:tr h="806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Throttling ON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381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Throttling OFF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Throttling ON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Throttling OFF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480220"/>
                  </a:ext>
                </a:extLst>
              </a:tr>
              <a:tr h="1008099">
                <a:tc>
                  <a:txBody>
                    <a:bodyPr/>
                    <a:lstStyle/>
                    <a:p>
                      <a:pPr fontAlgn="ctr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Samsung Galaxy A53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13.0 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10 minutes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24 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186 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0.02 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0.31 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40033"/>
                  </a:ext>
                </a:extLst>
              </a:tr>
              <a:tr h="1008099">
                <a:tc>
                  <a:txBody>
                    <a:bodyPr/>
                    <a:lstStyle/>
                    <a:p>
                      <a:pPr fontAlgn="ctr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Samsung Galaxy A7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10.0 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10 minutes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27 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452 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0.04 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0.75 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8675" marR="72025" marT="75904" marB="759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3657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FBB25C0-74EF-F2E0-AFD3-DE44912E599B}"/>
              </a:ext>
            </a:extLst>
          </p:cNvPr>
          <p:cNvSpPr txBox="1"/>
          <p:nvPr/>
        </p:nvSpPr>
        <p:spPr>
          <a:xfrm>
            <a:off x="707571" y="2024742"/>
            <a:ext cx="64769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293737"/>
                </a:solidFill>
                <a:ea typeface="+mn-lt"/>
                <a:cs typeface="+mn-lt"/>
              </a:rPr>
              <a:t>Below is a table illustrating the contrast in scanning rates when Throttling is enabled and disabled.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51647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AB381-DB54-23ED-37B3-1F498BCD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04" y="685801"/>
            <a:ext cx="3579893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cap="all" spc="300" baseline="0">
                <a:solidFill>
                  <a:schemeClr val="bg2"/>
                </a:solidFill>
                <a:latin typeface="Gill Sans MT"/>
              </a:rPr>
              <a:t>SCANNING </a:t>
            </a:r>
            <a:r>
              <a:rPr lang="en-US" sz="3600" b="1">
                <a:solidFill>
                  <a:schemeClr val="bg2"/>
                </a:solidFill>
                <a:latin typeface="Gill Sans MT"/>
              </a:rPr>
              <a:t>TEST- part1 </a:t>
            </a:r>
            <a:endParaRPr lang="en-US" sz="3600" kern="1200" cap="all" spc="300" baseline="0">
              <a:solidFill>
                <a:schemeClr val="bg2"/>
              </a:solidFill>
              <a:latin typeface="Gill Sans MT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2FD4E05-F625-4E38-2FF3-08B19D8C6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139382"/>
              </p:ext>
            </p:extLst>
          </p:nvPr>
        </p:nvGraphicFramePr>
        <p:xfrm>
          <a:off x="5168277" y="1073782"/>
          <a:ext cx="6536900" cy="547987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728247">
                  <a:extLst>
                    <a:ext uri="{9D8B030D-6E8A-4147-A177-3AD203B41FA5}">
                      <a16:colId xmlns:a16="http://schemas.microsoft.com/office/drawing/2014/main" val="2212856987"/>
                    </a:ext>
                  </a:extLst>
                </a:gridCol>
                <a:gridCol w="1655142">
                  <a:extLst>
                    <a:ext uri="{9D8B030D-6E8A-4147-A177-3AD203B41FA5}">
                      <a16:colId xmlns:a16="http://schemas.microsoft.com/office/drawing/2014/main" val="1616273717"/>
                    </a:ext>
                  </a:extLst>
                </a:gridCol>
                <a:gridCol w="892987">
                  <a:extLst>
                    <a:ext uri="{9D8B030D-6E8A-4147-A177-3AD203B41FA5}">
                      <a16:colId xmlns:a16="http://schemas.microsoft.com/office/drawing/2014/main" val="1184593023"/>
                    </a:ext>
                  </a:extLst>
                </a:gridCol>
                <a:gridCol w="1308304">
                  <a:extLst>
                    <a:ext uri="{9D8B030D-6E8A-4147-A177-3AD203B41FA5}">
                      <a16:colId xmlns:a16="http://schemas.microsoft.com/office/drawing/2014/main" val="2097449708"/>
                    </a:ext>
                  </a:extLst>
                </a:gridCol>
                <a:gridCol w="926056">
                  <a:extLst>
                    <a:ext uri="{9D8B030D-6E8A-4147-A177-3AD203B41FA5}">
                      <a16:colId xmlns:a16="http://schemas.microsoft.com/office/drawing/2014/main" val="1096917684"/>
                    </a:ext>
                  </a:extLst>
                </a:gridCol>
                <a:gridCol w="1026164">
                  <a:extLst>
                    <a:ext uri="{9D8B030D-6E8A-4147-A177-3AD203B41FA5}">
                      <a16:colId xmlns:a16="http://schemas.microsoft.com/office/drawing/2014/main" val="2017230409"/>
                    </a:ext>
                  </a:extLst>
                </a:gridCol>
              </a:tblGrid>
              <a:tr h="600441">
                <a:tc>
                  <a:txBody>
                    <a:bodyPr/>
                    <a:lstStyle/>
                    <a:p>
                      <a:pPr fontAlgn="t"/>
                      <a:endParaRPr lang="en-US" sz="1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 cap="none" spc="0">
                          <a:solidFill>
                            <a:schemeClr val="bg1"/>
                          </a:solidFill>
                          <a:effectLst/>
                        </a:rPr>
                        <a:t>Group # </a:t>
                      </a:r>
                      <a:endParaRPr lang="en-US" sz="12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9270" marR="30208" marT="30208" marB="3020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 cap="none" spc="0">
                          <a:solidFill>
                            <a:schemeClr val="bg1"/>
                          </a:solidFill>
                          <a:effectLst/>
                        </a:rPr>
                        <a:t>Device Type </a:t>
                      </a:r>
                      <a:endParaRPr lang="en-US" sz="12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9270" marR="30208" marT="30208" marB="3020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 cap="none" spc="0">
                          <a:solidFill>
                            <a:schemeClr val="bg1"/>
                          </a:solidFill>
                          <a:effectLst/>
                        </a:rPr>
                        <a:t>Android Version </a:t>
                      </a:r>
                      <a:endParaRPr lang="en-US" sz="12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9270" marR="30208" marT="30208" marB="3020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 cap="none" spc="0">
                          <a:solidFill>
                            <a:schemeClr val="bg1"/>
                          </a:solidFill>
                          <a:effectLst/>
                        </a:rPr>
                        <a:t>Scanning Time </a:t>
                      </a:r>
                      <a:endParaRPr lang="en-US" sz="12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9270" marR="30208" marT="30208" marB="3020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 cap="none" spc="0">
                          <a:solidFill>
                            <a:schemeClr val="bg1"/>
                          </a:solidFill>
                          <a:effectLst/>
                        </a:rPr>
                        <a:t>Scan Number </a:t>
                      </a:r>
                      <a:endParaRPr lang="en-US" sz="12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9270" marR="30208" marT="30208" marB="3020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 cap="none" spc="0">
                          <a:solidFill>
                            <a:schemeClr val="bg1"/>
                          </a:solidFill>
                          <a:effectLst/>
                        </a:rPr>
                        <a:t>Scan Rate </a:t>
                      </a:r>
                      <a:endParaRPr lang="en-US" sz="12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9270" marR="30208" marT="30208" marB="3020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848759"/>
                  </a:ext>
                </a:extLst>
              </a:tr>
              <a:tr h="421932">
                <a:tc rowSpan="2"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Group 1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Samsung A53 time1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13 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10 min = 600 sec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186 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0.31/sec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823888"/>
                  </a:ext>
                </a:extLst>
              </a:tr>
              <a:tr h="600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Samsung A7(1) </a:t>
                      </a: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time1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10 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10 min = 600 sec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452 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0.75/sec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91088"/>
                  </a:ext>
                </a:extLst>
              </a:tr>
              <a:tr h="421932">
                <a:tc rowSpan="2"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Group 2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 err="1">
                          <a:solidFill>
                            <a:schemeClr val="tx1"/>
                          </a:solidFill>
                          <a:effectLst/>
                        </a:rPr>
                        <a:t>Realme</a:t>
                      </a: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 8 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12 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5 min = 300 sec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1435 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4.78/sec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269437"/>
                  </a:ext>
                </a:extLst>
              </a:tr>
              <a:tr h="4219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Samsung S21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13 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10 min = 600 sec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791 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1.31/sec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122228"/>
                  </a:ext>
                </a:extLst>
              </a:tr>
              <a:tr h="421932">
                <a:tc rowSpan="2"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Group 3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Samsung A52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13 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5 min = 300 sec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138 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0.46/sec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463843"/>
                  </a:ext>
                </a:extLst>
              </a:tr>
              <a:tr h="4219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Samsung S21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13 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5 min = 300 sec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278 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0.93/sec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4216"/>
                  </a:ext>
                </a:extLst>
              </a:tr>
              <a:tr h="421932">
                <a:tc rowSpan="3"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Group 4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Samsung A31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12 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5 min = 300 sec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5770 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19/sec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738525"/>
                  </a:ext>
                </a:extLst>
              </a:tr>
              <a:tr h="4219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 err="1">
                          <a:solidFill>
                            <a:schemeClr val="tx1"/>
                          </a:solidFill>
                          <a:effectLst/>
                        </a:rPr>
                        <a:t>Infinix</a:t>
                      </a: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 HOT12 time1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12 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3 min = 180 sec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2779 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15.4/sec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050770"/>
                  </a:ext>
                </a:extLst>
              </a:tr>
              <a:tr h="4219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 err="1">
                          <a:solidFill>
                            <a:schemeClr val="tx1"/>
                          </a:solidFill>
                          <a:effectLst/>
                        </a:rPr>
                        <a:t>Infinix</a:t>
                      </a: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 HOT12 time2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12 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5 min = 300 sec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5215 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17/sec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530402"/>
                  </a:ext>
                </a:extLst>
              </a:tr>
              <a:tr h="421932">
                <a:tc rowSpan="2"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Group 5 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A7(1) time2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10 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4 min = 240 sec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168 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0.7/sec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872917"/>
                  </a:ext>
                </a:extLst>
              </a:tr>
              <a:tr h="4219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A7(2) time2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10 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4 min = 240 sec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191 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0.79/sec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270" marR="30208" marT="30208" marB="3020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152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E3CE0A-4316-FF04-DC90-061E95BC6CB3}"/>
              </a:ext>
            </a:extLst>
          </p:cNvPr>
          <p:cNvSpPr txBox="1"/>
          <p:nvPr/>
        </p:nvSpPr>
        <p:spPr>
          <a:xfrm>
            <a:off x="5290457" y="326571"/>
            <a:ext cx="63007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The table below illustrates the close rates observed across devices within a shared environment when the </a:t>
            </a:r>
            <a:r>
              <a:rPr lang="en-US" sz="1200" i="1" u="sng">
                <a:ea typeface="+mn-lt"/>
                <a:cs typeface="+mn-lt"/>
              </a:rPr>
              <a:t>Throttling option is turned off</a:t>
            </a:r>
            <a:r>
              <a:rPr lang="en-US" sz="1200">
                <a:ea typeface="+mn-lt"/>
                <a:cs typeface="+mn-lt"/>
              </a:rPr>
              <a:t>. Each group of devices represents the testing process conducted in the same environment.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500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5A39-09FC-EAF9-8242-882BD1202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372" y="818456"/>
            <a:ext cx="9846129" cy="4960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cap="all">
                <a:latin typeface="Gill Sans MT"/>
                <a:ea typeface="+mj-lt"/>
                <a:cs typeface="+mj-lt"/>
              </a:rPr>
              <a:t>SCANNING TEST- PART2</a:t>
            </a:r>
            <a:endParaRPr lang="en-US" sz="1800">
              <a:latin typeface="Gill Sans MT"/>
              <a:ea typeface="+mj-lt"/>
              <a:cs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latin typeface="Gill Sans MT"/>
                <a:ea typeface="+mj-lt"/>
                <a:cs typeface="+mj-lt"/>
              </a:rPr>
              <a:t>We tested the same seven devices on one AP in the university library and the scan rate was nearly identical. It ranges from one scan/sec to 1.5 scan/sec.</a:t>
            </a:r>
            <a:endParaRPr lang="en-US" sz="1400">
              <a:latin typeface="Gill Sans MT"/>
            </a:endParaRPr>
          </a:p>
          <a:p>
            <a:pPr>
              <a:lnSpc>
                <a:spcPct val="90000"/>
              </a:lnSpc>
            </a:pPr>
            <a:r>
              <a:rPr lang="en-US" sz="1400">
                <a:latin typeface="Gill Sans MT"/>
                <a:ea typeface="+mj-lt"/>
                <a:cs typeface="+mj-lt"/>
              </a:rPr>
              <a:t>The investigation on using Wireshark on monitor mode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Gill Sans MT"/>
                <a:ea typeface="+mj-lt"/>
                <a:cs typeface="+mj-lt"/>
              </a:rPr>
              <a:t>When testing in monitor mode using (for loop and throttling off) .The time between the probe requests is around one second.</a:t>
            </a:r>
          </a:p>
          <a:p>
            <a:pPr>
              <a:lnSpc>
                <a:spcPct val="90000"/>
              </a:lnSpc>
            </a:pPr>
            <a:endParaRPr lang="en-US" sz="1300"/>
          </a:p>
          <a:p>
            <a:pPr>
              <a:lnSpc>
                <a:spcPct val="90000"/>
              </a:lnSpc>
            </a:pPr>
            <a:endParaRPr lang="en-US" sz="1300"/>
          </a:p>
          <a:p>
            <a:pPr>
              <a:lnSpc>
                <a:spcPct val="90000"/>
              </a:lnSpc>
            </a:pPr>
            <a:endParaRPr lang="en-US" sz="130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sz="130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sz="130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sz="130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sz="130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sz="1300"/>
          </a:p>
        </p:txBody>
      </p: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A2ED87B1-D451-9CDC-E08D-AEC29B9E5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2646275"/>
            <a:ext cx="9677400" cy="32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5A39-09FC-EAF9-8242-882BD1202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372" y="818456"/>
            <a:ext cx="10303329" cy="521070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cap="all">
                <a:latin typeface="Gill Sans MT"/>
                <a:ea typeface="+mj-lt"/>
                <a:cs typeface="+mj-lt"/>
              </a:rPr>
              <a:t>SCANNING TEST- PART2 cont.</a:t>
            </a:r>
            <a:endParaRPr lang="en-US" sz="1800">
              <a:latin typeface="Gill Sans MT"/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sz="1800" b="1" cap="all">
              <a:solidFill>
                <a:srgbClr val="293737"/>
              </a:solidFill>
              <a:latin typeface="Gill Sans MT"/>
              <a:ea typeface="+mj-lt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US" sz="1800">
                <a:latin typeface="Gill Sans MT"/>
                <a:ea typeface="+mj-lt"/>
                <a:cs typeface="Arial"/>
              </a:rPr>
              <a:t>And the time between the probe request and reply is around 0.004/sec</a:t>
            </a:r>
            <a:endParaRPr lang="en-US" sz="1800" b="1" cap="all">
              <a:latin typeface="Gill Sans MT"/>
              <a:ea typeface="+mj-lt"/>
              <a:cs typeface="Arial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b="1" cap="all">
              <a:latin typeface="Gill Sans MT"/>
              <a:ea typeface="+mj-lt"/>
              <a:cs typeface="Arial"/>
            </a:endParaRPr>
          </a:p>
          <a:p>
            <a:pPr>
              <a:lnSpc>
                <a:spcPct val="90000"/>
              </a:lnSpc>
            </a:pPr>
            <a:endParaRPr lang="en-US" sz="1300">
              <a:latin typeface="Goudy Old Style"/>
              <a:ea typeface="+mj-lt"/>
              <a:cs typeface="Arial"/>
            </a:endParaRPr>
          </a:p>
          <a:p>
            <a:pPr>
              <a:lnSpc>
                <a:spcPct val="90000"/>
              </a:lnSpc>
            </a:pPr>
            <a:endParaRPr lang="en-US" sz="1300">
              <a:latin typeface="Goudy Old Style"/>
              <a:ea typeface="+mj-lt"/>
              <a:cs typeface="Arial"/>
            </a:endParaRPr>
          </a:p>
          <a:p>
            <a:pPr>
              <a:lnSpc>
                <a:spcPct val="90000"/>
              </a:lnSpc>
            </a:pPr>
            <a:endParaRPr lang="en-US" sz="1300">
              <a:latin typeface="Gill Sans MT"/>
              <a:ea typeface="+mj-lt"/>
              <a:cs typeface="Arial"/>
            </a:endParaRPr>
          </a:p>
          <a:p>
            <a:pPr>
              <a:lnSpc>
                <a:spcPct val="90000"/>
              </a:lnSpc>
            </a:pPr>
            <a:endParaRPr lang="en-US" sz="1300">
              <a:latin typeface="Gill Sans MT"/>
              <a:ea typeface="+mj-lt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US" sz="1800">
                <a:latin typeface="Gill Sans MT"/>
                <a:ea typeface="+mj-lt"/>
                <a:cs typeface="Arial"/>
              </a:rPr>
              <a:t>We solve this problem (different scan rates) by making the user stand in the same point until we gather the required number of samples. </a:t>
            </a:r>
            <a:endParaRPr lang="en-US" sz="1800">
              <a:latin typeface="Gill Sans MT"/>
              <a:ea typeface="+mj-lt"/>
              <a:cs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>
              <a:solidFill>
                <a:srgbClr val="202124"/>
              </a:solidFill>
              <a:latin typeface="Gill Sans MT"/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sz="1300">
              <a:solidFill>
                <a:srgbClr val="293737"/>
              </a:solidFill>
              <a:latin typeface="Goudy Old Style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0A22414-B5D1-9FB1-B623-ACB2DC26A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" y="2214608"/>
            <a:ext cx="10352315" cy="110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A7E0D-E7A5-7AB4-A550-AF50CBB1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45" y="239150"/>
            <a:ext cx="5631405" cy="1565188"/>
          </a:xfrm>
        </p:spPr>
        <p:txBody>
          <a:bodyPr>
            <a:normAutofit/>
          </a:bodyPr>
          <a:lstStyle/>
          <a:p>
            <a:pPr algn="ctr"/>
            <a:r>
              <a:rPr lang="en-US" sz="2200" b="1">
                <a:latin typeface="Gill Sans MT"/>
                <a:cs typeface="Times New Roman"/>
              </a:rPr>
              <a:t>EFFECT OF THE NUMBER OF SAMPLES AND AP PLACEMENT</a:t>
            </a:r>
            <a:endParaRPr lang="en-US" sz="2200">
              <a:latin typeface="Gill Sans MT"/>
            </a:endParaRPr>
          </a:p>
        </p:txBody>
      </p:sp>
      <p:pic>
        <p:nvPicPr>
          <p:cNvPr id="24" name="Picture 24" descr="Diagram&#10;&#10;Description automatically generated">
            <a:extLst>
              <a:ext uri="{FF2B5EF4-FFF2-40B4-BE49-F238E27FC236}">
                <a16:creationId xmlns:a16="http://schemas.microsoft.com/office/drawing/2014/main" id="{127C11AA-C96A-3C54-3900-8210A6525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58" y="2388814"/>
            <a:ext cx="6096000" cy="3627118"/>
          </a:xfrm>
          <a:prstGeom prst="rect">
            <a:avLst/>
          </a:prstGeom>
        </p:spPr>
      </p:pic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0F1D733E-C820-E237-DDD5-646193B88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977095"/>
              </p:ext>
            </p:extLst>
          </p:nvPr>
        </p:nvGraphicFramePr>
        <p:xfrm>
          <a:off x="8081182" y="1519031"/>
          <a:ext cx="3390899" cy="4501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9099245A-DD02-1C5C-86D6-2375297D3716}"/>
              </a:ext>
            </a:extLst>
          </p:cNvPr>
          <p:cNvSpPr txBox="1"/>
          <p:nvPr/>
        </p:nvSpPr>
        <p:spPr>
          <a:xfrm>
            <a:off x="9183806" y="767686"/>
            <a:ext cx="32754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Test 1</a:t>
            </a:r>
          </a:p>
        </p:txBody>
      </p:sp>
    </p:spTree>
    <p:extLst>
      <p:ext uri="{BB962C8B-B14F-4D97-AF65-F5344CB8AC3E}">
        <p14:creationId xmlns:p14="http://schemas.microsoft.com/office/powerpoint/2010/main" val="17251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3" grpId="0">
        <p:bldAsOne/>
      </p:bldGraphic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A7E0D-E7A5-7AB4-A550-AF50CBB1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45" y="239150"/>
            <a:ext cx="5631405" cy="1565188"/>
          </a:xfrm>
        </p:spPr>
        <p:txBody>
          <a:bodyPr>
            <a:normAutofit/>
          </a:bodyPr>
          <a:lstStyle/>
          <a:p>
            <a:pPr algn="ctr"/>
            <a:r>
              <a:rPr lang="en-US" sz="2200" b="1">
                <a:latin typeface="Gill Sans MT"/>
                <a:cs typeface="Times New Roman"/>
              </a:rPr>
              <a:t>EFFECT OF THE NUMBER OF SAMPLES AND AP PLACEMENT  cont.</a:t>
            </a:r>
            <a:endParaRPr lang="en-US" sz="2200">
              <a:latin typeface="Gill Sans MT"/>
            </a:endParaRPr>
          </a:p>
        </p:txBody>
      </p:sp>
      <p:pic>
        <p:nvPicPr>
          <p:cNvPr id="24" name="Picture 24" descr="Diagram&#10;&#10;Description automatically generated">
            <a:extLst>
              <a:ext uri="{FF2B5EF4-FFF2-40B4-BE49-F238E27FC236}">
                <a16:creationId xmlns:a16="http://schemas.microsoft.com/office/drawing/2014/main" id="{127C11AA-C96A-3C54-3900-8210A6525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58" y="2388814"/>
            <a:ext cx="6096000" cy="3627118"/>
          </a:xfrm>
          <a:prstGeom prst="rect">
            <a:avLst/>
          </a:prstGeom>
        </p:spPr>
      </p:pic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0F1D733E-C820-E237-DDD5-646193B88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468507"/>
              </p:ext>
            </p:extLst>
          </p:nvPr>
        </p:nvGraphicFramePr>
        <p:xfrm>
          <a:off x="8183540" y="1405300"/>
          <a:ext cx="3390899" cy="4058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9099245A-DD02-1C5C-86D6-2375297D3716}"/>
              </a:ext>
            </a:extLst>
          </p:cNvPr>
          <p:cNvSpPr txBox="1"/>
          <p:nvPr/>
        </p:nvSpPr>
        <p:spPr>
          <a:xfrm>
            <a:off x="8308075" y="562970"/>
            <a:ext cx="32754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Test 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DEC03B-8641-D28C-2663-BF8BB3BECD0F}"/>
              </a:ext>
            </a:extLst>
          </p:cNvPr>
          <p:cNvSpPr txBox="1"/>
          <p:nvPr/>
        </p:nvSpPr>
        <p:spPr>
          <a:xfrm>
            <a:off x="7841776" y="5697940"/>
            <a:ext cx="39749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i="1">
                <a:latin typeface="Times New Roman"/>
                <a:cs typeface="Times New Roman"/>
              </a:rPr>
              <a:t>The expected range of the "n" value in the "Obstructed in building" about 4 to 6.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9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3" grpId="0">
        <p:bldAsOne/>
      </p:bldGraphic>
      <p:bldP spid="68" grpId="0"/>
      <p:bldP spid="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3DC553A7-713D-4133-B393-5017EA4F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C1D99-4DDF-3B3E-2DB6-B09EE175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7" y="157894"/>
            <a:ext cx="5397472" cy="1202891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latin typeface="Gill Sans MT"/>
                <a:ea typeface="+mj-lt"/>
                <a:cs typeface="+mj-lt"/>
              </a:rPr>
              <a:t>TESTING RESULTS</a:t>
            </a:r>
            <a:endParaRPr lang="en-US" sz="2800" b="1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CAAB-38A2-DEBD-BCBE-D526C77D4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07" y="1651283"/>
            <a:ext cx="5426844" cy="9119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>
                <a:ea typeface="+mj-lt"/>
                <a:cs typeface="+mj-lt"/>
              </a:rPr>
              <a:t>The outcome of the testing conducted at the CH building within JUST University is as follows: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/>
          </a:p>
          <a:p>
            <a:pPr marL="0" indent="0">
              <a:lnSpc>
                <a:spcPct val="90000"/>
              </a:lnSpc>
              <a:buNone/>
            </a:pPr>
            <a:endParaRPr lang="en-US" sz="2200"/>
          </a:p>
          <a:p>
            <a:pPr marL="0" indent="0">
              <a:lnSpc>
                <a:spcPct val="90000"/>
              </a:lnSpc>
              <a:buNone/>
            </a:pPr>
            <a:endParaRPr lang="en-US" sz="2200"/>
          </a:p>
          <a:p>
            <a:pPr marL="0" indent="0">
              <a:lnSpc>
                <a:spcPct val="90000"/>
              </a:lnSpc>
              <a:buNone/>
            </a:pPr>
            <a:endParaRPr lang="en-US" sz="2200"/>
          </a:p>
          <a:p>
            <a:pPr marL="0" indent="0">
              <a:lnSpc>
                <a:spcPct val="90000"/>
              </a:lnSpc>
              <a:buNone/>
            </a:pPr>
            <a:endParaRPr lang="en-US" sz="2200"/>
          </a:p>
          <a:p>
            <a:pPr marL="0" indent="0">
              <a:lnSpc>
                <a:spcPct val="90000"/>
              </a:lnSpc>
              <a:buNone/>
            </a:pPr>
            <a:endParaRPr lang="en-US" sz="22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68CB54-1E67-18E2-BEA8-5CA845E26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85899"/>
              </p:ext>
            </p:extLst>
          </p:nvPr>
        </p:nvGraphicFramePr>
        <p:xfrm>
          <a:off x="452488" y="2451397"/>
          <a:ext cx="4542529" cy="333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095">
                  <a:extLst>
                    <a:ext uri="{9D8B030D-6E8A-4147-A177-3AD203B41FA5}">
                      <a16:colId xmlns:a16="http://schemas.microsoft.com/office/drawing/2014/main" val="3570579490"/>
                    </a:ext>
                  </a:extLst>
                </a:gridCol>
                <a:gridCol w="1037269">
                  <a:extLst>
                    <a:ext uri="{9D8B030D-6E8A-4147-A177-3AD203B41FA5}">
                      <a16:colId xmlns:a16="http://schemas.microsoft.com/office/drawing/2014/main" val="2338172682"/>
                    </a:ext>
                  </a:extLst>
                </a:gridCol>
                <a:gridCol w="934393">
                  <a:extLst>
                    <a:ext uri="{9D8B030D-6E8A-4147-A177-3AD203B41FA5}">
                      <a16:colId xmlns:a16="http://schemas.microsoft.com/office/drawing/2014/main" val="3839325468"/>
                    </a:ext>
                  </a:extLst>
                </a:gridCol>
                <a:gridCol w="1374772">
                  <a:extLst>
                    <a:ext uri="{9D8B030D-6E8A-4147-A177-3AD203B41FA5}">
                      <a16:colId xmlns:a16="http://schemas.microsoft.com/office/drawing/2014/main" val="3213045803"/>
                    </a:ext>
                  </a:extLst>
                </a:gridCol>
              </a:tblGrid>
              <a:tr h="904331">
                <a:tc>
                  <a:txBody>
                    <a:bodyPr/>
                    <a:lstStyle/>
                    <a:p>
                      <a:pPr fontAlgn="t"/>
                      <a:endParaRPr lang="en-US" sz="1600">
                        <a:effectLst/>
                      </a:endParaRPr>
                    </a:p>
                    <a:p>
                      <a:pPr algn="l" rtl="0" fontAlgn="base"/>
                      <a:endParaRPr lang="en-US" sz="1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03837" marR="103837" marT="51919" marB="51919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Smart-</a:t>
                      </a:r>
                      <a:r>
                        <a:rPr lang="en-US" sz="1600" err="1">
                          <a:effectLst/>
                        </a:rPr>
                        <a:t>WiMAP</a:t>
                      </a: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03837" marR="103837" marT="51919" marB="51919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Full-bar Signal 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03837" marR="103837" marT="51919" marB="51919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Error Percentage 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03837" marR="103837" marT="51919" marB="51919"/>
                </a:tc>
                <a:extLst>
                  <a:ext uri="{0D108BD9-81ED-4DB2-BD59-A6C34878D82A}">
                    <a16:rowId xmlns:a16="http://schemas.microsoft.com/office/drawing/2014/main" val="3013597932"/>
                  </a:ext>
                </a:extLst>
              </a:tr>
              <a:tr h="1126446"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Map Scale (meters: pixels) 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03837" marR="103837" marT="51919" marB="51919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1: 88 </a:t>
                      </a:r>
                      <a:endParaRPr lang="en-US" sz="1600" b="0" i="0">
                        <a:effectLst/>
                      </a:endParaRPr>
                    </a:p>
                  </a:txBody>
                  <a:tcPr marL="103837" marR="103837" marT="51919" marB="51919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1: 74 </a:t>
                      </a:r>
                      <a:endParaRPr lang="en-US" sz="1600" b="0" i="0">
                        <a:effectLst/>
                      </a:endParaRPr>
                    </a:p>
                  </a:txBody>
                  <a:tcPr marL="103837" marR="103837" marT="51919" marB="51919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15.9 % </a:t>
                      </a:r>
                      <a:endParaRPr lang="en-US" sz="1600" b="0" i="0">
                        <a:effectLst/>
                      </a:endParaRPr>
                    </a:p>
                  </a:txBody>
                  <a:tcPr marL="103837" marR="103837" marT="51919" marB="51919" anchor="ctr"/>
                </a:tc>
                <a:extLst>
                  <a:ext uri="{0D108BD9-81ED-4DB2-BD59-A6C34878D82A}">
                    <a16:rowId xmlns:a16="http://schemas.microsoft.com/office/drawing/2014/main" val="209143754"/>
                  </a:ext>
                </a:extLst>
              </a:tr>
              <a:tr h="1126446">
                <a:tc>
                  <a:txBody>
                    <a:bodyPr/>
                    <a:lstStyle/>
                    <a:p>
                      <a:pPr algn="ctr" fontAlgn="t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Path Loss Exponent (n) 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03837" marR="103837" marT="51919" marB="51919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2.53 </a:t>
                      </a:r>
                      <a:endParaRPr lang="en-US" sz="1600" b="0" i="0">
                        <a:effectLst/>
                      </a:endParaRPr>
                    </a:p>
                  </a:txBody>
                  <a:tcPr marL="103837" marR="103837" marT="51919" marB="51919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2.32 </a:t>
                      </a:r>
                      <a:endParaRPr lang="en-US" sz="1600" b="0" i="0">
                        <a:effectLst/>
                      </a:endParaRPr>
                    </a:p>
                  </a:txBody>
                  <a:tcPr marL="103837" marR="103837" marT="51919" marB="51919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8.3 % </a:t>
                      </a:r>
                      <a:endParaRPr lang="en-US" sz="1600" b="0" i="0">
                        <a:effectLst/>
                      </a:endParaRPr>
                    </a:p>
                  </a:txBody>
                  <a:tcPr marL="103837" marR="103837" marT="51919" marB="51919" anchor="ctr"/>
                </a:tc>
                <a:extLst>
                  <a:ext uri="{0D108BD9-81ED-4DB2-BD59-A6C34878D82A}">
                    <a16:rowId xmlns:a16="http://schemas.microsoft.com/office/drawing/2014/main" val="9793574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F8099C-5A7C-D4F1-FF45-3D041C7C8D27}"/>
              </a:ext>
            </a:extLst>
          </p:cNvPr>
          <p:cNvSpPr txBox="1"/>
          <p:nvPr/>
        </p:nvSpPr>
        <p:spPr>
          <a:xfrm>
            <a:off x="5834418" y="352566"/>
            <a:ext cx="5669507" cy="4918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4E0854-644B-9410-DF76-5808F8FC07B8}"/>
              </a:ext>
            </a:extLst>
          </p:cNvPr>
          <p:cNvSpPr txBox="1"/>
          <p:nvPr/>
        </p:nvSpPr>
        <p:spPr>
          <a:xfrm>
            <a:off x="5885597" y="1302223"/>
            <a:ext cx="5737745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Greater accuracy in the Smart-</a:t>
            </a:r>
            <a:r>
              <a:rPr lang="en-US" err="1">
                <a:latin typeface="Times New Roman"/>
                <a:cs typeface="Times New Roman"/>
              </a:rPr>
              <a:t>WiMAP</a:t>
            </a:r>
            <a:r>
              <a:rPr lang="en-US">
                <a:latin typeface="Times New Roman"/>
                <a:cs typeface="Times New Roman"/>
              </a:rPr>
              <a:t> due to:</a:t>
            </a:r>
            <a:endParaRPr lang="en-US">
              <a:latin typeface="Gill Sans MT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i="1">
                <a:latin typeface="Times New Roman"/>
                <a:cs typeface="Times New Roman"/>
              </a:rPr>
              <a:t>finger thickness</a:t>
            </a:r>
            <a:endParaRPr lang="en-US"/>
          </a:p>
          <a:p>
            <a:pPr lvl="1"/>
            <a:r>
              <a:rPr lang="en-US">
                <a:latin typeface="Times New Roman"/>
                <a:cs typeface="Times New Roman"/>
              </a:rPr>
              <a:t>Mouse clicks for selection when selecting two points on the map to enter their real distance in meters, whereas the Full-bar Signal relies on finger taps.</a:t>
            </a:r>
            <a:endParaRPr lang="en-US"/>
          </a:p>
          <a:p>
            <a:pPr marL="171450" indent="-171450">
              <a:buFont typeface="Arial"/>
              <a:buChar char="•"/>
            </a:pPr>
            <a:endParaRPr lang="en-US" sz="1200">
              <a:latin typeface="Times New Roman"/>
              <a:cs typeface="Times New Roman"/>
            </a:endParaRPr>
          </a:p>
          <a:p>
            <a:pPr marL="171450" indent="-171450">
              <a:buFont typeface="Arial"/>
              <a:buChar char="•"/>
            </a:pPr>
            <a:endParaRPr lang="en-US" sz="1200">
              <a:latin typeface="Times New Roman"/>
              <a:cs typeface="Times New Roman"/>
            </a:endParaRPr>
          </a:p>
          <a:p>
            <a:pPr marL="171450" indent="-171450">
              <a:buFont typeface="Arial"/>
              <a:buChar char="•"/>
            </a:pPr>
            <a:endParaRPr lang="en-US" sz="12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600" i="1">
                <a:latin typeface="Times New Roman"/>
                <a:cs typeface="Times New Roman"/>
              </a:rPr>
              <a:t>Average RSSI:</a:t>
            </a:r>
            <a:r>
              <a:rPr lang="en-US" sz="1600" b="1">
                <a:latin typeface="Times New Roman"/>
                <a:cs typeface="Times New Roman"/>
              </a:rPr>
              <a:t> </a:t>
            </a:r>
          </a:p>
          <a:p>
            <a:pPr lvl="1"/>
            <a:r>
              <a:rPr lang="en-US" sz="1600">
                <a:latin typeface="Times New Roman"/>
                <a:cs typeface="Times New Roman"/>
              </a:rPr>
              <a:t>Smart-</a:t>
            </a:r>
            <a:r>
              <a:rPr lang="en-US" sz="1600" err="1">
                <a:latin typeface="Times New Roman"/>
                <a:cs typeface="Times New Roman"/>
              </a:rPr>
              <a:t>WiMAP</a:t>
            </a:r>
            <a:r>
              <a:rPr lang="en-US" sz="1600">
                <a:latin typeface="Times New Roman"/>
                <a:cs typeface="Times New Roman"/>
              </a:rPr>
              <a:t> tool takes an average of 10 RSSI readings, the full-bar signal application takes the average of only 3 RSSI readings due to its scanning limitation capabilities in active scan.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9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/>
      <p:bldP spid="3" grpId="0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A2546-4C94-4152-106F-7FA8000B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371600"/>
            <a:ext cx="8115300" cy="23563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DEMo</a:t>
            </a:r>
            <a:endParaRPr lang="en-US" sz="4000" kern="1200" cap="all" spc="300" baseline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7372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76F6B-1D30-BE35-34E1-D737E9C1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6393688" cy="813498"/>
          </a:xfrm>
        </p:spPr>
        <p:txBody>
          <a:bodyPr>
            <a:normAutofit/>
          </a:bodyPr>
          <a:lstStyle/>
          <a:p>
            <a:pPr algn="ctr"/>
            <a:r>
              <a:rPr lang="en-US" sz="2700">
                <a:ea typeface="+mj-lt"/>
                <a:cs typeface="+mj-lt"/>
              </a:rPr>
              <a:t>Conclusion - Future Work</a:t>
            </a:r>
            <a:endParaRPr lang="en-US" sz="270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63AA695-DF47-0663-DC8D-50DD8BD47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8"/>
            <a:ext cx="6339840" cy="3439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ea typeface="+mj-lt"/>
                <a:cs typeface="+mj-lt"/>
              </a:rPr>
              <a:t>Full-bar Signal mobile application:</a:t>
            </a:r>
            <a:endParaRPr lang="en-US" sz="2200"/>
          </a:p>
          <a:p>
            <a:pPr>
              <a:buFont typeface="Wingdings" panose="020B0604020202020204" pitchFamily="34" charset="0"/>
              <a:buChar char="Ø"/>
            </a:pPr>
            <a:r>
              <a:rPr lang="en-US" sz="2200">
                <a:ea typeface="+mj-lt"/>
                <a:cs typeface="+mj-lt"/>
              </a:rPr>
              <a:t>Incorporate INS (Inertial Navigation System) for improved indoor positioning.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200">
                <a:ea typeface="+mj-lt"/>
                <a:cs typeface="+mj-lt"/>
              </a:rPr>
              <a:t>Add zoom in and out functionality to enhance map viewing options.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200">
                <a:ea typeface="+mj-lt"/>
                <a:cs typeface="+mj-lt"/>
              </a:rPr>
              <a:t>Enhance the user interface for improved usability.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200">
                <a:ea typeface="+mj-lt"/>
                <a:cs typeface="+mj-lt"/>
              </a:rPr>
              <a:t>Develop the ability to find optimal locations for multiple access points (APs).</a:t>
            </a:r>
            <a:endParaRPr lang="en-US" sz="2200"/>
          </a:p>
        </p:txBody>
      </p:sp>
      <p:pic>
        <p:nvPicPr>
          <p:cNvPr id="5" name="Graphic 5" descr="Bullseye with solid fill">
            <a:extLst>
              <a:ext uri="{FF2B5EF4-FFF2-40B4-BE49-F238E27FC236}">
                <a16:creationId xmlns:a16="http://schemas.microsoft.com/office/drawing/2014/main" id="{8873A7AA-D0A1-AC9F-163F-15E940847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400" y="2076450"/>
            <a:ext cx="2705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5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25E0E-8757-D775-7339-8486C995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71600"/>
            <a:ext cx="2742028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Gill Sans MT"/>
              </a:rPr>
              <a:t>Outlines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54BFD-55ED-61B7-DFFA-6A5C0063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671" y="273986"/>
            <a:ext cx="5631357" cy="616531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latin typeface="Gill Sans MT"/>
              <a:ea typeface="+mj-lt"/>
              <a:cs typeface="+mj-lt"/>
            </a:endParaRPr>
          </a:p>
          <a:p>
            <a:pPr marL="0" indent="0">
              <a:buNone/>
            </a:pPr>
            <a:endParaRPr lang="en-US" sz="2000" dirty="0">
              <a:latin typeface="Gill Sans MT"/>
              <a:ea typeface="+mj-lt"/>
              <a:cs typeface="+mj-lt"/>
            </a:endParaRPr>
          </a:p>
          <a:p>
            <a:pPr marL="0" indent="0">
              <a:buNone/>
            </a:pPr>
            <a:endParaRPr lang="en-US" sz="2000" b="1" dirty="0">
              <a:latin typeface="Gill Sans MT"/>
              <a:ea typeface="+mj-lt"/>
              <a:cs typeface="+mj-lt"/>
            </a:endParaRPr>
          </a:p>
          <a:p>
            <a:pPr marL="0" indent="0">
              <a:buNone/>
            </a:pPr>
            <a:endParaRPr lang="en-US" sz="2000" b="1" dirty="0">
              <a:latin typeface="Gill Sans MT"/>
              <a:ea typeface="+mj-lt"/>
              <a:cs typeface="+mj-lt"/>
            </a:endParaRPr>
          </a:p>
          <a:p>
            <a:pPr marL="0" indent="0">
              <a:buNone/>
            </a:pPr>
            <a:endParaRPr lang="en-US" sz="2000" b="1" dirty="0">
              <a:latin typeface="Gill Sans MT"/>
              <a:ea typeface="+mj-lt"/>
              <a:cs typeface="+mj-lt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ngsana New"/>
              </a:rPr>
              <a:t>Introduction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ngsana New"/>
              </a:rPr>
              <a:t>Smart WiMAP Tool</a:t>
            </a:r>
            <a:r>
              <a:rPr lang="ar-SA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ngsana New"/>
              </a:rPr>
              <a:t>: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ngsana New"/>
              </a:rPr>
              <a:t> A brief history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ngsana New"/>
              </a:rPr>
              <a:t>Smart WiMAP vs Full-bar Signal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ngsana New"/>
              </a:rPr>
              <a:t>Full-bar Signal Application Process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/>
              <a:cs typeface="Angsana New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ngsana New"/>
              </a:rPr>
              <a:t>Testing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ngsana New"/>
              </a:rPr>
              <a:t>Throttling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ngsana New"/>
              </a:rPr>
              <a:t>Scanning Test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ngsana New"/>
              </a:rPr>
              <a:t>Full-bar Signal and Smart WiMAP Test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ngsana New"/>
              </a:rPr>
              <a:t>Demonstration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ngsana New"/>
              </a:rPr>
              <a:t>Conclusion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/>
              <a:cs typeface="Angsana New"/>
            </a:endParaRPr>
          </a:p>
          <a:p>
            <a:pPr marL="0" indent="0">
              <a:buNone/>
            </a:pPr>
            <a:endParaRPr lang="en-US" sz="2000" dirty="0">
              <a:latin typeface="Gill Sans MT"/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Gill Sans MT"/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0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A7ACA-A7E2-C0B6-16BD-FD0FC9F0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9A7B62F-6A88-60E4-4466-14D697CBD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0" y="685801"/>
            <a:ext cx="5486399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2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4DB57-AD11-EEA2-D032-204B7BC5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479" y="942975"/>
            <a:ext cx="4762500" cy="7000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196EE-8AA0-968A-BE78-08088DD73360}"/>
              </a:ext>
            </a:extLst>
          </p:cNvPr>
          <p:cNvSpPr txBox="1"/>
          <p:nvPr/>
        </p:nvSpPr>
        <p:spPr>
          <a:xfrm>
            <a:off x="5571798" y="2022726"/>
            <a:ext cx="5757862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40"/>
              </a:lnSpc>
              <a:spcBef>
                <a:spcPts val="800"/>
              </a:spcBef>
              <a:spcAft>
                <a:spcPts val="175"/>
              </a:spcAft>
            </a:pPr>
            <a:r>
              <a:rPr lang="en-JO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What is Full-Bar Signal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?</a:t>
            </a:r>
            <a:endParaRPr lang="en-JO" sz="2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F8946-7BF4-34F8-F5A2-BB3FE90A6D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7" t="8887" r="13691" b="12167"/>
          <a:stretch/>
        </p:blipFill>
        <p:spPr>
          <a:xfrm>
            <a:off x="0" y="1"/>
            <a:ext cx="4727501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013709-EECA-1FE6-C5E0-4CC44649E28F}"/>
              </a:ext>
            </a:extLst>
          </p:cNvPr>
          <p:cNvSpPr txBox="1"/>
          <p:nvPr/>
        </p:nvSpPr>
        <p:spPr>
          <a:xfrm>
            <a:off x="5809289" y="2721913"/>
            <a:ext cx="3627671" cy="40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40"/>
              </a:lnSpc>
              <a:spcBef>
                <a:spcPts val="800"/>
              </a:spcBef>
              <a:spcAft>
                <a:spcPts val="175"/>
              </a:spcAft>
            </a:pPr>
            <a:r>
              <a:rPr lang="en-JO" dirty="0">
                <a:solidFill>
                  <a:srgbClr val="404040"/>
                </a:solidFill>
              </a:rPr>
              <a:t>-</a:t>
            </a:r>
            <a:r>
              <a:rPr lang="en-J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JO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Optimal AP locator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540D5-4708-BA83-FFCE-2A0C066FF599}"/>
              </a:ext>
            </a:extLst>
          </p:cNvPr>
          <p:cNvSpPr txBox="1"/>
          <p:nvPr/>
        </p:nvSpPr>
        <p:spPr>
          <a:xfrm>
            <a:off x="5829300" y="3810695"/>
            <a:ext cx="3757613" cy="40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40"/>
              </a:lnSpc>
              <a:spcBef>
                <a:spcPts val="800"/>
              </a:spcBef>
              <a:spcAft>
                <a:spcPts val="175"/>
              </a:spcAft>
            </a:pPr>
            <a:r>
              <a:rPr lang="en-US" dirty="0">
                <a:solidFill>
                  <a:srgbClr val="404040"/>
                </a:solidFill>
              </a:rPr>
              <a:t>-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Written in Java</a:t>
            </a:r>
            <a:endParaRPr lang="en-JO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9389D-9C3A-0C30-C8C7-6B60DE306560}"/>
              </a:ext>
            </a:extLst>
          </p:cNvPr>
          <p:cNvSpPr txBox="1"/>
          <p:nvPr/>
        </p:nvSpPr>
        <p:spPr>
          <a:xfrm>
            <a:off x="5829300" y="4354323"/>
            <a:ext cx="3627670" cy="40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40"/>
              </a:lnSpc>
              <a:spcBef>
                <a:spcPts val="800"/>
              </a:spcBef>
              <a:spcAft>
                <a:spcPts val="175"/>
              </a:spcAft>
            </a:pPr>
            <a:r>
              <a:rPr lang="en-JO" dirty="0">
                <a:solidFill>
                  <a:srgbClr val="404040"/>
                </a:solidFill>
              </a:rPr>
              <a:t>-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Supports most Android devices</a:t>
            </a:r>
            <a:endParaRPr lang="en-JO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60D90-A5F7-F618-30C2-2F2EE4E574CA}"/>
              </a:ext>
            </a:extLst>
          </p:cNvPr>
          <p:cNvSpPr txBox="1"/>
          <p:nvPr/>
        </p:nvSpPr>
        <p:spPr>
          <a:xfrm>
            <a:off x="5829300" y="4897951"/>
            <a:ext cx="3517434" cy="40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40"/>
              </a:lnSpc>
              <a:spcBef>
                <a:spcPts val="800"/>
              </a:spcBef>
              <a:spcAft>
                <a:spcPts val="175"/>
              </a:spcAft>
            </a:pPr>
            <a:r>
              <a:rPr lang="en-JO" dirty="0">
                <a:solidFill>
                  <a:srgbClr val="404040"/>
                </a:solidFill>
              </a:rPr>
              <a:t>-</a:t>
            </a:r>
            <a:r>
              <a:rPr lang="en-JO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Easy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DD0FD-156B-113D-FDCD-3EDF988773B2}"/>
              </a:ext>
            </a:extLst>
          </p:cNvPr>
          <p:cNvSpPr txBox="1"/>
          <p:nvPr/>
        </p:nvSpPr>
        <p:spPr>
          <a:xfrm>
            <a:off x="5809289" y="329919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O" dirty="0">
                <a:solidFill>
                  <a:srgbClr val="404040"/>
                </a:solidFill>
              </a:rPr>
              <a:t>-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G</a:t>
            </a:r>
            <a:r>
              <a:rPr lang="en-JO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enerates heatmap </a:t>
            </a:r>
            <a:r>
              <a:rPr lang="en-J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26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9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C1C04-8C9E-943B-8ABF-6126FD08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latin typeface="+mn-lt"/>
              </a:rPr>
              <a:t>S</a:t>
            </a:r>
            <a:r>
              <a:rPr lang="en-JO">
                <a:latin typeface="+mn-lt"/>
              </a:rPr>
              <a:t>mart wImap: a brief history</a:t>
            </a:r>
          </a:p>
        </p:txBody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03524037-41DA-5EBC-9072-DA059CD55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636708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99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graphicEl>
                                              <a:dgm id="{3F8B350B-0380-0640-84F2-5E37F62A10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1">
                                            <p:graphicEl>
                                              <a:dgm id="{3F8B350B-0380-0640-84F2-5E37F62A10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1">
                                            <p:graphicEl>
                                              <a:dgm id="{3F8B350B-0380-0640-84F2-5E37F62A10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graphicEl>
                                              <a:dgm id="{99E29D4A-26BB-544F-A2EB-3541A0FA71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1">
                                            <p:graphicEl>
                                              <a:dgm id="{99E29D4A-26BB-544F-A2EB-3541A0FA71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1">
                                            <p:graphicEl>
                                              <a:dgm id="{99E29D4A-26BB-544F-A2EB-3541A0FA71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graphicEl>
                                              <a:dgm id="{89CE1238-A297-CB45-BE3C-A6077825B5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1">
                                            <p:graphicEl>
                                              <a:dgm id="{89CE1238-A297-CB45-BE3C-A6077825B5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1">
                                            <p:graphicEl>
                                              <a:dgm id="{89CE1238-A297-CB45-BE3C-A6077825B5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graphicEl>
                                              <a:dgm id="{31714F8D-E3A2-F44F-9E23-90C797298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51">
                                            <p:graphicEl>
                                              <a:dgm id="{31714F8D-E3A2-F44F-9E23-90C797298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51">
                                            <p:graphicEl>
                                              <a:dgm id="{31714F8D-E3A2-F44F-9E23-90C797298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1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Rectangle 426">
            <a:extLst>
              <a:ext uri="{FF2B5EF4-FFF2-40B4-BE49-F238E27FC236}">
                <a16:creationId xmlns:a16="http://schemas.microsoft.com/office/drawing/2014/main" id="{6A345A9C-E07D-45D3-A710-DDECB3F99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9" name="Rectangle 428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BA615-CF57-B5E7-D1B4-35E0353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b="1">
                <a:latin typeface="Gill Sans MT"/>
              </a:rPr>
              <a:t>Smart WiMAP vs Full-bar Signal</a:t>
            </a:r>
            <a:endParaRPr lang="en-US" b="1"/>
          </a:p>
        </p:txBody>
      </p:sp>
      <p:graphicFrame>
        <p:nvGraphicFramePr>
          <p:cNvPr id="400" name="Table 400">
            <a:extLst>
              <a:ext uri="{FF2B5EF4-FFF2-40B4-BE49-F238E27FC236}">
                <a16:creationId xmlns:a16="http://schemas.microsoft.com/office/drawing/2014/main" id="{19228D69-C84E-EBB7-BB4E-C4448E26DC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530470"/>
              </p:ext>
            </p:extLst>
          </p:nvPr>
        </p:nvGraphicFramePr>
        <p:xfrm>
          <a:off x="1939859" y="2236763"/>
          <a:ext cx="8253678" cy="336686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70244">
                  <a:extLst>
                    <a:ext uri="{9D8B030D-6E8A-4147-A177-3AD203B41FA5}">
                      <a16:colId xmlns:a16="http://schemas.microsoft.com/office/drawing/2014/main" val="2806418476"/>
                    </a:ext>
                  </a:extLst>
                </a:gridCol>
                <a:gridCol w="1770244">
                  <a:extLst>
                    <a:ext uri="{9D8B030D-6E8A-4147-A177-3AD203B41FA5}">
                      <a16:colId xmlns:a16="http://schemas.microsoft.com/office/drawing/2014/main" val="767687120"/>
                    </a:ext>
                  </a:extLst>
                </a:gridCol>
                <a:gridCol w="2356595">
                  <a:extLst>
                    <a:ext uri="{9D8B030D-6E8A-4147-A177-3AD203B41FA5}">
                      <a16:colId xmlns:a16="http://schemas.microsoft.com/office/drawing/2014/main" val="188605159"/>
                    </a:ext>
                  </a:extLst>
                </a:gridCol>
                <a:gridCol w="2356595">
                  <a:extLst>
                    <a:ext uri="{9D8B030D-6E8A-4147-A177-3AD203B41FA5}">
                      <a16:colId xmlns:a16="http://schemas.microsoft.com/office/drawing/2014/main" val="2418183258"/>
                    </a:ext>
                  </a:extLst>
                </a:gridCol>
              </a:tblGrid>
              <a:tr h="1165856">
                <a:tc>
                  <a:txBody>
                    <a:bodyPr/>
                    <a:lstStyle/>
                    <a:p>
                      <a:pPr algn="ctr"/>
                      <a:endParaRPr lang="en-US" sz="2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5167" marR="183100" marT="183100" marB="1831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OS</a:t>
                      </a:r>
                      <a:endParaRPr lang="en-US"/>
                    </a:p>
                  </a:txBody>
                  <a:tcPr marL="305167" marR="183100" marT="183100" marB="1831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Tool goal </a:t>
                      </a:r>
                    </a:p>
                  </a:txBody>
                  <a:tcPr marL="305167" marR="183100" marT="183100" marB="1831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5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Scanning Method</a:t>
                      </a:r>
                      <a:endParaRPr lang="en-US" sz="2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5167" marR="183100" marT="183100" marB="18310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182443"/>
                  </a:ext>
                </a:extLst>
              </a:tr>
              <a:tr h="12492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u="none" strike="noStrike" cap="all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Full-bar Signal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5167" marR="158686" marT="158686" marB="15868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Android</a:t>
                      </a:r>
                      <a:endParaRPr lang="en-US"/>
                    </a:p>
                  </a:txBody>
                  <a:tcPr marL="305167" marR="158686" marT="158686" marB="158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Finding the optimal AP location</a:t>
                      </a:r>
                    </a:p>
                  </a:txBody>
                  <a:tcPr marL="305167" marR="158686" marT="158686" marB="15868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Active Scanning</a:t>
                      </a:r>
                      <a:endParaRPr lang="en-US"/>
                    </a:p>
                  </a:txBody>
                  <a:tcPr marL="305167" marR="158686" marT="158686" marB="158686" anchor="ctr"/>
                </a:tc>
                <a:extLst>
                  <a:ext uri="{0D108BD9-81ED-4DB2-BD59-A6C34878D82A}">
                    <a16:rowId xmlns:a16="http://schemas.microsoft.com/office/drawing/2014/main" val="767771707"/>
                  </a:ext>
                </a:extLst>
              </a:tr>
              <a:tr h="95181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u="none" strike="noStrike" cap="all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SMART 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1" u="none" strike="noStrike" cap="all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WIMAP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5165" marR="158686" marT="158686" marB="15868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Linux</a:t>
                      </a:r>
                      <a:endParaRPr lang="en-US"/>
                    </a:p>
                  </a:txBody>
                  <a:tcPr marL="305164" marR="158686" marT="158686" marB="15868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Showing the coverage heatmap</a:t>
                      </a:r>
                    </a:p>
                  </a:txBody>
                  <a:tcPr marL="305165" marR="158686" marT="158686" marB="15868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Passive Scanning</a:t>
                      </a:r>
                      <a:endParaRPr lang="en-US"/>
                    </a:p>
                  </a:txBody>
                  <a:tcPr marL="305164" marR="158686" marT="158686" marB="158686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92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931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C6DD7-C9F2-CC11-EE7C-1C410CFA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/>
              <a:t>Active </a:t>
            </a:r>
            <a:r>
              <a:rPr lang="en-US" sz="3000">
                <a:ea typeface="+mj-lt"/>
                <a:cs typeface="+mj-lt"/>
              </a:rPr>
              <a:t>scanning</a:t>
            </a:r>
            <a:r>
              <a:rPr lang="en-US" sz="3000"/>
              <a:t> VS passive scanning</a:t>
            </a:r>
          </a:p>
          <a:p>
            <a:pPr algn="ctr"/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855C-D1DE-3989-A79A-87131B0FA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4993" y="2236763"/>
            <a:ext cx="3636998" cy="3113353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777240">
              <a:spcBef>
                <a:spcPts val="850"/>
              </a:spcBef>
              <a:buNone/>
            </a:pPr>
            <a:r>
              <a:rPr lang="en-US" sz="2000" kern="1200">
                <a:latin typeface="+mj-lt"/>
                <a:ea typeface="+mn-ea"/>
                <a:cs typeface="+mn-cs"/>
              </a:rPr>
              <a:t>Active scanning :</a:t>
            </a:r>
          </a:p>
          <a:p>
            <a:pPr marL="0" indent="0" defTabSz="777240">
              <a:spcBef>
                <a:spcPts val="850"/>
              </a:spcBef>
              <a:buNone/>
            </a:pPr>
            <a:r>
              <a:rPr lang="en-US" sz="1800">
                <a:ea typeface="+mj-lt"/>
                <a:cs typeface="+mj-lt"/>
              </a:rPr>
              <a:t>The device initiates the scan</a:t>
            </a:r>
            <a:endParaRPr lang="en-US"/>
          </a:p>
          <a:p>
            <a:pPr marL="582930" lvl="1" indent="-194310" defTabSz="777240">
              <a:spcBef>
                <a:spcPts val="425"/>
              </a:spcBef>
              <a:buFont typeface="Wingdings" panose="020B0604020202020204" pitchFamily="34" charset="0"/>
              <a:buChar char="v"/>
            </a:pPr>
            <a:r>
              <a:rPr lang="en-US" sz="1700" kern="1200">
                <a:latin typeface="+mj-lt"/>
                <a:ea typeface="+mn-ea"/>
                <a:cs typeface="+mn-cs"/>
              </a:rPr>
              <a:t>Advantages</a:t>
            </a:r>
            <a:endParaRPr lang="en-US" sz="1700" kern="1200">
              <a:latin typeface="+mj-lt"/>
            </a:endParaRPr>
          </a:p>
          <a:p>
            <a:pPr marL="971550" lvl="2" indent="-194310" defTabSz="777240">
              <a:spcBef>
                <a:spcPts val="425"/>
              </a:spcBef>
              <a:buFont typeface="Wingdings" panose="020B0604020202020204" pitchFamily="34" charset="0"/>
              <a:buChar char="v"/>
            </a:pPr>
            <a:r>
              <a:rPr lang="en-US" sz="1500" kern="1200">
                <a:latin typeface="+mj-lt"/>
                <a:ea typeface="+mj-lt"/>
                <a:cs typeface="+mj-lt"/>
              </a:rPr>
              <a:t>More accurate results</a:t>
            </a:r>
            <a:endParaRPr lang="en-US" sz="1500" kern="1200">
              <a:latin typeface="+mj-lt"/>
              <a:ea typeface="+mn-ea"/>
              <a:cs typeface="+mn-cs"/>
            </a:endParaRPr>
          </a:p>
          <a:p>
            <a:pPr marL="971550" lvl="2" indent="-194310" defTabSz="777240">
              <a:spcBef>
                <a:spcPts val="425"/>
              </a:spcBef>
              <a:buFont typeface="Wingdings" panose="020B0604020202020204" pitchFamily="34" charset="0"/>
              <a:buChar char="v"/>
            </a:pPr>
            <a:r>
              <a:rPr lang="en-US" sz="1500">
                <a:ea typeface="+mj-lt"/>
                <a:cs typeface="+mj-lt"/>
              </a:rPr>
              <a:t>User Control</a:t>
            </a:r>
            <a:endParaRPr lang="en-US" sz="1530" kern="1200">
              <a:solidFill>
                <a:schemeClr val="tx2"/>
              </a:solidFill>
              <a:latin typeface="+mj-lt"/>
              <a:ea typeface="+mn-ea"/>
              <a:cs typeface="+mn-cs"/>
            </a:endParaRPr>
          </a:p>
          <a:p>
            <a:pPr marL="388620" lvl="1" indent="0" defTabSz="777240">
              <a:spcBef>
                <a:spcPts val="425"/>
              </a:spcBef>
              <a:buNone/>
            </a:pPr>
            <a:endParaRPr lang="en-US" sz="1700" kern="1200">
              <a:solidFill>
                <a:schemeClr val="tx2"/>
              </a:solidFill>
              <a:latin typeface="+mj-lt"/>
              <a:ea typeface="+mn-ea"/>
              <a:cs typeface="+mn-cs"/>
            </a:endParaRPr>
          </a:p>
          <a:p>
            <a:pPr marL="582930" lvl="1" indent="-194310" defTabSz="777240">
              <a:spcBef>
                <a:spcPts val="425"/>
              </a:spcBef>
              <a:buFont typeface="Wingdings" panose="020B0604020202020204" pitchFamily="34" charset="0"/>
              <a:buChar char="v"/>
            </a:pPr>
            <a:r>
              <a:rPr lang="en-US" sz="1700"/>
              <a:t>Disadvantage</a:t>
            </a:r>
            <a:endParaRPr lang="en-US" sz="1700" kern="1200">
              <a:latin typeface="+mj-lt"/>
            </a:endParaRPr>
          </a:p>
          <a:p>
            <a:pPr marL="971550" lvl="2" indent="-194310" defTabSz="777240">
              <a:spcBef>
                <a:spcPts val="425"/>
              </a:spcBef>
              <a:buFont typeface="Wingdings" panose="020B0604020202020204" pitchFamily="34" charset="0"/>
              <a:buChar char="v"/>
            </a:pPr>
            <a:r>
              <a:rPr lang="en-US" sz="1500" kern="1200">
                <a:latin typeface="+mj-lt"/>
                <a:ea typeface="+mj-lt"/>
                <a:cs typeface="+mj-lt"/>
              </a:rPr>
              <a:t>Increased power consumption</a:t>
            </a:r>
            <a:endParaRPr lang="en-US" sz="1500" kern="1200">
              <a:latin typeface="+mj-lt"/>
              <a:ea typeface="+mn-ea"/>
              <a:cs typeface="+mn-cs"/>
            </a:endParaRPr>
          </a:p>
          <a:p>
            <a:pPr marL="971550" lvl="2" indent="-194310" defTabSz="777240">
              <a:spcBef>
                <a:spcPts val="425"/>
              </a:spcBef>
              <a:buFont typeface="Wingdings" panose="020B0604020202020204" pitchFamily="34" charset="0"/>
              <a:buChar char="v"/>
            </a:pPr>
            <a:r>
              <a:rPr lang="en-US" sz="1500">
                <a:ea typeface="+mj-lt"/>
                <a:cs typeface="+mj-lt"/>
              </a:rPr>
              <a:t>Increased Network Traffic</a:t>
            </a:r>
            <a:endParaRPr lang="en-US" sz="1500" kern="1200">
              <a:latin typeface="+mj-lt"/>
            </a:endParaRPr>
          </a:p>
          <a:p>
            <a:pPr marL="971550" lvl="2" indent="-194310">
              <a:spcBef>
                <a:spcPts val="425"/>
              </a:spcBef>
              <a:buFont typeface="Wingdings" panose="020B0604020202020204" pitchFamily="34" charset="0"/>
              <a:buChar char="v"/>
            </a:pPr>
            <a:endParaRPr lang="en-US" sz="1530"/>
          </a:p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C669A3-A5E7-C4AD-90D3-E3D9CB4465D7}"/>
              </a:ext>
            </a:extLst>
          </p:cNvPr>
          <p:cNvSpPr txBox="1">
            <a:spLocks/>
          </p:cNvSpPr>
          <p:nvPr/>
        </p:nvSpPr>
        <p:spPr>
          <a:xfrm>
            <a:off x="6630604" y="2238910"/>
            <a:ext cx="3636998" cy="31133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77240">
              <a:spcBef>
                <a:spcPts val="850"/>
              </a:spcBef>
              <a:buNone/>
            </a:pPr>
            <a:r>
              <a:rPr lang="en-US" sz="2000">
                <a:ea typeface="+mj-lt"/>
                <a:cs typeface="+mj-lt"/>
              </a:rPr>
              <a:t>Passive scanning:</a:t>
            </a:r>
            <a:endParaRPr lang="en-US">
              <a:ea typeface="+mj-lt"/>
              <a:cs typeface="+mj-lt"/>
            </a:endParaRPr>
          </a:p>
          <a:p>
            <a:pPr marL="0" indent="0" defTabSz="777240">
              <a:spcBef>
                <a:spcPts val="850"/>
              </a:spcBef>
              <a:buNone/>
            </a:pPr>
            <a:r>
              <a:rPr lang="en-US" sz="1800">
                <a:ea typeface="+mj-lt"/>
                <a:cs typeface="+mj-lt"/>
              </a:rPr>
              <a:t>The device acts like listener</a:t>
            </a:r>
            <a:endParaRPr lang="en-US"/>
          </a:p>
          <a:p>
            <a:pPr marL="582930" lvl="1" indent="-194310" defTabSz="777240">
              <a:spcBef>
                <a:spcPts val="425"/>
              </a:spcBef>
              <a:buFont typeface="Wingdings" panose="020B0604020202020204" pitchFamily="34" charset="0"/>
              <a:buChar char="v"/>
            </a:pPr>
            <a:r>
              <a:rPr lang="en-US" sz="1700"/>
              <a:t>Advantages</a:t>
            </a:r>
          </a:p>
          <a:p>
            <a:pPr marL="971550" lvl="2" indent="-194310" defTabSz="777240">
              <a:spcBef>
                <a:spcPts val="425"/>
              </a:spcBef>
              <a:buFont typeface="Wingdings" panose="020B0604020202020204" pitchFamily="34" charset="0"/>
              <a:buChar char="v"/>
            </a:pPr>
            <a:r>
              <a:rPr lang="en-US" sz="1500">
                <a:ea typeface="+mj-lt"/>
                <a:cs typeface="+mj-lt"/>
              </a:rPr>
              <a:t>Lower power consumption</a:t>
            </a:r>
            <a:endParaRPr lang="en-US" sz="1500"/>
          </a:p>
          <a:p>
            <a:pPr marL="971550" lvl="2" indent="-194310" defTabSz="777240">
              <a:spcBef>
                <a:spcPts val="425"/>
              </a:spcBef>
              <a:buFont typeface="Wingdings" panose="020B0604020202020204" pitchFamily="34" charset="0"/>
              <a:buChar char="v"/>
            </a:pPr>
            <a:r>
              <a:rPr lang="en-US" sz="1500">
                <a:ea typeface="+mj-lt"/>
                <a:cs typeface="+mj-lt"/>
              </a:rPr>
              <a:t>Faster scan time</a:t>
            </a:r>
            <a:endParaRPr lang="en-US" sz="1530"/>
          </a:p>
          <a:p>
            <a:pPr marL="388620" lvl="1" indent="0" defTabSz="777240">
              <a:spcBef>
                <a:spcPts val="425"/>
              </a:spcBef>
              <a:buFont typeface="Arial" panose="020B0604020202020204" pitchFamily="34" charset="0"/>
              <a:buNone/>
            </a:pPr>
            <a:endParaRPr lang="en-US" sz="1700"/>
          </a:p>
          <a:p>
            <a:pPr marL="582930" lvl="1" indent="-194310" defTabSz="777240">
              <a:spcBef>
                <a:spcPts val="425"/>
              </a:spcBef>
              <a:buFont typeface="Wingdings" panose="020B0604020202020204" pitchFamily="34" charset="0"/>
              <a:buChar char="v"/>
            </a:pPr>
            <a:r>
              <a:rPr lang="en-US" sz="1700"/>
              <a:t>Disadvantage</a:t>
            </a:r>
          </a:p>
          <a:p>
            <a:pPr marL="971550" lvl="2" indent="-194310" defTabSz="777240">
              <a:spcBef>
                <a:spcPts val="425"/>
              </a:spcBef>
              <a:buFont typeface="Wingdings" panose="020B0604020202020204" pitchFamily="34" charset="0"/>
              <a:buChar char="v"/>
            </a:pPr>
            <a:r>
              <a:rPr lang="en-US" sz="1500">
                <a:ea typeface="+mj-lt"/>
                <a:cs typeface="+mj-lt"/>
              </a:rPr>
              <a:t>The device needs to be rooted in Android</a:t>
            </a:r>
            <a:endParaRPr lang="en-US" sz="1500"/>
          </a:p>
          <a:p>
            <a:pPr marL="971550" lvl="2" indent="-194310">
              <a:spcBef>
                <a:spcPts val="425"/>
              </a:spcBef>
              <a:buFont typeface="Wingdings" panose="020B0604020202020204" pitchFamily="34" charset="0"/>
              <a:buChar char="v"/>
            </a:pPr>
            <a:endParaRPr lang="en-US" sz="153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7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9F52E-A6AF-1720-08EC-C41A45F7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3000">
                <a:latin typeface="Arial"/>
                <a:cs typeface="Arial"/>
              </a:rPr>
              <a:t>Full-bar Signal APPLICATION PROCESS</a:t>
            </a:r>
            <a:endParaRPr lang="en-US" sz="3000"/>
          </a:p>
          <a:p>
            <a:pPr algn="ctr"/>
            <a:endParaRPr lang="en-US" sz="300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57426B7-F602-F4FB-8923-F2FE94F3E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342043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47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02C0BBC-5A77-4D52-BD92-71B0400BE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66A8F4-67ED-471E-B755-B80A788C4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5C132-A968-ECA5-5767-05D4CEB3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238" y="905117"/>
            <a:ext cx="3041651" cy="1113990"/>
          </a:xfrm>
        </p:spPr>
        <p:txBody>
          <a:bodyPr>
            <a:normAutofit/>
          </a:bodyPr>
          <a:lstStyle/>
          <a:p>
            <a:pPr algn="ctr"/>
            <a:r>
              <a:rPr lang="en-US" sz="2000">
                <a:latin typeface="Gill Sans MT"/>
                <a:cs typeface="Arial"/>
              </a:rPr>
              <a:t>FULL-BAR SIGNAL APPLICATION PROCESS</a:t>
            </a:r>
          </a:p>
          <a:p>
            <a:pPr algn="ctr"/>
            <a:endParaRPr lang="en-US" sz="2000">
              <a:latin typeface="Gill Sans M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B7D56F8-606F-34C8-132A-38DBA771F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6967"/>
          <a:stretch/>
        </p:blipFill>
        <p:spPr>
          <a:xfrm>
            <a:off x="20" y="10"/>
            <a:ext cx="3390880" cy="6857990"/>
          </a:xfrm>
          <a:prstGeom prst="rect">
            <a:avLst/>
          </a:prstGeom>
        </p:spPr>
      </p:pic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567DF24-4F9F-0627-2318-29EF7D2B9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4888"/>
          <a:stretch/>
        </p:blipFill>
        <p:spPr>
          <a:xfrm>
            <a:off x="8839201" y="10"/>
            <a:ext cx="335280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2B7315-F1C3-7659-6730-C5FEDA6F9842}"/>
              </a:ext>
            </a:extLst>
          </p:cNvPr>
          <p:cNvSpPr txBox="1"/>
          <p:nvPr/>
        </p:nvSpPr>
        <p:spPr>
          <a:xfrm>
            <a:off x="4334718" y="2420072"/>
            <a:ext cx="3551499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cap="all">
                <a:solidFill>
                  <a:srgbClr val="293737"/>
                </a:solidFill>
                <a:latin typeface="Gill Sans MT"/>
                <a:ea typeface="Arial"/>
                <a:cs typeface="Arial"/>
              </a:rPr>
              <a:t>MAIN ACTIVITY</a:t>
            </a:r>
            <a:r>
              <a:rPr lang="en-US">
                <a:solidFill>
                  <a:srgbClr val="293737"/>
                </a:solidFill>
                <a:latin typeface="Gill Sans MT"/>
                <a:ea typeface="Arial"/>
                <a:cs typeface="Arial"/>
              </a:rPr>
              <a:t>​</a:t>
            </a:r>
            <a:endParaRPr lang="en-US">
              <a:latin typeface="Gill Sans MT"/>
            </a:endParaRPr>
          </a:p>
          <a:p>
            <a:pPr algn="ctr"/>
            <a:endParaRPr lang="en-US">
              <a:solidFill>
                <a:srgbClr val="293737"/>
              </a:solidFill>
              <a:latin typeface="Gill Sans MT"/>
              <a:ea typeface="Arial"/>
              <a:cs typeface="Arial"/>
            </a:endParaRPr>
          </a:p>
          <a:p>
            <a:pPr rtl="0"/>
            <a:r>
              <a:rPr lang="en-US" sz="1600">
                <a:solidFill>
                  <a:srgbClr val="293737"/>
                </a:solidFill>
                <a:latin typeface="Gill Sans MT"/>
                <a:ea typeface="Arial"/>
                <a:cs typeface="Arial"/>
              </a:rPr>
              <a:t>Scanning network information​</a:t>
            </a:r>
          </a:p>
          <a:p>
            <a:pPr rtl="0"/>
            <a:r>
              <a:rPr lang="en-US" sz="1600">
                <a:solidFill>
                  <a:srgbClr val="293737"/>
                </a:solidFill>
                <a:latin typeface="Gill Sans MT"/>
                <a:ea typeface="Arial"/>
                <a:cs typeface="Arial"/>
              </a:rPr>
              <a:t>Choose user's AP​</a:t>
            </a:r>
          </a:p>
          <a:p>
            <a:pPr lvl="0" algn="ctr" rtl="0">
              <a:buChar char="•"/>
            </a:pPr>
            <a:endParaRPr lang="en-US">
              <a:solidFill>
                <a:srgbClr val="293737"/>
              </a:solidFill>
              <a:latin typeface="Gill Sans M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5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9A8CB-D140-D9FE-A645-8DD667E4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209" y="527690"/>
            <a:ext cx="6096000" cy="1419118"/>
          </a:xfrm>
        </p:spPr>
        <p:txBody>
          <a:bodyPr>
            <a:normAutofit/>
          </a:bodyPr>
          <a:lstStyle/>
          <a:p>
            <a:pPr algn="ctr"/>
            <a:r>
              <a:rPr lang="en-US" sz="2000">
                <a:latin typeface="Gill Sans MT"/>
                <a:cs typeface="Arial"/>
              </a:rPr>
              <a:t>FULL-BAR SIGNAL APPLICATION PROCESS</a:t>
            </a:r>
          </a:p>
          <a:p>
            <a:pPr algn="ctr"/>
            <a:endParaRPr lang="en-US" sz="3000">
              <a:latin typeface="Gill Sans MT"/>
            </a:endParaRPr>
          </a:p>
        </p:txBody>
      </p:sp>
      <p:pic>
        <p:nvPicPr>
          <p:cNvPr id="4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87985A3-153D-0A3C-43E1-7A8EDA512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5957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937E7A-FE6C-D8B8-0EAB-2121FD3BA68B}"/>
              </a:ext>
            </a:extLst>
          </p:cNvPr>
          <p:cNvSpPr txBox="1"/>
          <p:nvPr/>
        </p:nvSpPr>
        <p:spPr>
          <a:xfrm>
            <a:off x="4562354" y="2062223"/>
            <a:ext cx="6458673" cy="2646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 MT"/>
                <a:cs typeface="Arial"/>
              </a:rPr>
              <a:t>MAP ACTIVITY</a:t>
            </a:r>
          </a:p>
          <a:p>
            <a:endParaRPr lang="en-US" sz="2000">
              <a:solidFill>
                <a:srgbClr val="000000"/>
              </a:solidFill>
              <a:latin typeface="Gill Sans M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Gill Sans MT"/>
                <a:cs typeface="Arial"/>
              </a:rPr>
              <a:t>UPLOADING MAP IMAGE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Gill Sans MT"/>
                <a:cs typeface="Arial"/>
              </a:rPr>
              <a:t>TAKING THE REQUIRED NUMBER OF SAMPLES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Gill Sans MT"/>
                <a:cs typeface="Arial"/>
              </a:rPr>
              <a:t>CALCULATING ENVIRONMENT CHARACTERISTICS PARAMETERS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Gill Sans MT"/>
                <a:cs typeface="Arial"/>
              </a:rPr>
              <a:t>N(PATH LOSS EXPONENT) AND SIGMA(SIGNAL VARIATION)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Gill Sans MT"/>
                <a:cs typeface="Arial"/>
              </a:rPr>
              <a:t>CHOOSE OPTIMAL  AP LOCATION BETWEEN GIVEN SUGGESTIONS</a:t>
            </a:r>
          </a:p>
          <a:p>
            <a:endParaRPr lang="en-US" sz="1600">
              <a:latin typeface="Gill Sans MT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rgbClr val="000000"/>
              </a:solidFill>
              <a:latin typeface="Gill Sans M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843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{6CFFB622-AE27-BE4F-A7BB-8F7F7D861A09}tf10001062</Template>
  <TotalTime>0</TotalTime>
  <Words>979</Words>
  <Application>Microsoft Macintosh PowerPoint</Application>
  <PresentationFormat>Widescreen</PresentationFormat>
  <Paragraphs>364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Bangla MN</vt:lpstr>
      <vt:lpstr>Calibri</vt:lpstr>
      <vt:lpstr>Gill Sans MT</vt:lpstr>
      <vt:lpstr>Goudy Old Style</vt:lpstr>
      <vt:lpstr>Times New Roman</vt:lpstr>
      <vt:lpstr>Wingdings</vt:lpstr>
      <vt:lpstr>ClassicFrameVTI</vt:lpstr>
      <vt:lpstr>Full-bar Signal:  A Wi-Fi AP Positioning System App</vt:lpstr>
      <vt:lpstr>Outlines</vt:lpstr>
      <vt:lpstr>INTRODUCTION</vt:lpstr>
      <vt:lpstr>Smart wImap: a brief history</vt:lpstr>
      <vt:lpstr>Smart WiMAP vs Full-bar Signal</vt:lpstr>
      <vt:lpstr>Active scanning VS passive scanning </vt:lpstr>
      <vt:lpstr>Full-bar Signal APPLICATION PROCESS </vt:lpstr>
      <vt:lpstr>FULL-BAR SIGNAL APPLICATION PROCESS </vt:lpstr>
      <vt:lpstr>FULL-BAR SIGNAL APPLICATION PROCESS </vt:lpstr>
      <vt:lpstr>FULL-BAR SIGNAL APPLICATION PROCESS </vt:lpstr>
      <vt:lpstr>THROTTLING</vt:lpstr>
      <vt:lpstr>SCANNING TEST- part1 </vt:lpstr>
      <vt:lpstr>PowerPoint Presentation</vt:lpstr>
      <vt:lpstr>PowerPoint Presentation</vt:lpstr>
      <vt:lpstr>EFFECT OF THE NUMBER OF SAMPLES AND AP PLACEMENT</vt:lpstr>
      <vt:lpstr>EFFECT OF THE NUMBER OF SAMPLES AND AP PLACEMENT  cont.</vt:lpstr>
      <vt:lpstr>TESTING RESULTS</vt:lpstr>
      <vt:lpstr>DEMo</vt:lpstr>
      <vt:lpstr>Conclusion - 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AYAH MOUFEED AL-ANTARE</cp:lastModifiedBy>
  <cp:revision>1</cp:revision>
  <dcterms:created xsi:type="dcterms:W3CDTF">2023-06-21T10:47:55Z</dcterms:created>
  <dcterms:modified xsi:type="dcterms:W3CDTF">2023-06-24T16:26:35Z</dcterms:modified>
</cp:coreProperties>
</file>