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5143500" type="screen16x9"/>
  <p:notesSz cx="6858000" cy="9144000"/>
  <p:embeddedFontLst>
    <p:embeddedFont>
      <p:font typeface="Oswald" panose="020B0604020202020204" charset="0"/>
      <p:regular r:id="rId42"/>
      <p:bold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J8CebgKMqrOIojNrObrwdBZsW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0" name="Google Shape;51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4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4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4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42"/>
          <p:cNvGrpSpPr/>
          <p:nvPr/>
        </p:nvGrpSpPr>
        <p:grpSpPr>
          <a:xfrm>
            <a:off x="-9525" y="2024075"/>
            <a:ext cx="9167825" cy="595300"/>
            <a:chOff x="-9525" y="4462475"/>
            <a:chExt cx="9167825" cy="595300"/>
          </a:xfrm>
        </p:grpSpPr>
        <p:sp>
          <p:nvSpPr>
            <p:cNvPr id="40" name="Google Shape;40;p4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4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4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42"/>
          <p:cNvGrpSpPr/>
          <p:nvPr/>
        </p:nvGrpSpPr>
        <p:grpSpPr>
          <a:xfrm>
            <a:off x="-42837" y="2005088"/>
            <a:ext cx="9229575" cy="642787"/>
            <a:chOff x="-42837" y="4443488"/>
            <a:chExt cx="9229575" cy="642787"/>
          </a:xfrm>
        </p:grpSpPr>
        <p:sp>
          <p:nvSpPr>
            <p:cNvPr id="44" name="Google Shape;44;p4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4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2"/>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4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4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4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43"/>
          <p:cNvGrpSpPr/>
          <p:nvPr/>
        </p:nvGrpSpPr>
        <p:grpSpPr>
          <a:xfrm>
            <a:off x="-9525" y="4462475"/>
            <a:ext cx="9167825" cy="595300"/>
            <a:chOff x="-9525" y="4462475"/>
            <a:chExt cx="9167825" cy="595300"/>
          </a:xfrm>
        </p:grpSpPr>
        <p:sp>
          <p:nvSpPr>
            <p:cNvPr id="81" name="Google Shape;81;p4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4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4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43"/>
          <p:cNvGrpSpPr/>
          <p:nvPr/>
        </p:nvGrpSpPr>
        <p:grpSpPr>
          <a:xfrm>
            <a:off x="-42837" y="4443488"/>
            <a:ext cx="9229575" cy="642787"/>
            <a:chOff x="-42837" y="4443488"/>
            <a:chExt cx="9229575" cy="642787"/>
          </a:xfrm>
        </p:grpSpPr>
        <p:sp>
          <p:nvSpPr>
            <p:cNvPr id="85" name="Google Shape;85;p4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4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5"/>
        <p:cNvGrpSpPr/>
        <p:nvPr/>
      </p:nvGrpSpPr>
      <p:grpSpPr>
        <a:xfrm>
          <a:off x="0" y="0"/>
          <a:ext cx="0" cy="0"/>
          <a:chOff x="0" y="0"/>
          <a:chExt cx="0" cy="0"/>
        </a:xfrm>
      </p:grpSpPr>
      <p:sp>
        <p:nvSpPr>
          <p:cNvPr id="116" name="Google Shape;116;p44"/>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17" name="Google Shape;117;p44"/>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18" name="Google Shape;118;p44"/>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4"/>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4"/>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44"/>
          <p:cNvGrpSpPr/>
          <p:nvPr/>
        </p:nvGrpSpPr>
        <p:grpSpPr>
          <a:xfrm>
            <a:off x="-9525" y="2024075"/>
            <a:ext cx="9167825" cy="595300"/>
            <a:chOff x="-9525" y="4462475"/>
            <a:chExt cx="9167825" cy="595300"/>
          </a:xfrm>
        </p:grpSpPr>
        <p:sp>
          <p:nvSpPr>
            <p:cNvPr id="122" name="Google Shape;122;p4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123" name="Google Shape;123;p4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124" name="Google Shape;124;p4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125" name="Google Shape;125;p44"/>
          <p:cNvGrpSpPr/>
          <p:nvPr/>
        </p:nvGrpSpPr>
        <p:grpSpPr>
          <a:xfrm>
            <a:off x="-42837" y="2005088"/>
            <a:ext cx="9229575" cy="642787"/>
            <a:chOff x="-42837" y="4443488"/>
            <a:chExt cx="9229575" cy="642787"/>
          </a:xfrm>
        </p:grpSpPr>
        <p:sp>
          <p:nvSpPr>
            <p:cNvPr id="126" name="Google Shape;126;p4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4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4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4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p44"/>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4"/>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4"/>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4"/>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4"/>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156" name="Google Shape;156;p44"/>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57" name="Google Shape;157;p4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8"/>
        <p:cNvGrpSpPr/>
        <p:nvPr/>
      </p:nvGrpSpPr>
      <p:grpSpPr>
        <a:xfrm>
          <a:off x="0" y="0"/>
          <a:ext cx="0" cy="0"/>
          <a:chOff x="0" y="0"/>
          <a:chExt cx="0" cy="0"/>
        </a:xfrm>
      </p:grpSpPr>
      <p:sp>
        <p:nvSpPr>
          <p:cNvPr id="159" name="Google Shape;159;p4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0" name="Google Shape;160;p4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1" name="Google Shape;161;p4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p45"/>
          <p:cNvGrpSpPr/>
          <p:nvPr/>
        </p:nvGrpSpPr>
        <p:grpSpPr>
          <a:xfrm>
            <a:off x="-9525" y="4462475"/>
            <a:ext cx="9167825" cy="595300"/>
            <a:chOff x="-9525" y="4462475"/>
            <a:chExt cx="9167825" cy="595300"/>
          </a:xfrm>
        </p:grpSpPr>
        <p:sp>
          <p:nvSpPr>
            <p:cNvPr id="165" name="Google Shape;165;p4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66" name="Google Shape;166;p4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67" name="Google Shape;167;p4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68" name="Google Shape;168;p45"/>
          <p:cNvGrpSpPr/>
          <p:nvPr/>
        </p:nvGrpSpPr>
        <p:grpSpPr>
          <a:xfrm>
            <a:off x="-42837" y="4443488"/>
            <a:ext cx="9229575" cy="642787"/>
            <a:chOff x="-42837" y="4443488"/>
            <a:chExt cx="9229575" cy="642787"/>
          </a:xfrm>
        </p:grpSpPr>
        <p:sp>
          <p:nvSpPr>
            <p:cNvPr id="169" name="Google Shape;169;p4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4" name="Google Shape;194;p4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99" name="Google Shape;199;p4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00" name="Google Shape;200;p4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1"/>
        <p:cNvGrpSpPr/>
        <p:nvPr/>
      </p:nvGrpSpPr>
      <p:grpSpPr>
        <a:xfrm>
          <a:off x="0" y="0"/>
          <a:ext cx="0" cy="0"/>
          <a:chOff x="0" y="0"/>
          <a:chExt cx="0" cy="0"/>
        </a:xfrm>
      </p:grpSpPr>
      <p:sp>
        <p:nvSpPr>
          <p:cNvPr id="202" name="Google Shape;202;p46"/>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a:p>
        </p:txBody>
      </p:sp>
      <p:sp>
        <p:nvSpPr>
          <p:cNvPr id="203" name="Google Shape;203;p46"/>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az-Latn-AZ" sz="9600" b="0" i="0" u="none" strike="noStrike" cap="none">
                <a:solidFill>
                  <a:schemeClr val="accent1"/>
                </a:solidFill>
                <a:latin typeface="Arial"/>
                <a:ea typeface="Arial"/>
                <a:cs typeface="Arial"/>
                <a:sym typeface="Arial"/>
              </a:rPr>
              <a:t>“</a:t>
            </a:r>
            <a:endParaRPr sz="9600" b="0" i="0" u="none" strike="noStrike" cap="none">
              <a:solidFill>
                <a:schemeClr val="accent1"/>
              </a:solidFill>
              <a:latin typeface="Arial"/>
              <a:ea typeface="Arial"/>
              <a:cs typeface="Arial"/>
              <a:sym typeface="Arial"/>
            </a:endParaRPr>
          </a:p>
        </p:txBody>
      </p:sp>
      <p:sp>
        <p:nvSpPr>
          <p:cNvPr id="204" name="Google Shape;204;p4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4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6" name="Google Shape;206;p4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 name="Google Shape;209;p46"/>
          <p:cNvGrpSpPr/>
          <p:nvPr/>
        </p:nvGrpSpPr>
        <p:grpSpPr>
          <a:xfrm>
            <a:off x="-9525" y="4462475"/>
            <a:ext cx="9167825" cy="595300"/>
            <a:chOff x="-9525" y="4462475"/>
            <a:chExt cx="9167825" cy="595300"/>
          </a:xfrm>
        </p:grpSpPr>
        <p:sp>
          <p:nvSpPr>
            <p:cNvPr id="210" name="Google Shape;210;p4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11" name="Google Shape;211;p4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12" name="Google Shape;212;p4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3" name="Google Shape;213;p46"/>
          <p:cNvGrpSpPr/>
          <p:nvPr/>
        </p:nvGrpSpPr>
        <p:grpSpPr>
          <a:xfrm>
            <a:off x="-42837" y="4443488"/>
            <a:ext cx="9229575" cy="642787"/>
            <a:chOff x="-42837" y="4443488"/>
            <a:chExt cx="9229575" cy="642787"/>
          </a:xfrm>
        </p:grpSpPr>
        <p:sp>
          <p:nvSpPr>
            <p:cNvPr id="214" name="Google Shape;214;p4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4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244"/>
        <p:cNvGrpSpPr/>
        <p:nvPr/>
      </p:nvGrpSpPr>
      <p:grpSpPr>
        <a:xfrm>
          <a:off x="0" y="0"/>
          <a:ext cx="0" cy="0"/>
          <a:chOff x="0" y="0"/>
          <a:chExt cx="0" cy="0"/>
        </a:xfrm>
      </p:grpSpPr>
      <p:sp>
        <p:nvSpPr>
          <p:cNvPr id="245" name="Google Shape;245;p4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6"/>
        <p:cNvGrpSpPr/>
        <p:nvPr/>
      </p:nvGrpSpPr>
      <p:grpSpPr>
        <a:xfrm>
          <a:off x="0" y="0"/>
          <a:ext cx="0" cy="0"/>
          <a:chOff x="0" y="0"/>
          <a:chExt cx="0" cy="0"/>
        </a:xfrm>
      </p:grpSpPr>
      <p:sp>
        <p:nvSpPr>
          <p:cNvPr id="247" name="Google Shape;247;p4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8" name="Google Shape;248;p4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49" name="Google Shape;249;p4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2" name="Google Shape;252;p48"/>
          <p:cNvGrpSpPr/>
          <p:nvPr/>
        </p:nvGrpSpPr>
        <p:grpSpPr>
          <a:xfrm>
            <a:off x="-9525" y="4462475"/>
            <a:ext cx="9167825" cy="595300"/>
            <a:chOff x="-9525" y="4462475"/>
            <a:chExt cx="9167825" cy="595300"/>
          </a:xfrm>
        </p:grpSpPr>
        <p:sp>
          <p:nvSpPr>
            <p:cNvPr id="253" name="Google Shape;253;p4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54" name="Google Shape;254;p4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55" name="Google Shape;255;p4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56" name="Google Shape;256;p48"/>
          <p:cNvGrpSpPr/>
          <p:nvPr/>
        </p:nvGrpSpPr>
        <p:grpSpPr>
          <a:xfrm>
            <a:off x="-42837" y="4443488"/>
            <a:ext cx="9229575" cy="642787"/>
            <a:chOff x="-42837" y="4443488"/>
            <a:chExt cx="9229575" cy="642787"/>
          </a:xfrm>
        </p:grpSpPr>
        <p:sp>
          <p:nvSpPr>
            <p:cNvPr id="257" name="Google Shape;257;p4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2" name="Google Shape;282;p4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8"/>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87" name="Google Shape;287;p4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41"/>
          <p:cNvGrpSpPr/>
          <p:nvPr/>
        </p:nvGrpSpPr>
        <p:grpSpPr>
          <a:xfrm>
            <a:off x="381000" y="7"/>
            <a:ext cx="8382000" cy="5162348"/>
            <a:chOff x="381000" y="-18750"/>
            <a:chExt cx="8382000" cy="5181000"/>
          </a:xfrm>
        </p:grpSpPr>
        <p:cxnSp>
          <p:nvCxnSpPr>
            <p:cNvPr id="7" name="Google Shape;7;p41"/>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41"/>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41"/>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41"/>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41"/>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41"/>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41"/>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41"/>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41"/>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41"/>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41"/>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41"/>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41"/>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41"/>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41"/>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41"/>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41"/>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41"/>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41"/>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41"/>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41"/>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41"/>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41"/>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4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4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4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az-Latn-AZ"/>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az-Latn-AZ"/>
              <a:t>Excel for Business</a:t>
            </a:r>
            <a:br>
              <a:rPr lang="az-Latn-AZ"/>
            </a:br>
            <a:r>
              <a:rPr lang="az-Latn-AZ"/>
              <a:t>Gün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1"/>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3000"/>
              <a:buNone/>
            </a:pPr>
            <a:r>
              <a:rPr lang="az-Latn-AZ"/>
              <a:t>Excel-i kim bilməlidir?</a:t>
            </a:r>
            <a:endParaRPr/>
          </a:p>
        </p:txBody>
      </p:sp>
      <p:sp>
        <p:nvSpPr>
          <p:cNvPr id="358" name="Google Shape;358;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2"/>
          <p:cNvSpPr txBox="1">
            <a:spLocks noGrp="1"/>
          </p:cNvSpPr>
          <p:nvPr>
            <p:ph type="title"/>
          </p:nvPr>
        </p:nvSpPr>
        <p:spPr>
          <a:xfrm>
            <a:off x="1073700" y="342050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*HAMI və Hər Bir Kəs</a:t>
            </a:r>
            <a:endParaRPr/>
          </a:p>
        </p:txBody>
      </p:sp>
      <p:sp>
        <p:nvSpPr>
          <p:cNvPr id="364" name="Google Shape;364;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11</a:t>
            </a:fld>
            <a:endParaRPr/>
          </a:p>
        </p:txBody>
      </p:sp>
      <p:grpSp>
        <p:nvGrpSpPr>
          <p:cNvPr id="365" name="Google Shape;365;p12"/>
          <p:cNvGrpSpPr/>
          <p:nvPr/>
        </p:nvGrpSpPr>
        <p:grpSpPr>
          <a:xfrm>
            <a:off x="1410990" y="538287"/>
            <a:ext cx="6774668" cy="2916376"/>
            <a:chOff x="1679277" y="538287"/>
            <a:chExt cx="6774668" cy="2916376"/>
          </a:xfrm>
        </p:grpSpPr>
        <p:sp>
          <p:nvSpPr>
            <p:cNvPr id="366" name="Google Shape;366;p12"/>
            <p:cNvSpPr/>
            <p:nvPr/>
          </p:nvSpPr>
          <p:spPr>
            <a:xfrm>
              <a:off x="4922502" y="1096994"/>
              <a:ext cx="3110248" cy="1676644"/>
            </a:xfrm>
            <a:custGeom>
              <a:avLst/>
              <a:gdLst/>
              <a:ahLst/>
              <a:cxnLst/>
              <a:rect l="l" t="t" r="r" b="b"/>
              <a:pathLst>
                <a:path w="120000" h="120000" extrusionOk="0">
                  <a:moveTo>
                    <a:pt x="0" y="0"/>
                  </a:moveTo>
                  <a:lnTo>
                    <a:pt x="0" y="114809"/>
                  </a:lnTo>
                  <a:lnTo>
                    <a:pt x="120000" y="114809"/>
                  </a:lnTo>
                  <a:lnTo>
                    <a:pt x="120000" y="120000"/>
                  </a:lnTo>
                </a:path>
              </a:pathLst>
            </a:custGeom>
            <a:noFill/>
            <a:ln w="25400" cap="flat" cmpd="sng">
              <a:solidFill>
                <a:schemeClr val="accent6"/>
              </a:solidFill>
              <a:prstDash val="solid"/>
              <a:round/>
              <a:headEnd type="none" w="sm" len="sm"/>
              <a:tailEnd type="none" w="sm" len="sm"/>
            </a:ln>
          </p:spPr>
        </p:sp>
        <p:sp>
          <p:nvSpPr>
            <p:cNvPr id="367" name="Google Shape;367;p12"/>
            <p:cNvSpPr/>
            <p:nvPr/>
          </p:nvSpPr>
          <p:spPr>
            <a:xfrm>
              <a:off x="4922502" y="1096994"/>
              <a:ext cx="2443805" cy="308844"/>
            </a:xfrm>
            <a:custGeom>
              <a:avLst/>
              <a:gdLst/>
              <a:ahLst/>
              <a:cxnLst/>
              <a:rect l="l" t="t" r="r" b="b"/>
              <a:pathLst>
                <a:path w="120000" h="120000" extrusionOk="0">
                  <a:moveTo>
                    <a:pt x="0" y="0"/>
                  </a:moveTo>
                  <a:lnTo>
                    <a:pt x="0" y="91818"/>
                  </a:lnTo>
                  <a:lnTo>
                    <a:pt x="120000" y="91818"/>
                  </a:lnTo>
                  <a:lnTo>
                    <a:pt x="120000" y="120000"/>
                  </a:lnTo>
                </a:path>
              </a:pathLst>
            </a:custGeom>
            <a:noFill/>
            <a:ln w="25400" cap="flat" cmpd="sng">
              <a:solidFill>
                <a:schemeClr val="accent6"/>
              </a:solidFill>
              <a:prstDash val="solid"/>
              <a:round/>
              <a:headEnd type="none" w="sm" len="sm"/>
              <a:tailEnd type="none" w="sm" len="sm"/>
            </a:ln>
          </p:spPr>
        </p:sp>
        <p:sp>
          <p:nvSpPr>
            <p:cNvPr id="368" name="Google Shape;368;p12"/>
            <p:cNvSpPr/>
            <p:nvPr/>
          </p:nvSpPr>
          <p:spPr>
            <a:xfrm>
              <a:off x="4922502" y="1096994"/>
              <a:ext cx="1675007" cy="1698994"/>
            </a:xfrm>
            <a:custGeom>
              <a:avLst/>
              <a:gdLst/>
              <a:ahLst/>
              <a:cxnLst/>
              <a:rect l="l" t="t" r="r" b="b"/>
              <a:pathLst>
                <a:path w="120000" h="120000" extrusionOk="0">
                  <a:moveTo>
                    <a:pt x="0" y="0"/>
                  </a:moveTo>
                  <a:lnTo>
                    <a:pt x="0" y="114877"/>
                  </a:lnTo>
                  <a:lnTo>
                    <a:pt x="120000" y="114877"/>
                  </a:lnTo>
                  <a:lnTo>
                    <a:pt x="120000" y="120000"/>
                  </a:lnTo>
                </a:path>
              </a:pathLst>
            </a:custGeom>
            <a:noFill/>
            <a:ln w="25400" cap="flat" cmpd="sng">
              <a:solidFill>
                <a:schemeClr val="accent6"/>
              </a:solidFill>
              <a:prstDash val="solid"/>
              <a:round/>
              <a:headEnd type="none" w="sm" len="sm"/>
              <a:tailEnd type="none" w="sm" len="sm"/>
            </a:ln>
          </p:spPr>
        </p:sp>
        <p:sp>
          <p:nvSpPr>
            <p:cNvPr id="369" name="Google Shape;369;p12"/>
            <p:cNvSpPr/>
            <p:nvPr/>
          </p:nvSpPr>
          <p:spPr>
            <a:xfrm>
              <a:off x="4922502" y="1096994"/>
              <a:ext cx="254252" cy="1666338"/>
            </a:xfrm>
            <a:custGeom>
              <a:avLst/>
              <a:gdLst/>
              <a:ahLst/>
              <a:cxnLst/>
              <a:rect l="l" t="t" r="r" b="b"/>
              <a:pathLst>
                <a:path w="120000" h="120000" extrusionOk="0">
                  <a:moveTo>
                    <a:pt x="0" y="0"/>
                  </a:moveTo>
                  <a:lnTo>
                    <a:pt x="0" y="114777"/>
                  </a:lnTo>
                  <a:lnTo>
                    <a:pt x="120000" y="114777"/>
                  </a:lnTo>
                  <a:lnTo>
                    <a:pt x="120000" y="120000"/>
                  </a:lnTo>
                </a:path>
              </a:pathLst>
            </a:custGeom>
            <a:noFill/>
            <a:ln w="25400" cap="flat" cmpd="sng">
              <a:solidFill>
                <a:schemeClr val="accent6"/>
              </a:solidFill>
              <a:prstDash val="solid"/>
              <a:round/>
              <a:headEnd type="none" w="sm" len="sm"/>
              <a:tailEnd type="none" w="sm" len="sm"/>
            </a:ln>
          </p:spPr>
        </p:sp>
        <p:sp>
          <p:nvSpPr>
            <p:cNvPr id="370" name="Google Shape;370;p12"/>
            <p:cNvSpPr/>
            <p:nvPr/>
          </p:nvSpPr>
          <p:spPr>
            <a:xfrm>
              <a:off x="3728579" y="1096994"/>
              <a:ext cx="1193923" cy="1503050"/>
            </a:xfrm>
            <a:custGeom>
              <a:avLst/>
              <a:gdLst/>
              <a:ahLst/>
              <a:cxnLst/>
              <a:rect l="l" t="t" r="r" b="b"/>
              <a:pathLst>
                <a:path w="120000" h="120000" extrusionOk="0">
                  <a:moveTo>
                    <a:pt x="120000" y="0"/>
                  </a:moveTo>
                  <a:lnTo>
                    <a:pt x="120000" y="114209"/>
                  </a:lnTo>
                  <a:lnTo>
                    <a:pt x="0" y="114209"/>
                  </a:lnTo>
                  <a:lnTo>
                    <a:pt x="0" y="120000"/>
                  </a:lnTo>
                </a:path>
              </a:pathLst>
            </a:custGeom>
            <a:noFill/>
            <a:ln w="25400" cap="flat" cmpd="sng">
              <a:solidFill>
                <a:schemeClr val="accent6"/>
              </a:solidFill>
              <a:prstDash val="solid"/>
              <a:round/>
              <a:headEnd type="none" w="sm" len="sm"/>
              <a:tailEnd type="none" w="sm" len="sm"/>
            </a:ln>
          </p:spPr>
        </p:sp>
        <p:sp>
          <p:nvSpPr>
            <p:cNvPr id="371" name="Google Shape;371;p12"/>
            <p:cNvSpPr/>
            <p:nvPr/>
          </p:nvSpPr>
          <p:spPr>
            <a:xfrm>
              <a:off x="2468017" y="1096994"/>
              <a:ext cx="2454484" cy="1688108"/>
            </a:xfrm>
            <a:custGeom>
              <a:avLst/>
              <a:gdLst/>
              <a:ahLst/>
              <a:cxnLst/>
              <a:rect l="l" t="t" r="r" b="b"/>
              <a:pathLst>
                <a:path w="120000" h="120000" extrusionOk="0">
                  <a:moveTo>
                    <a:pt x="120000" y="0"/>
                  </a:moveTo>
                  <a:lnTo>
                    <a:pt x="120000" y="114844"/>
                  </a:lnTo>
                  <a:lnTo>
                    <a:pt x="0" y="114844"/>
                  </a:lnTo>
                  <a:lnTo>
                    <a:pt x="0" y="120000"/>
                  </a:lnTo>
                </a:path>
              </a:pathLst>
            </a:custGeom>
            <a:noFill/>
            <a:ln w="25400" cap="flat" cmpd="sng">
              <a:solidFill>
                <a:schemeClr val="accent6"/>
              </a:solidFill>
              <a:prstDash val="solid"/>
              <a:round/>
              <a:headEnd type="none" w="sm" len="sm"/>
              <a:tailEnd type="none" w="sm" len="sm"/>
            </a:ln>
          </p:spPr>
        </p:sp>
        <p:sp>
          <p:nvSpPr>
            <p:cNvPr id="372" name="Google Shape;372;p12"/>
            <p:cNvSpPr/>
            <p:nvPr/>
          </p:nvSpPr>
          <p:spPr>
            <a:xfrm>
              <a:off x="4922502" y="1096994"/>
              <a:ext cx="625279" cy="308336"/>
            </a:xfrm>
            <a:custGeom>
              <a:avLst/>
              <a:gdLst/>
              <a:ahLst/>
              <a:cxnLst/>
              <a:rect l="l" t="t" r="r" b="b"/>
              <a:pathLst>
                <a:path w="120000" h="120000" extrusionOk="0">
                  <a:moveTo>
                    <a:pt x="0" y="0"/>
                  </a:moveTo>
                  <a:lnTo>
                    <a:pt x="0" y="91772"/>
                  </a:lnTo>
                  <a:lnTo>
                    <a:pt x="120000" y="91772"/>
                  </a:lnTo>
                  <a:lnTo>
                    <a:pt x="120000" y="120000"/>
                  </a:lnTo>
                </a:path>
              </a:pathLst>
            </a:custGeom>
            <a:noFill/>
            <a:ln w="25400" cap="flat" cmpd="sng">
              <a:solidFill>
                <a:schemeClr val="accent6"/>
              </a:solidFill>
              <a:prstDash val="solid"/>
              <a:round/>
              <a:headEnd type="none" w="sm" len="sm"/>
              <a:tailEnd type="none" w="sm" len="sm"/>
            </a:ln>
          </p:spPr>
        </p:sp>
        <p:sp>
          <p:nvSpPr>
            <p:cNvPr id="373" name="Google Shape;373;p12"/>
            <p:cNvSpPr/>
            <p:nvPr/>
          </p:nvSpPr>
          <p:spPr>
            <a:xfrm>
              <a:off x="4450104" y="1096994"/>
              <a:ext cx="472398" cy="308336"/>
            </a:xfrm>
            <a:custGeom>
              <a:avLst/>
              <a:gdLst/>
              <a:ahLst/>
              <a:cxnLst/>
              <a:rect l="l" t="t" r="r" b="b"/>
              <a:pathLst>
                <a:path w="120000" h="120000" extrusionOk="0">
                  <a:moveTo>
                    <a:pt x="120000" y="0"/>
                  </a:moveTo>
                  <a:lnTo>
                    <a:pt x="120000" y="91772"/>
                  </a:lnTo>
                  <a:lnTo>
                    <a:pt x="0" y="91772"/>
                  </a:lnTo>
                  <a:lnTo>
                    <a:pt x="0" y="120000"/>
                  </a:lnTo>
                </a:path>
              </a:pathLst>
            </a:custGeom>
            <a:noFill/>
            <a:ln w="25400" cap="flat" cmpd="sng">
              <a:solidFill>
                <a:schemeClr val="accent6"/>
              </a:solidFill>
              <a:prstDash val="solid"/>
              <a:round/>
              <a:headEnd type="none" w="sm" len="sm"/>
              <a:tailEnd type="none" w="sm" len="sm"/>
            </a:ln>
          </p:spPr>
        </p:sp>
        <p:sp>
          <p:nvSpPr>
            <p:cNvPr id="374" name="Google Shape;374;p12"/>
            <p:cNvSpPr/>
            <p:nvPr/>
          </p:nvSpPr>
          <p:spPr>
            <a:xfrm>
              <a:off x="3087923" y="1096994"/>
              <a:ext cx="1834579" cy="315997"/>
            </a:xfrm>
            <a:custGeom>
              <a:avLst/>
              <a:gdLst/>
              <a:ahLst/>
              <a:cxnLst/>
              <a:rect l="l" t="t" r="r" b="b"/>
              <a:pathLst>
                <a:path w="120000" h="120000" extrusionOk="0">
                  <a:moveTo>
                    <a:pt x="120000" y="0"/>
                  </a:moveTo>
                  <a:lnTo>
                    <a:pt x="120000" y="92456"/>
                  </a:lnTo>
                  <a:lnTo>
                    <a:pt x="0" y="92456"/>
                  </a:lnTo>
                  <a:lnTo>
                    <a:pt x="0" y="120000"/>
                  </a:lnTo>
                </a:path>
              </a:pathLst>
            </a:custGeom>
            <a:noFill/>
            <a:ln w="25400" cap="flat" cmpd="sng">
              <a:solidFill>
                <a:schemeClr val="accent6"/>
              </a:solidFill>
              <a:prstDash val="solid"/>
              <a:round/>
              <a:headEnd type="none" w="sm" len="sm"/>
              <a:tailEnd type="none" w="sm" len="sm"/>
            </a:ln>
          </p:spPr>
        </p:sp>
        <p:sp>
          <p:nvSpPr>
            <p:cNvPr id="375" name="Google Shape;375;p12"/>
            <p:cNvSpPr/>
            <p:nvPr/>
          </p:nvSpPr>
          <p:spPr>
            <a:xfrm>
              <a:off x="2100471" y="1096994"/>
              <a:ext cx="2822030" cy="315997"/>
            </a:xfrm>
            <a:custGeom>
              <a:avLst/>
              <a:gdLst/>
              <a:ahLst/>
              <a:cxnLst/>
              <a:rect l="l" t="t" r="r" b="b"/>
              <a:pathLst>
                <a:path w="120000" h="120000" extrusionOk="0">
                  <a:moveTo>
                    <a:pt x="120000" y="0"/>
                  </a:moveTo>
                  <a:lnTo>
                    <a:pt x="120000" y="92456"/>
                  </a:lnTo>
                  <a:lnTo>
                    <a:pt x="0" y="92456"/>
                  </a:lnTo>
                  <a:lnTo>
                    <a:pt x="0" y="120000"/>
                  </a:lnTo>
                </a:path>
              </a:pathLst>
            </a:custGeom>
            <a:noFill/>
            <a:ln w="25400" cap="flat" cmpd="sng">
              <a:solidFill>
                <a:schemeClr val="accent6"/>
              </a:solidFill>
              <a:prstDash val="solid"/>
              <a:round/>
              <a:headEnd type="none" w="sm" len="sm"/>
              <a:tailEnd type="none" w="sm" len="sm"/>
            </a:ln>
          </p:spPr>
        </p:sp>
        <p:sp>
          <p:nvSpPr>
            <p:cNvPr id="376" name="Google Shape;376;p12"/>
            <p:cNvSpPr/>
            <p:nvPr/>
          </p:nvSpPr>
          <p:spPr>
            <a:xfrm>
              <a:off x="4577116" y="538287"/>
              <a:ext cx="690771" cy="558706"/>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2"/>
            <p:cNvSpPr txBox="1"/>
            <p:nvPr/>
          </p:nvSpPr>
          <p:spPr>
            <a:xfrm>
              <a:off x="4577116" y="538287"/>
              <a:ext cx="690771" cy="558706"/>
            </a:xfrm>
            <a:prstGeom prst="rect">
              <a:avLst/>
            </a:prstGeom>
            <a:noFill/>
            <a:ln>
              <a:noFill/>
            </a:ln>
          </p:spPr>
          <p:txBody>
            <a:bodyPr spcFirstLastPara="1" wrap="square" lIns="24125" tIns="24125" rIns="24125" bIns="24125" anchor="ctr" anchorCtr="0">
              <a:noAutofit/>
            </a:bodyPr>
            <a:lstStyle/>
            <a:p>
              <a:pPr marL="0" marR="0" lvl="0" indent="0" algn="ctr" rtl="0">
                <a:lnSpc>
                  <a:spcPct val="90000"/>
                </a:lnSpc>
                <a:spcBef>
                  <a:spcPts val="0"/>
                </a:spcBef>
                <a:spcAft>
                  <a:spcPts val="0"/>
                </a:spcAft>
                <a:buClr>
                  <a:srgbClr val="000000"/>
                </a:buClr>
                <a:buSzPts val="3800"/>
                <a:buFont typeface="Arial"/>
                <a:buNone/>
              </a:pPr>
              <a:endParaRPr sz="3800" b="1" i="0" u="none" strike="noStrike" cap="none">
                <a:solidFill>
                  <a:schemeClr val="lt1"/>
                </a:solidFill>
                <a:latin typeface="Arial"/>
                <a:ea typeface="Arial"/>
                <a:cs typeface="Arial"/>
                <a:sym typeface="Arial"/>
              </a:endParaRPr>
            </a:p>
          </p:txBody>
        </p:sp>
        <p:sp>
          <p:nvSpPr>
            <p:cNvPr id="378" name="Google Shape;378;p12"/>
            <p:cNvSpPr/>
            <p:nvPr/>
          </p:nvSpPr>
          <p:spPr>
            <a:xfrm>
              <a:off x="1679277" y="1412991"/>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2"/>
            <p:cNvSpPr txBox="1"/>
            <p:nvPr/>
          </p:nvSpPr>
          <p:spPr>
            <a:xfrm>
              <a:off x="1679277" y="1412991"/>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PR &amp; Com.</a:t>
              </a:r>
              <a:endParaRPr/>
            </a:p>
          </p:txBody>
        </p:sp>
        <p:sp>
          <p:nvSpPr>
            <p:cNvPr id="380" name="Google Shape;380;p12"/>
            <p:cNvSpPr/>
            <p:nvPr/>
          </p:nvSpPr>
          <p:spPr>
            <a:xfrm>
              <a:off x="2666728" y="1412991"/>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2"/>
            <p:cNvSpPr txBox="1"/>
            <p:nvPr/>
          </p:nvSpPr>
          <p:spPr>
            <a:xfrm>
              <a:off x="2666728" y="1412991"/>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Sales</a:t>
              </a:r>
              <a:endParaRPr/>
            </a:p>
          </p:txBody>
        </p:sp>
        <p:sp>
          <p:nvSpPr>
            <p:cNvPr id="382" name="Google Shape;382;p12"/>
            <p:cNvSpPr/>
            <p:nvPr/>
          </p:nvSpPr>
          <p:spPr>
            <a:xfrm>
              <a:off x="4028909" y="1405330"/>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2"/>
            <p:cNvSpPr txBox="1"/>
            <p:nvPr/>
          </p:nvSpPr>
          <p:spPr>
            <a:xfrm>
              <a:off x="4028909" y="1405330"/>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R&amp;D</a:t>
              </a:r>
              <a:endParaRPr/>
            </a:p>
          </p:txBody>
        </p:sp>
        <p:sp>
          <p:nvSpPr>
            <p:cNvPr id="384" name="Google Shape;384;p12"/>
            <p:cNvSpPr/>
            <p:nvPr/>
          </p:nvSpPr>
          <p:spPr>
            <a:xfrm>
              <a:off x="5126587" y="1405330"/>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2"/>
            <p:cNvSpPr txBox="1"/>
            <p:nvPr/>
          </p:nvSpPr>
          <p:spPr>
            <a:xfrm>
              <a:off x="5126587" y="1405330"/>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HR</a:t>
              </a:r>
              <a:endParaRPr/>
            </a:p>
          </p:txBody>
        </p:sp>
        <p:sp>
          <p:nvSpPr>
            <p:cNvPr id="386" name="Google Shape;386;p12"/>
            <p:cNvSpPr/>
            <p:nvPr/>
          </p:nvSpPr>
          <p:spPr>
            <a:xfrm>
              <a:off x="2046822" y="2785102"/>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2"/>
            <p:cNvSpPr txBox="1"/>
            <p:nvPr/>
          </p:nvSpPr>
          <p:spPr>
            <a:xfrm>
              <a:off x="2046822" y="2785102"/>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CR</a:t>
              </a:r>
              <a:endParaRPr/>
            </a:p>
          </p:txBody>
        </p:sp>
        <p:sp>
          <p:nvSpPr>
            <p:cNvPr id="388" name="Google Shape;388;p12"/>
            <p:cNvSpPr/>
            <p:nvPr/>
          </p:nvSpPr>
          <p:spPr>
            <a:xfrm>
              <a:off x="3307384" y="2600044"/>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2"/>
            <p:cNvSpPr txBox="1"/>
            <p:nvPr/>
          </p:nvSpPr>
          <p:spPr>
            <a:xfrm>
              <a:off x="3307384" y="2600044"/>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FO</a:t>
              </a:r>
              <a:endParaRPr/>
            </a:p>
          </p:txBody>
        </p:sp>
        <p:sp>
          <p:nvSpPr>
            <p:cNvPr id="390" name="Google Shape;390;p12"/>
            <p:cNvSpPr/>
            <p:nvPr/>
          </p:nvSpPr>
          <p:spPr>
            <a:xfrm>
              <a:off x="4755560" y="2763332"/>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2"/>
            <p:cNvSpPr txBox="1"/>
            <p:nvPr/>
          </p:nvSpPr>
          <p:spPr>
            <a:xfrm>
              <a:off x="4755560" y="2763332"/>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IT</a:t>
              </a:r>
              <a:endParaRPr/>
            </a:p>
          </p:txBody>
        </p:sp>
        <p:sp>
          <p:nvSpPr>
            <p:cNvPr id="392" name="Google Shape;392;p12"/>
            <p:cNvSpPr/>
            <p:nvPr/>
          </p:nvSpPr>
          <p:spPr>
            <a:xfrm>
              <a:off x="6092970" y="2795988"/>
              <a:ext cx="100907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2"/>
            <p:cNvSpPr txBox="1"/>
            <p:nvPr/>
          </p:nvSpPr>
          <p:spPr>
            <a:xfrm>
              <a:off x="6092970" y="2795988"/>
              <a:ext cx="100907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Procurement</a:t>
              </a:r>
              <a:endParaRPr/>
            </a:p>
          </p:txBody>
        </p:sp>
        <p:sp>
          <p:nvSpPr>
            <p:cNvPr id="394" name="Google Shape;394;p12"/>
            <p:cNvSpPr/>
            <p:nvPr/>
          </p:nvSpPr>
          <p:spPr>
            <a:xfrm>
              <a:off x="6945113" y="1405838"/>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2"/>
            <p:cNvSpPr txBox="1"/>
            <p:nvPr/>
          </p:nvSpPr>
          <p:spPr>
            <a:xfrm>
              <a:off x="6945113" y="1405838"/>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Finance</a:t>
              </a:r>
              <a:endParaRPr/>
            </a:p>
          </p:txBody>
        </p:sp>
        <p:sp>
          <p:nvSpPr>
            <p:cNvPr id="396" name="Google Shape;396;p12"/>
            <p:cNvSpPr/>
            <p:nvPr/>
          </p:nvSpPr>
          <p:spPr>
            <a:xfrm>
              <a:off x="7611556" y="2773638"/>
              <a:ext cx="842389" cy="658675"/>
            </a:xfrm>
            <a:prstGeom prst="rect">
              <a:avLst/>
            </a:prstGeom>
            <a:solidFill>
              <a:srgbClr val="92D05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2"/>
            <p:cNvSpPr txBox="1"/>
            <p:nvPr/>
          </p:nvSpPr>
          <p:spPr>
            <a:xfrm>
              <a:off x="7611556" y="2773638"/>
              <a:ext cx="842389" cy="658675"/>
            </a:xfrm>
            <a:prstGeom prst="rect">
              <a:avLst/>
            </a:prstGeom>
            <a:noFill/>
            <a:ln>
              <a:noFill/>
            </a:ln>
          </p:spPr>
          <p:txBody>
            <a:bodyPr spcFirstLastPara="1" wrap="square" lIns="7600" tIns="7600" rIns="7600" bIns="76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az-Latn-AZ" sz="1200" b="1" i="0" u="none" strike="noStrike" cap="none">
                  <a:solidFill>
                    <a:schemeClr val="lt1"/>
                  </a:solidFill>
                  <a:latin typeface="Arial"/>
                  <a:ea typeface="Arial"/>
                  <a:cs typeface="Arial"/>
                  <a:sym typeface="Arial"/>
                </a:rPr>
                <a:t>LAGA</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1"/>
        <p:cNvGrpSpPr/>
        <p:nvPr/>
      </p:nvGrpSpPr>
      <p:grpSpPr>
        <a:xfrm>
          <a:off x="0" y="0"/>
          <a:ext cx="0" cy="0"/>
          <a:chOff x="0" y="0"/>
          <a:chExt cx="0" cy="0"/>
        </a:xfrm>
      </p:grpSpPr>
      <p:sp>
        <p:nvSpPr>
          <p:cNvPr id="402" name="Google Shape;402;p13"/>
          <p:cNvSpPr txBox="1">
            <a:spLocks noGrp="1"/>
          </p:cNvSpPr>
          <p:nvPr>
            <p:ph type="title" idx="4294967295"/>
          </p:nvPr>
        </p:nvSpPr>
        <p:spPr>
          <a:xfrm>
            <a:off x="0" y="1881750"/>
            <a:ext cx="9144000" cy="1380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sz="3600">
                <a:solidFill>
                  <a:srgbClr val="28324A"/>
                </a:solidFill>
              </a:rPr>
              <a:t>“Spreadsheet” anlayışı?</a:t>
            </a:r>
            <a:endParaRPr sz="3600">
              <a:solidFill>
                <a:srgbClr val="28324A"/>
              </a:solidFill>
            </a:endParaRPr>
          </a:p>
          <a:p>
            <a:pPr marL="0" lvl="0" indent="0" algn="ctr" rtl="0">
              <a:lnSpc>
                <a:spcPct val="100000"/>
              </a:lnSpc>
              <a:spcBef>
                <a:spcPts val="0"/>
              </a:spcBef>
              <a:spcAft>
                <a:spcPts val="0"/>
              </a:spcAft>
              <a:buSzPts val="2000"/>
              <a:buNone/>
            </a:pPr>
            <a:r>
              <a:rPr lang="az-Latn-AZ" sz="3600">
                <a:solidFill>
                  <a:srgbClr val="28324A"/>
                </a:solidFill>
              </a:rPr>
              <a:t>Koordinat əsaslı düşüncə</a:t>
            </a:r>
            <a:endParaRPr sz="3600">
              <a:solidFill>
                <a:srgbClr val="28324A"/>
              </a:solidFill>
            </a:endParaRPr>
          </a:p>
        </p:txBody>
      </p:sp>
      <p:sp>
        <p:nvSpPr>
          <p:cNvPr id="403" name="Google Shape;403;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14"/>
          <p:cNvPicPr preferRelativeResize="0"/>
          <p:nvPr/>
        </p:nvPicPr>
        <p:blipFill rotWithShape="1">
          <a:blip r:embed="rId3">
            <a:alphaModFix/>
          </a:blip>
          <a:srcRect/>
          <a:stretch/>
        </p:blipFill>
        <p:spPr>
          <a:xfrm>
            <a:off x="401320" y="158321"/>
            <a:ext cx="8559800" cy="4604135"/>
          </a:xfrm>
          <a:prstGeom prst="rect">
            <a:avLst/>
          </a:prstGeom>
          <a:noFill/>
          <a:ln>
            <a:noFill/>
          </a:ln>
        </p:spPr>
      </p:pic>
      <p:sp>
        <p:nvSpPr>
          <p:cNvPr id="409" name="Google Shape;409;p14"/>
          <p:cNvSpPr txBox="1"/>
          <p:nvPr/>
        </p:nvSpPr>
        <p:spPr>
          <a:xfrm>
            <a:off x="5190836" y="2334721"/>
            <a:ext cx="129697" cy="251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360680" y="1255210"/>
            <a:ext cx="8507922" cy="257706"/>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1" name="Google Shape;411;p14"/>
          <p:cNvSpPr txBox="1"/>
          <p:nvPr/>
        </p:nvSpPr>
        <p:spPr>
          <a:xfrm>
            <a:off x="7287953" y="1594991"/>
            <a:ext cx="19596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az-Latn-AZ" sz="1400" b="1" i="1" u="none" strike="noStrike" cap="none">
                <a:solidFill>
                  <a:srgbClr val="C00000"/>
                </a:solidFill>
                <a:latin typeface="Arial"/>
                <a:ea typeface="Arial"/>
                <a:cs typeface="Arial"/>
                <a:sym typeface="Arial"/>
              </a:rPr>
              <a:t>16384 Sütun</a:t>
            </a:r>
            <a:endParaRPr sz="1400" b="1" i="1" u="none" strike="noStrike" cap="none">
              <a:solidFill>
                <a:srgbClr val="C00000"/>
              </a:solidFill>
              <a:latin typeface="Arial"/>
              <a:ea typeface="Arial"/>
              <a:cs typeface="Arial"/>
              <a:sym typeface="Arial"/>
            </a:endParaRPr>
          </a:p>
        </p:txBody>
      </p:sp>
      <p:sp>
        <p:nvSpPr>
          <p:cNvPr id="412" name="Google Shape;412;p14"/>
          <p:cNvSpPr/>
          <p:nvPr/>
        </p:nvSpPr>
        <p:spPr>
          <a:xfrm>
            <a:off x="401320" y="1525166"/>
            <a:ext cx="191266" cy="2941614"/>
          </a:xfrm>
          <a:prstGeom prst="rect">
            <a:avLst/>
          </a:prstGeom>
          <a:noFill/>
          <a:ln w="5715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3" name="Google Shape;413;p14"/>
          <p:cNvSpPr txBox="1"/>
          <p:nvPr/>
        </p:nvSpPr>
        <p:spPr>
          <a:xfrm>
            <a:off x="673746" y="1961706"/>
            <a:ext cx="21295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az-Latn-AZ" sz="1400" b="1" i="1" u="none" strike="noStrike" cap="none">
                <a:solidFill>
                  <a:srgbClr val="7030A0"/>
                </a:solidFill>
                <a:latin typeface="Arial"/>
                <a:ea typeface="Arial"/>
                <a:cs typeface="Arial"/>
                <a:sym typeface="Arial"/>
              </a:rPr>
              <a:t>1,048,576 Sətir</a:t>
            </a:r>
            <a:endParaRPr sz="1400" b="1" i="1" u="none" strike="noStrike" cap="none">
              <a:solidFill>
                <a:srgbClr val="7030A0"/>
              </a:solidFill>
              <a:latin typeface="Arial"/>
              <a:ea typeface="Arial"/>
              <a:cs typeface="Arial"/>
              <a:sym typeface="Arial"/>
            </a:endParaRPr>
          </a:p>
        </p:txBody>
      </p:sp>
      <p:sp>
        <p:nvSpPr>
          <p:cNvPr id="414" name="Google Shape;414;p14"/>
          <p:cNvSpPr txBox="1"/>
          <p:nvPr/>
        </p:nvSpPr>
        <p:spPr>
          <a:xfrm>
            <a:off x="3452563" y="2586058"/>
            <a:ext cx="3669597" cy="477054"/>
          </a:xfrm>
          <a:prstGeom prst="rect">
            <a:avLst/>
          </a:prstGeom>
          <a:noFill/>
          <a:ln w="76200"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az-Latn-AZ" sz="2500" b="1" i="1" u="none" strike="noStrike" cap="none">
                <a:solidFill>
                  <a:srgbClr val="00B050"/>
                </a:solidFill>
                <a:latin typeface="Arial"/>
                <a:ea typeface="Arial"/>
                <a:cs typeface="Arial"/>
                <a:sym typeface="Arial"/>
              </a:rPr>
              <a:t>17,179,869,184 Xana</a:t>
            </a:r>
            <a:endParaRPr sz="2500" b="1" i="1" u="none" strike="noStrike" cap="none">
              <a:solidFill>
                <a:srgbClr val="00B05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5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411"/>
                                        </p:tgtEl>
                                        <p:attrNameLst>
                                          <p:attrName>style.visibility</p:attrName>
                                        </p:attrNameLst>
                                      </p:cBhvr>
                                      <p:to>
                                        <p:strVal val="visible"/>
                                      </p:to>
                                    </p:set>
                                    <p:animEffect transition="in" filter="fade">
                                      <p:cBhvr>
                                        <p:cTn id="10" dur="500"/>
                                        <p:tgtEl>
                                          <p:spTgt spid="4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2"/>
                                        </p:tgtEl>
                                        <p:attrNameLst>
                                          <p:attrName>style.visibility</p:attrName>
                                        </p:attrNameLst>
                                      </p:cBhvr>
                                      <p:to>
                                        <p:strVal val="visible"/>
                                      </p:to>
                                    </p:set>
                                    <p:animEffect transition="in" filter="fade">
                                      <p:cBhvr>
                                        <p:cTn id="15" dur="500"/>
                                        <p:tgtEl>
                                          <p:spTgt spid="412"/>
                                        </p:tgtEl>
                                      </p:cBhvr>
                                    </p:animEffect>
                                  </p:childTnLst>
                                </p:cTn>
                              </p:par>
                              <p:par>
                                <p:cTn id="16" presetID="10" presetClass="entr" presetSubtype="0" fill="hold" nodeType="withEffect">
                                  <p:stCondLst>
                                    <p:cond delay="0"/>
                                  </p:stCondLst>
                                  <p:childTnLst>
                                    <p:set>
                                      <p:cBhvr>
                                        <p:cTn id="17" dur="1" fill="hold">
                                          <p:stCondLst>
                                            <p:cond delay="0"/>
                                          </p:stCondLst>
                                        </p:cTn>
                                        <p:tgtEl>
                                          <p:spTgt spid="413"/>
                                        </p:tgtEl>
                                        <p:attrNameLst>
                                          <p:attrName>style.visibility</p:attrName>
                                        </p:attrNameLst>
                                      </p:cBhvr>
                                      <p:to>
                                        <p:strVal val="visible"/>
                                      </p:to>
                                    </p:set>
                                    <p:animEffect transition="in" filter="fade">
                                      <p:cBhvr>
                                        <p:cTn id="18" dur="500"/>
                                        <p:tgtEl>
                                          <p:spTgt spid="4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4"/>
                                        </p:tgtEl>
                                        <p:attrNameLst>
                                          <p:attrName>style.visibility</p:attrName>
                                        </p:attrNameLst>
                                      </p:cBhvr>
                                      <p:to>
                                        <p:strVal val="visible"/>
                                      </p:to>
                                    </p:set>
                                    <p:animEffect transition="in" filter="fade">
                                      <p:cBhvr>
                                        <p:cTn id="23"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5"/>
          <p:cNvSpPr txBox="1">
            <a:spLocks noGrp="1"/>
          </p:cNvSpPr>
          <p:nvPr>
            <p:ph type="ctrTitle" idx="4294967295"/>
          </p:nvPr>
        </p:nvSpPr>
        <p:spPr>
          <a:xfrm>
            <a:off x="685800" y="325842"/>
            <a:ext cx="7772400" cy="89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4800" b="1" i="0" u="none" strike="noStrike" cap="none">
                <a:solidFill>
                  <a:schemeClr val="accent1"/>
                </a:solidFill>
                <a:latin typeface="Oswald"/>
                <a:ea typeface="Oswald"/>
                <a:cs typeface="Oswald"/>
                <a:sym typeface="Oswald"/>
              </a:rPr>
              <a:t>16,384 </a:t>
            </a:r>
            <a:r>
              <a:rPr lang="az-Latn-AZ" sz="4800" b="1" i="0" u="none" strike="noStrike" cap="none">
                <a:solidFill>
                  <a:schemeClr val="accent2"/>
                </a:solidFill>
                <a:latin typeface="Oswald"/>
                <a:ea typeface="Oswald"/>
                <a:cs typeface="Oswald"/>
                <a:sym typeface="Oswald"/>
              </a:rPr>
              <a:t>Sütun </a:t>
            </a:r>
            <a:r>
              <a:rPr lang="az-Latn-AZ" sz="4800" b="1" i="0" u="none" strike="noStrike" cap="none">
                <a:solidFill>
                  <a:srgbClr val="C00000"/>
                </a:solidFill>
                <a:latin typeface="Oswald"/>
                <a:ea typeface="Oswald"/>
                <a:cs typeface="Oswald"/>
                <a:sym typeface="Oswald"/>
              </a:rPr>
              <a:t>(Hərf)</a:t>
            </a:r>
            <a:endParaRPr sz="4800" b="1" i="0" u="none" strike="noStrike" cap="none">
              <a:solidFill>
                <a:srgbClr val="C00000"/>
              </a:solidFill>
              <a:latin typeface="Oswald"/>
              <a:ea typeface="Oswald"/>
              <a:cs typeface="Oswald"/>
              <a:sym typeface="Oswald"/>
            </a:endParaRPr>
          </a:p>
        </p:txBody>
      </p:sp>
      <p:sp>
        <p:nvSpPr>
          <p:cNvPr id="420" name="Google Shape;420;p15"/>
          <p:cNvSpPr txBox="1">
            <a:spLocks noGrp="1"/>
          </p:cNvSpPr>
          <p:nvPr>
            <p:ph type="ctrTitle" idx="4294967295"/>
          </p:nvPr>
        </p:nvSpPr>
        <p:spPr>
          <a:xfrm>
            <a:off x="685800" y="2954742"/>
            <a:ext cx="7772400" cy="89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4800" b="1" i="0" u="none" strike="noStrike" cap="none">
                <a:solidFill>
                  <a:schemeClr val="accent1"/>
                </a:solidFill>
                <a:latin typeface="Oswald"/>
                <a:ea typeface="Oswald"/>
                <a:cs typeface="Oswald"/>
                <a:sym typeface="Oswald"/>
              </a:rPr>
              <a:t>17,179,869,184</a:t>
            </a:r>
            <a:r>
              <a:rPr lang="az-Latn-AZ" sz="4800" b="1" i="0" u="none" strike="noStrike" cap="none">
                <a:solidFill>
                  <a:schemeClr val="accent2"/>
                </a:solidFill>
                <a:latin typeface="Oswald"/>
                <a:ea typeface="Oswald"/>
                <a:cs typeface="Oswald"/>
                <a:sym typeface="Oswald"/>
              </a:rPr>
              <a:t> Xana</a:t>
            </a:r>
            <a:endParaRPr sz="4800" b="1" i="0" u="none" strike="noStrike" cap="none">
              <a:solidFill>
                <a:schemeClr val="accent2"/>
              </a:solidFill>
              <a:latin typeface="Oswald"/>
              <a:ea typeface="Oswald"/>
              <a:cs typeface="Oswald"/>
              <a:sym typeface="Oswald"/>
            </a:endParaRPr>
          </a:p>
        </p:txBody>
      </p:sp>
      <p:sp>
        <p:nvSpPr>
          <p:cNvPr id="421" name="Google Shape;421;p15"/>
          <p:cNvSpPr txBox="1">
            <a:spLocks noGrp="1"/>
          </p:cNvSpPr>
          <p:nvPr>
            <p:ph type="subTitle" idx="4294967295"/>
          </p:nvPr>
        </p:nvSpPr>
        <p:spPr>
          <a:xfrm>
            <a:off x="685800" y="3565652"/>
            <a:ext cx="7772400" cy="4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az-Latn-AZ" sz="2600" b="0" i="1" u="none" strike="noStrike" cap="none">
                <a:solidFill>
                  <a:schemeClr val="dk1"/>
                </a:solidFill>
                <a:latin typeface="Source Sans Pro"/>
                <a:ea typeface="Source Sans Pro"/>
                <a:cs typeface="Source Sans Pro"/>
                <a:sym typeface="Source Sans Pro"/>
              </a:rPr>
              <a:t>Heç bu da, limit deyil</a:t>
            </a:r>
            <a:endParaRPr sz="2600" b="0" i="1" u="none" strike="noStrike" cap="none">
              <a:solidFill>
                <a:schemeClr val="dk1"/>
              </a:solidFill>
              <a:latin typeface="Source Sans Pro"/>
              <a:ea typeface="Source Sans Pro"/>
              <a:cs typeface="Source Sans Pro"/>
              <a:sym typeface="Source Sans Pro"/>
            </a:endParaRPr>
          </a:p>
        </p:txBody>
      </p:sp>
      <p:sp>
        <p:nvSpPr>
          <p:cNvPr id="422" name="Google Shape;422;p15"/>
          <p:cNvSpPr txBox="1">
            <a:spLocks noGrp="1"/>
          </p:cNvSpPr>
          <p:nvPr>
            <p:ph type="ctrTitle" idx="4294967295"/>
          </p:nvPr>
        </p:nvSpPr>
        <p:spPr>
          <a:xfrm>
            <a:off x="685800" y="1640293"/>
            <a:ext cx="7772400" cy="89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4800" b="1" i="0" u="none" strike="noStrike" cap="none">
                <a:solidFill>
                  <a:schemeClr val="accent1"/>
                </a:solidFill>
                <a:latin typeface="Oswald"/>
                <a:ea typeface="Oswald"/>
                <a:cs typeface="Oswald"/>
                <a:sym typeface="Oswald"/>
              </a:rPr>
              <a:t>1,048,576 </a:t>
            </a:r>
            <a:r>
              <a:rPr lang="az-Latn-AZ" sz="4800" b="1" i="0" u="none" strike="noStrike" cap="none">
                <a:solidFill>
                  <a:schemeClr val="accent2"/>
                </a:solidFill>
                <a:latin typeface="Oswald"/>
                <a:ea typeface="Oswald"/>
                <a:cs typeface="Oswald"/>
                <a:sym typeface="Oswald"/>
              </a:rPr>
              <a:t>Sətir </a:t>
            </a:r>
            <a:r>
              <a:rPr lang="az-Latn-AZ" sz="4800" b="1" i="0" u="none" strike="noStrike" cap="none">
                <a:solidFill>
                  <a:srgbClr val="C00000"/>
                </a:solidFill>
                <a:latin typeface="Oswald"/>
                <a:ea typeface="Oswald"/>
                <a:cs typeface="Oswald"/>
                <a:sym typeface="Oswald"/>
              </a:rPr>
              <a:t>(Rəqəm)</a:t>
            </a:r>
            <a:endParaRPr sz="4800" b="1" i="0" u="none" strike="noStrike" cap="none">
              <a:solidFill>
                <a:schemeClr val="accent2"/>
              </a:solidFill>
              <a:latin typeface="Oswald"/>
              <a:ea typeface="Oswald"/>
              <a:cs typeface="Oswald"/>
              <a:sym typeface="Oswald"/>
            </a:endParaRPr>
          </a:p>
        </p:txBody>
      </p:sp>
      <p:sp>
        <p:nvSpPr>
          <p:cNvPr id="423" name="Google Shape;423;p15"/>
          <p:cNvSpPr txBox="1">
            <a:spLocks noGrp="1"/>
          </p:cNvSpPr>
          <p:nvPr>
            <p:ph type="subTitle" idx="4294967295"/>
          </p:nvPr>
        </p:nvSpPr>
        <p:spPr>
          <a:xfrm>
            <a:off x="685800" y="2251202"/>
            <a:ext cx="7772400" cy="463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az-Latn-AZ" sz="2600" b="0" i="1" u="none" strike="noStrike" cap="none">
                <a:solidFill>
                  <a:schemeClr val="dk1"/>
                </a:solidFill>
                <a:latin typeface="Source Sans Pro"/>
                <a:ea typeface="Source Sans Pro"/>
                <a:cs typeface="Source Sans Pro"/>
                <a:sym typeface="Source Sans Pro"/>
              </a:rPr>
              <a:t>Bu limit deyil</a:t>
            </a:r>
            <a:endParaRPr sz="2600" b="0" i="1" u="none" strike="noStrike" cap="none">
              <a:solidFill>
                <a:schemeClr val="dk1"/>
              </a:solidFill>
              <a:latin typeface="Source Sans Pro"/>
              <a:ea typeface="Source Sans Pro"/>
              <a:cs typeface="Source Sans Pro"/>
              <a:sym typeface="Source Sans Pro"/>
            </a:endParaRPr>
          </a:p>
        </p:txBody>
      </p:sp>
      <p:sp>
        <p:nvSpPr>
          <p:cNvPr id="424" name="Google Shape;424;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6"/>
          <p:cNvSpPr txBox="1">
            <a:spLocks noGrp="1"/>
          </p:cNvSpPr>
          <p:nvPr>
            <p:ph type="title"/>
          </p:nvPr>
        </p:nvSpPr>
        <p:spPr>
          <a:xfrm>
            <a:off x="1073700" y="72364"/>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Excel Xanası</a:t>
            </a:r>
            <a:endParaRPr/>
          </a:p>
        </p:txBody>
      </p:sp>
      <p:sp>
        <p:nvSpPr>
          <p:cNvPr id="430" name="Google Shape;430;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15</a:t>
            </a:fld>
            <a:endParaRPr/>
          </a:p>
        </p:txBody>
      </p:sp>
      <p:pic>
        <p:nvPicPr>
          <p:cNvPr id="431" name="Google Shape;431;p16"/>
          <p:cNvPicPr preferRelativeResize="0"/>
          <p:nvPr/>
        </p:nvPicPr>
        <p:blipFill rotWithShape="1">
          <a:blip r:embed="rId3">
            <a:alphaModFix/>
          </a:blip>
          <a:srcRect/>
          <a:stretch/>
        </p:blipFill>
        <p:spPr>
          <a:xfrm>
            <a:off x="2482810" y="1209751"/>
            <a:ext cx="3930291" cy="2888133"/>
          </a:xfrm>
          <a:prstGeom prst="rect">
            <a:avLst/>
          </a:prstGeom>
          <a:solidFill>
            <a:srgbClr val="000000"/>
          </a:solidFill>
          <a:ln w="444500" cap="sq" cmpd="sng">
            <a:solidFill>
              <a:srgbClr val="000000"/>
            </a:solidFill>
            <a:prstDash val="solid"/>
            <a:miter lim="800000"/>
            <a:headEnd type="none" w="sm" len="sm"/>
            <a:tailEnd type="none" w="sm" len="sm"/>
          </a:ln>
          <a:effectLst>
            <a:outerShdw blurRad="254000" dist="190500" dir="2700000" sy="90000" algn="bl" rotWithShape="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7"/>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Excel Xanası</a:t>
            </a:r>
            <a:endParaRPr/>
          </a:p>
        </p:txBody>
      </p:sp>
      <p:sp>
        <p:nvSpPr>
          <p:cNvPr id="437" name="Google Shape;437;p17"/>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az-Latn-AZ" sz="2000" b="1" i="0" u="none" strike="noStrike" cap="none">
                <a:solidFill>
                  <a:srgbClr val="FFFFFF"/>
                </a:solidFill>
                <a:latin typeface="Source Sans Pro"/>
                <a:ea typeface="Source Sans Pro"/>
                <a:cs typeface="Source Sans Pro"/>
                <a:sym typeface="Source Sans Pro"/>
              </a:rPr>
              <a:t>Formula (Düstur)</a:t>
            </a:r>
            <a:endParaRPr sz="2000" b="1" i="0" u="none" strike="noStrike" cap="none">
              <a:solidFill>
                <a:srgbClr val="FFFFFF"/>
              </a:solidFill>
              <a:latin typeface="Source Sans Pro"/>
              <a:ea typeface="Source Sans Pro"/>
              <a:cs typeface="Source Sans Pro"/>
              <a:sym typeface="Source Sans Pro"/>
            </a:endParaRPr>
          </a:p>
        </p:txBody>
      </p:sp>
      <p:sp>
        <p:nvSpPr>
          <p:cNvPr id="438" name="Google Shape;438;p17"/>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az-Latn-AZ" sz="2400" b="1" i="0" u="none" strike="noStrike" cap="none">
                <a:solidFill>
                  <a:srgbClr val="FFFFFF"/>
                </a:solidFill>
                <a:latin typeface="Source Sans Pro"/>
                <a:ea typeface="Source Sans Pro"/>
                <a:cs typeface="Source Sans Pro"/>
                <a:sym typeface="Source Sans Pro"/>
              </a:rPr>
              <a:t>Məzmun</a:t>
            </a:r>
            <a:endParaRPr sz="2400" b="1" i="0" u="none" strike="noStrike" cap="none">
              <a:solidFill>
                <a:srgbClr val="FFFFFF"/>
              </a:solidFill>
              <a:latin typeface="Source Sans Pro"/>
              <a:ea typeface="Source Sans Pro"/>
              <a:cs typeface="Source Sans Pro"/>
              <a:sym typeface="Source Sans Pro"/>
            </a:endParaRPr>
          </a:p>
        </p:txBody>
      </p:sp>
      <p:sp>
        <p:nvSpPr>
          <p:cNvPr id="439" name="Google Shape;439;p17"/>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az-Latn-AZ" sz="2000" b="1" i="0" u="none" strike="noStrike" cap="none">
                <a:solidFill>
                  <a:srgbClr val="FFFFFF"/>
                </a:solidFill>
                <a:latin typeface="Source Sans Pro"/>
                <a:ea typeface="Source Sans Pro"/>
                <a:cs typeface="Source Sans Pro"/>
                <a:sym typeface="Source Sans Pro"/>
              </a:rPr>
              <a:t>Format</a:t>
            </a:r>
            <a:endParaRPr sz="2000" b="1" i="0" u="none" strike="noStrike" cap="none">
              <a:solidFill>
                <a:srgbClr val="FFFFFF"/>
              </a:solidFill>
              <a:latin typeface="Source Sans Pro"/>
              <a:ea typeface="Source Sans Pro"/>
              <a:cs typeface="Source Sans Pro"/>
              <a:sym typeface="Source Sans Pro"/>
            </a:endParaRPr>
          </a:p>
        </p:txBody>
      </p:sp>
      <p:sp>
        <p:nvSpPr>
          <p:cNvPr id="440" name="Google Shape;440;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18"/>
          <p:cNvSpPr txBox="1">
            <a:spLocks noGrp="1"/>
          </p:cNvSpPr>
          <p:nvPr>
            <p:ph type="title"/>
          </p:nvPr>
        </p:nvSpPr>
        <p:spPr>
          <a:xfrm>
            <a:off x="1073700" y="2023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Menyu Tab/Qrup/Funksional</a:t>
            </a:r>
            <a:endParaRPr/>
          </a:p>
        </p:txBody>
      </p:sp>
      <p:pic>
        <p:nvPicPr>
          <p:cNvPr id="446" name="Google Shape;446;p18"/>
          <p:cNvPicPr preferRelativeResize="0"/>
          <p:nvPr/>
        </p:nvPicPr>
        <p:blipFill rotWithShape="1">
          <a:blip r:embed="rId3">
            <a:alphaModFix/>
          </a:blip>
          <a:srcRect r="50606" b="80282"/>
          <a:stretch/>
        </p:blipFill>
        <p:spPr>
          <a:xfrm>
            <a:off x="370569" y="1570156"/>
            <a:ext cx="8209551" cy="1762786"/>
          </a:xfrm>
          <a:prstGeom prst="rect">
            <a:avLst/>
          </a:prstGeom>
          <a:noFill/>
          <a:ln>
            <a:noFill/>
          </a:ln>
        </p:spPr>
      </p:pic>
      <p:sp>
        <p:nvSpPr>
          <p:cNvPr id="447" name="Google Shape;447;p18"/>
          <p:cNvSpPr/>
          <p:nvPr/>
        </p:nvSpPr>
        <p:spPr>
          <a:xfrm>
            <a:off x="6147031" y="1879940"/>
            <a:ext cx="1902691" cy="323396"/>
          </a:xfrm>
          <a:prstGeom prst="rect">
            <a:avLst/>
          </a:prstGeom>
          <a:noFill/>
          <a:ln w="571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8" name="Google Shape;448;p18"/>
          <p:cNvSpPr/>
          <p:nvPr/>
        </p:nvSpPr>
        <p:spPr>
          <a:xfrm>
            <a:off x="1620983" y="1893332"/>
            <a:ext cx="614217" cy="323396"/>
          </a:xfrm>
          <a:prstGeom prst="rect">
            <a:avLst/>
          </a:prstGeom>
          <a:noFill/>
          <a:ln w="571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9" name="Google Shape;449;p18"/>
          <p:cNvSpPr/>
          <p:nvPr/>
        </p:nvSpPr>
        <p:spPr>
          <a:xfrm>
            <a:off x="5002416" y="1893332"/>
            <a:ext cx="614217" cy="323396"/>
          </a:xfrm>
          <a:prstGeom prst="rect">
            <a:avLst/>
          </a:prstGeom>
          <a:noFill/>
          <a:ln w="571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9"/>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Məlumat Növləri (Tipləri)</a:t>
            </a:r>
            <a:endParaRPr/>
          </a:p>
        </p:txBody>
      </p:sp>
      <p:sp>
        <p:nvSpPr>
          <p:cNvPr id="455" name="Google Shape;455;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18</a:t>
            </a:fld>
            <a:endParaRPr/>
          </a:p>
        </p:txBody>
      </p:sp>
      <p:sp>
        <p:nvSpPr>
          <p:cNvPr id="456" name="Google Shape;456;p19"/>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az-Latn-AZ" sz="4000" b="1" i="0" u="none" strike="noStrike" cap="none">
                <a:solidFill>
                  <a:schemeClr val="dk1"/>
                </a:solidFill>
                <a:latin typeface="Source Sans Pro"/>
                <a:ea typeface="Source Sans Pro"/>
                <a:cs typeface="Source Sans Pro"/>
                <a:sym typeface="Source Sans Pro"/>
              </a:rPr>
              <a:t>Binar</a:t>
            </a:r>
            <a:endParaRPr sz="4000" b="0" i="0" u="none" strike="noStrike" cap="none">
              <a:solidFill>
                <a:schemeClr val="dk1"/>
              </a:solidFill>
              <a:latin typeface="Source Sans Pro"/>
              <a:ea typeface="Source Sans Pro"/>
              <a:cs typeface="Source Sans Pro"/>
              <a:sym typeface="Source Sans Pro"/>
            </a:endParaRPr>
          </a:p>
        </p:txBody>
      </p:sp>
      <p:sp>
        <p:nvSpPr>
          <p:cNvPr id="457" name="Google Shape;457;p19"/>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marR="0" lvl="0" indent="0" algn="ctr" rtl="0">
              <a:lnSpc>
                <a:spcPct val="100000"/>
              </a:lnSpc>
              <a:spcBef>
                <a:spcPts val="0"/>
              </a:spcBef>
              <a:spcAft>
                <a:spcPts val="0"/>
              </a:spcAft>
              <a:buNone/>
            </a:pPr>
            <a:r>
              <a:rPr lang="az-Latn-AZ" sz="4000" b="1" i="0" u="none" strike="noStrike" cap="none">
                <a:solidFill>
                  <a:schemeClr val="dk1"/>
                </a:solidFill>
                <a:latin typeface="Source Sans Pro"/>
                <a:ea typeface="Source Sans Pro"/>
                <a:cs typeface="Source Sans Pro"/>
                <a:sym typeface="Source Sans Pro"/>
              </a:rPr>
              <a:t>Rəqəmsal</a:t>
            </a:r>
            <a:endParaRPr sz="4000" b="1" i="0" u="none" strike="noStrike" cap="none">
              <a:solidFill>
                <a:schemeClr val="dk1"/>
              </a:solidFill>
              <a:latin typeface="Source Sans Pro"/>
              <a:ea typeface="Source Sans Pro"/>
              <a:cs typeface="Source Sans Pro"/>
              <a:sym typeface="Source Sans Pro"/>
            </a:endParaRPr>
          </a:p>
        </p:txBody>
      </p:sp>
      <p:sp>
        <p:nvSpPr>
          <p:cNvPr id="458" name="Google Shape;458;p19"/>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marR="0" lvl="0" indent="0" algn="l" rtl="0">
              <a:lnSpc>
                <a:spcPct val="100000"/>
              </a:lnSpc>
              <a:spcBef>
                <a:spcPts val="0"/>
              </a:spcBef>
              <a:spcAft>
                <a:spcPts val="0"/>
              </a:spcAft>
              <a:buClr>
                <a:schemeClr val="dk1"/>
              </a:buClr>
              <a:buSzPts val="1100"/>
              <a:buFont typeface="Arial"/>
              <a:buNone/>
            </a:pPr>
            <a:endParaRPr sz="1400" b="1"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r>
              <a:rPr lang="az-Latn-AZ" sz="4000" b="1" i="0" u="none" strike="noStrike" cap="none">
                <a:solidFill>
                  <a:schemeClr val="dk1"/>
                </a:solidFill>
                <a:latin typeface="Source Sans Pro"/>
                <a:ea typeface="Source Sans Pro"/>
                <a:cs typeface="Source Sans Pro"/>
                <a:sym typeface="Source Sans Pro"/>
              </a:rPr>
              <a:t>Mətn</a:t>
            </a:r>
            <a:endParaRPr sz="4000" b="1" i="0" u="none" strike="noStrike" cap="none">
              <a:solidFill>
                <a:schemeClr val="dk1"/>
              </a:solidFill>
              <a:latin typeface="Source Sans Pro"/>
              <a:ea typeface="Source Sans Pro"/>
              <a:cs typeface="Source Sans Pro"/>
              <a:sym typeface="Source Sans Pro"/>
            </a:endParaRPr>
          </a:p>
        </p:txBody>
      </p:sp>
      <p:sp>
        <p:nvSpPr>
          <p:cNvPr id="459" name="Google Shape;459;p19"/>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az-Latn-AZ" sz="3200" b="1" i="0" u="none" strike="noStrike" cap="none">
                <a:solidFill>
                  <a:schemeClr val="dk1"/>
                </a:solidFill>
                <a:latin typeface="Source Sans Pro"/>
                <a:ea typeface="Source Sans Pro"/>
                <a:cs typeface="Source Sans Pro"/>
                <a:sym typeface="Source Sans Pro"/>
              </a:rPr>
              <a:t>Tarix </a:t>
            </a:r>
            <a:endParaRPr/>
          </a:p>
          <a:p>
            <a:pPr marL="0" marR="0" lvl="0" indent="0" algn="ctr" rtl="0">
              <a:lnSpc>
                <a:spcPct val="100000"/>
              </a:lnSpc>
              <a:spcBef>
                <a:spcPts val="0"/>
              </a:spcBef>
              <a:spcAft>
                <a:spcPts val="0"/>
              </a:spcAft>
              <a:buClr>
                <a:srgbClr val="000000"/>
              </a:buClr>
              <a:buSzPts val="1100"/>
              <a:buFont typeface="Arial"/>
              <a:buNone/>
            </a:pPr>
            <a:r>
              <a:rPr lang="az-Latn-AZ" sz="3200" b="1" i="0" u="none" strike="noStrike" cap="none">
                <a:solidFill>
                  <a:schemeClr val="dk1"/>
                </a:solidFill>
                <a:latin typeface="Source Sans Pro"/>
                <a:ea typeface="Source Sans Pro"/>
                <a:cs typeface="Source Sans Pro"/>
                <a:sym typeface="Source Sans Pro"/>
              </a:rPr>
              <a:t>(və Zaman)</a:t>
            </a:r>
            <a:endParaRPr sz="3200" b="1" i="0" u="none" strike="noStrike" cap="none">
              <a:solidFill>
                <a:schemeClr val="dk1"/>
              </a:solidFill>
              <a:latin typeface="Source Sans Pro"/>
              <a:ea typeface="Source Sans Pro"/>
              <a:cs typeface="Source Sans Pro"/>
              <a:sym typeface="Source Sans Pro"/>
            </a:endParaRPr>
          </a:p>
        </p:txBody>
      </p:sp>
      <p:sp>
        <p:nvSpPr>
          <p:cNvPr id="460" name="Google Shape;460;p19"/>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9"/>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9"/>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9"/>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9"/>
          <p:cNvSpPr/>
          <p:nvPr/>
        </p:nvSpPr>
        <p:spPr>
          <a:xfrm>
            <a:off x="4010867" y="2189570"/>
            <a:ext cx="240363" cy="449928"/>
          </a:xfrm>
          <a:prstGeom prst="rect">
            <a:avLst/>
          </a:prstGeom>
        </p:spPr>
        <p:txBody>
          <a:bodyPr>
            <a:prstTxWarp prst="textPlain">
              <a:avLst/>
            </a:prstTxWarp>
          </a:bodyPr>
          <a:lstStyle/>
          <a:p>
            <a:pPr lvl="0" algn="ctr"/>
            <a:r>
              <a:rPr b="1" i="0">
                <a:ln>
                  <a:noFill/>
                </a:ln>
                <a:solidFill>
                  <a:schemeClr val="lt1"/>
                </a:solidFill>
                <a:latin typeface="Oswald"/>
              </a:rPr>
              <a:t>B</a:t>
            </a:r>
          </a:p>
        </p:txBody>
      </p:sp>
      <p:sp>
        <p:nvSpPr>
          <p:cNvPr id="465" name="Google Shape;465;p19"/>
          <p:cNvSpPr/>
          <p:nvPr/>
        </p:nvSpPr>
        <p:spPr>
          <a:xfrm>
            <a:off x="4899094" y="2196322"/>
            <a:ext cx="347312" cy="437505"/>
          </a:xfrm>
          <a:prstGeom prst="rect">
            <a:avLst/>
          </a:prstGeom>
        </p:spPr>
        <p:txBody>
          <a:bodyPr>
            <a:prstTxWarp prst="textPlain">
              <a:avLst/>
            </a:prstTxWarp>
          </a:bodyPr>
          <a:lstStyle/>
          <a:p>
            <a:pPr lvl="0" algn="ctr"/>
            <a:r>
              <a:rPr b="1" i="0">
                <a:ln>
                  <a:noFill/>
                </a:ln>
                <a:solidFill>
                  <a:schemeClr val="lt1"/>
                </a:solidFill>
                <a:latin typeface="Oswald"/>
              </a:rPr>
              <a:t>R</a:t>
            </a:r>
          </a:p>
        </p:txBody>
      </p:sp>
      <p:sp>
        <p:nvSpPr>
          <p:cNvPr id="466" name="Google Shape;466;p19"/>
          <p:cNvSpPr/>
          <p:nvPr/>
        </p:nvSpPr>
        <p:spPr>
          <a:xfrm>
            <a:off x="3980619" y="3157165"/>
            <a:ext cx="263590" cy="449928"/>
          </a:xfrm>
          <a:prstGeom prst="rect">
            <a:avLst/>
          </a:prstGeom>
        </p:spPr>
        <p:txBody>
          <a:bodyPr>
            <a:prstTxWarp prst="textPlain">
              <a:avLst/>
            </a:prstTxWarp>
          </a:bodyPr>
          <a:lstStyle/>
          <a:p>
            <a:pPr lvl="0" algn="ctr"/>
            <a:r>
              <a:rPr b="1" i="0">
                <a:ln>
                  <a:noFill/>
                </a:ln>
                <a:solidFill>
                  <a:schemeClr val="lt1"/>
                </a:solidFill>
                <a:latin typeface="Oswald"/>
              </a:rPr>
              <a:t>M</a:t>
            </a:r>
          </a:p>
        </p:txBody>
      </p:sp>
      <p:sp>
        <p:nvSpPr>
          <p:cNvPr id="467" name="Google Shape;467;p19"/>
          <p:cNvSpPr/>
          <p:nvPr/>
        </p:nvSpPr>
        <p:spPr>
          <a:xfrm>
            <a:off x="4999021" y="3163916"/>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0"/>
          <p:cNvSpPr txBox="1">
            <a:spLocks noGrp="1"/>
          </p:cNvSpPr>
          <p:nvPr>
            <p:ph type="title"/>
          </p:nvPr>
        </p:nvSpPr>
        <p:spPr>
          <a:xfrm>
            <a:off x="1073700" y="2023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Məlumat Növləri (Tipləri)</a:t>
            </a:r>
            <a:endParaRPr/>
          </a:p>
        </p:txBody>
      </p:sp>
      <p:pic>
        <p:nvPicPr>
          <p:cNvPr id="473" name="Google Shape;473;p20"/>
          <p:cNvPicPr preferRelativeResize="0"/>
          <p:nvPr/>
        </p:nvPicPr>
        <p:blipFill rotWithShape="1">
          <a:blip r:embed="rId3">
            <a:alphaModFix/>
          </a:blip>
          <a:srcRect l="31811" r="47201" b="43333"/>
          <a:stretch/>
        </p:blipFill>
        <p:spPr>
          <a:xfrm>
            <a:off x="1911349" y="2111317"/>
            <a:ext cx="1619251" cy="2914650"/>
          </a:xfrm>
          <a:prstGeom prst="roundRect">
            <a:avLst>
              <a:gd name="adj" fmla="val 8594"/>
            </a:avLst>
          </a:prstGeom>
          <a:solidFill>
            <a:srgbClr val="ECECEC"/>
          </a:solidFill>
          <a:ln>
            <a:noFill/>
          </a:ln>
          <a:effectLst>
            <a:reflection stA="38000" endPos="28000" dist="5000" dir="5400000" sy="-100000" algn="bl" rotWithShape="0"/>
          </a:effectLst>
        </p:spPr>
      </p:pic>
      <p:pic>
        <p:nvPicPr>
          <p:cNvPr id="474" name="Google Shape;474;p20"/>
          <p:cNvPicPr preferRelativeResize="0"/>
          <p:nvPr/>
        </p:nvPicPr>
        <p:blipFill rotWithShape="1">
          <a:blip r:embed="rId4">
            <a:alphaModFix/>
          </a:blip>
          <a:srcRect l="1" r="29385"/>
          <a:stretch/>
        </p:blipFill>
        <p:spPr>
          <a:xfrm>
            <a:off x="1662981" y="918125"/>
            <a:ext cx="6109420" cy="1005349"/>
          </a:xfrm>
          <a:prstGeom prst="roundRect">
            <a:avLst>
              <a:gd name="adj" fmla="val 8594"/>
            </a:avLst>
          </a:prstGeom>
          <a:solidFill>
            <a:srgbClr val="ECECEC"/>
          </a:solidFill>
          <a:ln>
            <a:noFill/>
          </a:ln>
          <a:effectLst>
            <a:reflection stA="38000" endPos="28000" dist="5000" dir="5400000" sy="-100000" algn="bl" rotWithShape="0"/>
          </a:effectLst>
        </p:spPr>
      </p:pic>
      <p:pic>
        <p:nvPicPr>
          <p:cNvPr id="475" name="Google Shape;475;p20"/>
          <p:cNvPicPr preferRelativeResize="0"/>
          <p:nvPr/>
        </p:nvPicPr>
        <p:blipFill rotWithShape="1">
          <a:blip r:embed="rId5">
            <a:alphaModFix/>
          </a:blip>
          <a:srcRect/>
          <a:stretch/>
        </p:blipFill>
        <p:spPr>
          <a:xfrm>
            <a:off x="4572000" y="2030730"/>
            <a:ext cx="2869778" cy="255044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Tədris Nizamnaməsi</a:t>
            </a:r>
            <a:endParaRPr/>
          </a:p>
        </p:txBody>
      </p:sp>
      <p:sp>
        <p:nvSpPr>
          <p:cNvPr id="305" name="Google Shape;305;p3"/>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az-Latn-AZ" sz="12000" b="1" i="0" u="none" strike="noStrike" cap="none">
                <a:solidFill>
                  <a:schemeClr val="accent2"/>
                </a:solidFill>
                <a:latin typeface="Oswald"/>
                <a:ea typeface="Oswald"/>
                <a:cs typeface="Oswald"/>
                <a:sym typeface="Oswald"/>
              </a:rPr>
              <a:t>1</a:t>
            </a:r>
            <a:endParaRPr sz="12000" b="0" i="0" u="none" strike="noStrike" cap="none">
              <a:solidFill>
                <a:schemeClr val="accent2"/>
              </a:solidFill>
              <a:latin typeface="Arial"/>
              <a:ea typeface="Arial"/>
              <a:cs typeface="Arial"/>
              <a:sym typeface="Arial"/>
            </a:endParaRPr>
          </a:p>
        </p:txBody>
      </p:sp>
      <p:sp>
        <p:nvSpPr>
          <p:cNvPr id="306" name="Google Shape;306;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1"/>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Excel Funksiyaları</a:t>
            </a:r>
            <a:endParaRPr/>
          </a:p>
        </p:txBody>
      </p:sp>
      <p:sp>
        <p:nvSpPr>
          <p:cNvPr id="481" name="Google Shape;481;p21"/>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az-Latn-AZ" sz="12000" b="0" i="0" u="none" strike="noStrike" cap="none">
                <a:solidFill>
                  <a:schemeClr val="accent2"/>
                </a:solidFill>
                <a:latin typeface="Arial"/>
                <a:ea typeface="Arial"/>
                <a:cs typeface="Arial"/>
                <a:sym typeface="Arial"/>
              </a:rPr>
              <a:t>2</a:t>
            </a:r>
            <a:endParaRPr sz="12000" b="0" i="0" u="none" strike="noStrike" cap="none">
              <a:solidFill>
                <a:schemeClr val="accent2"/>
              </a:solidFill>
              <a:latin typeface="Arial"/>
              <a:ea typeface="Arial"/>
              <a:cs typeface="Arial"/>
              <a:sym typeface="Arial"/>
            </a:endParaRPr>
          </a:p>
        </p:txBody>
      </p:sp>
      <p:sp>
        <p:nvSpPr>
          <p:cNvPr id="482" name="Google Shape;482;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22"/>
          <p:cNvPicPr preferRelativeResize="0"/>
          <p:nvPr/>
        </p:nvPicPr>
        <p:blipFill rotWithShape="1">
          <a:blip r:embed="rId3">
            <a:alphaModFix/>
          </a:blip>
          <a:srcRect t="10581" b="9055"/>
          <a:stretch/>
        </p:blipFill>
        <p:spPr>
          <a:xfrm>
            <a:off x="1525904" y="518160"/>
            <a:ext cx="6363335" cy="34122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pic>
        <p:nvPicPr>
          <p:cNvPr id="492" name="Google Shape;492;p23"/>
          <p:cNvPicPr preferRelativeResize="0"/>
          <p:nvPr/>
        </p:nvPicPr>
        <p:blipFill rotWithShape="1">
          <a:blip r:embed="rId3">
            <a:alphaModFix/>
          </a:blip>
          <a:srcRect t="23855"/>
          <a:stretch/>
        </p:blipFill>
        <p:spPr>
          <a:xfrm>
            <a:off x="1138806" y="549460"/>
            <a:ext cx="6073883" cy="2962062"/>
          </a:xfrm>
          <a:prstGeom prst="rect">
            <a:avLst/>
          </a:prstGeom>
          <a:noFill/>
          <a:ln>
            <a:noFill/>
          </a:ln>
        </p:spPr>
      </p:pic>
      <p:pic>
        <p:nvPicPr>
          <p:cNvPr id="493" name="Google Shape;493;p23"/>
          <p:cNvPicPr preferRelativeResize="0"/>
          <p:nvPr/>
        </p:nvPicPr>
        <p:blipFill rotWithShape="1">
          <a:blip r:embed="rId4">
            <a:alphaModFix/>
          </a:blip>
          <a:srcRect/>
          <a:stretch/>
        </p:blipFill>
        <p:spPr>
          <a:xfrm>
            <a:off x="896633" y="127964"/>
            <a:ext cx="6558227" cy="4720304"/>
          </a:xfrm>
          <a:prstGeom prst="rect">
            <a:avLst/>
          </a:prstGeom>
          <a:noFill/>
          <a:ln>
            <a:noFill/>
          </a:ln>
        </p:spPr>
      </p:pic>
      <p:pic>
        <p:nvPicPr>
          <p:cNvPr id="494" name="Google Shape;494;p23"/>
          <p:cNvPicPr preferRelativeResize="0"/>
          <p:nvPr/>
        </p:nvPicPr>
        <p:blipFill rotWithShape="1">
          <a:blip r:embed="rId5">
            <a:alphaModFix/>
          </a:blip>
          <a:srcRect/>
          <a:stretch/>
        </p:blipFill>
        <p:spPr>
          <a:xfrm>
            <a:off x="891155" y="82008"/>
            <a:ext cx="6563705" cy="4766259"/>
          </a:xfrm>
          <a:prstGeom prst="rect">
            <a:avLst/>
          </a:prstGeom>
          <a:noFill/>
          <a:ln>
            <a:noFill/>
          </a:ln>
        </p:spPr>
      </p:pic>
      <p:sp>
        <p:nvSpPr>
          <p:cNvPr id="495" name="Google Shape;495;p23"/>
          <p:cNvSpPr/>
          <p:nvPr/>
        </p:nvSpPr>
        <p:spPr>
          <a:xfrm>
            <a:off x="1759092" y="779085"/>
            <a:ext cx="729880" cy="750382"/>
          </a:xfrm>
          <a:prstGeom prst="rect">
            <a:avLst/>
          </a:prstGeom>
          <a:noFill/>
          <a:ln w="76200" cap="flat" cmpd="sng">
            <a:solidFill>
              <a:srgbClr val="CBFE4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2"/>
                                        </p:tgtEl>
                                        <p:attrNameLst>
                                          <p:attrName>style.visibility</p:attrName>
                                        </p:attrNameLst>
                                      </p:cBhvr>
                                      <p:to>
                                        <p:strVal val="visible"/>
                                      </p:to>
                                    </p:set>
                                    <p:animEffect transition="in" filter="fade">
                                      <p:cBhvr>
                                        <p:cTn id="7" dur="500"/>
                                        <p:tgtEl>
                                          <p:spTgt spid="4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3"/>
                                        </p:tgtEl>
                                        <p:attrNameLst>
                                          <p:attrName>style.visibility</p:attrName>
                                        </p:attrNameLst>
                                      </p:cBhvr>
                                      <p:to>
                                        <p:strVal val="visible"/>
                                      </p:to>
                                    </p:set>
                                    <p:animEffect transition="in" filter="fade">
                                      <p:cBhvr>
                                        <p:cTn id="12" dur="500"/>
                                        <p:tgtEl>
                                          <p:spTgt spid="4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4"/>
                                        </p:tgtEl>
                                        <p:attrNameLst>
                                          <p:attrName>style.visibility</p:attrName>
                                        </p:attrNameLst>
                                      </p:cBhvr>
                                      <p:to>
                                        <p:strVal val="visible"/>
                                      </p:to>
                                    </p:set>
                                    <p:animEffect transition="in" filter="fade">
                                      <p:cBhvr>
                                        <p:cTn id="17" dur="500"/>
                                        <p:tgtEl>
                                          <p:spTgt spid="4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5"/>
                                        </p:tgtEl>
                                        <p:attrNameLst>
                                          <p:attrName>style.visibility</p:attrName>
                                        </p:attrNameLst>
                                      </p:cBhvr>
                                      <p:to>
                                        <p:strVal val="visible"/>
                                      </p:to>
                                    </p:set>
                                    <p:animEffect transition="in" filter="fade">
                                      <p:cBhvr>
                                        <p:cTn id="22"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24"/>
          <p:cNvPicPr preferRelativeResize="0"/>
          <p:nvPr/>
        </p:nvPicPr>
        <p:blipFill rotWithShape="1">
          <a:blip r:embed="rId3">
            <a:alphaModFix/>
          </a:blip>
          <a:srcRect/>
          <a:stretch/>
        </p:blipFill>
        <p:spPr>
          <a:xfrm>
            <a:off x="684775" y="200922"/>
            <a:ext cx="7663365" cy="41898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5"/>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Riyazi Funksiyalar</a:t>
            </a:r>
            <a:endParaRPr/>
          </a:p>
        </p:txBody>
      </p:sp>
      <p:sp>
        <p:nvSpPr>
          <p:cNvPr id="506" name="Google Shape;506;p25"/>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az-Latn-AZ" sz="12000" b="0" i="0" u="none" strike="noStrike" cap="none">
                <a:solidFill>
                  <a:schemeClr val="accent2"/>
                </a:solidFill>
                <a:latin typeface="Arial"/>
                <a:ea typeface="Arial"/>
                <a:cs typeface="Arial"/>
                <a:sym typeface="Arial"/>
              </a:rPr>
              <a:t>3</a:t>
            </a:r>
            <a:endParaRPr sz="12000" b="0" i="0" u="none" strike="noStrike" cap="none">
              <a:solidFill>
                <a:schemeClr val="accent2"/>
              </a:solidFill>
              <a:latin typeface="Arial"/>
              <a:ea typeface="Arial"/>
              <a:cs typeface="Arial"/>
              <a:sym typeface="Arial"/>
            </a:endParaRPr>
          </a:p>
        </p:txBody>
      </p:sp>
      <p:sp>
        <p:nvSpPr>
          <p:cNvPr id="507" name="Google Shape;507;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6"/>
          <p:cNvSpPr txBox="1">
            <a:spLocks noGrp="1"/>
          </p:cNvSpPr>
          <p:nvPr>
            <p:ph type="ctrTitle" idx="4294967295"/>
          </p:nvPr>
        </p:nvSpPr>
        <p:spPr>
          <a:xfrm>
            <a:off x="421710" y="1552870"/>
            <a:ext cx="818381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SUM(Num1, Num2, ...)</a:t>
            </a:r>
            <a:endParaRPr sz="5400" b="0" i="1" u="none" strike="noStrike" cap="none">
              <a:solidFill>
                <a:schemeClr val="dk1"/>
              </a:solidFill>
              <a:latin typeface="Oswald"/>
              <a:ea typeface="Oswald"/>
              <a:cs typeface="Oswald"/>
              <a:sym typeface="Oswald"/>
            </a:endParaRPr>
          </a:p>
        </p:txBody>
      </p:sp>
      <p:sp>
        <p:nvSpPr>
          <p:cNvPr id="513" name="Google Shape;513;p2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7"/>
          <p:cNvSpPr txBox="1">
            <a:spLocks noGrp="1"/>
          </p:cNvSpPr>
          <p:nvPr>
            <p:ph type="ctrTitle" idx="4294967295"/>
          </p:nvPr>
        </p:nvSpPr>
        <p:spPr>
          <a:xfrm>
            <a:off x="372965" y="628310"/>
            <a:ext cx="818381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COUNT(Num1, Num2, ...)</a:t>
            </a:r>
            <a:br>
              <a:rPr lang="az-Latn-AZ" sz="5400" b="0" i="0" u="none" strike="noStrike" cap="none">
                <a:solidFill>
                  <a:schemeClr val="dk1"/>
                </a:solidFill>
                <a:latin typeface="Oswald"/>
                <a:ea typeface="Oswald"/>
                <a:cs typeface="Oswald"/>
                <a:sym typeface="Oswald"/>
              </a:rPr>
            </a:br>
            <a:r>
              <a:rPr lang="az-Latn-AZ" sz="2800" b="1" i="1" u="sng" strike="noStrike" cap="none">
                <a:solidFill>
                  <a:schemeClr val="dk1"/>
                </a:solidFill>
                <a:latin typeface="Oswald"/>
                <a:ea typeface="Oswald"/>
                <a:cs typeface="Oswald"/>
                <a:sym typeface="Oswald"/>
              </a:rPr>
              <a:t>Mətn tipli məlumatlara şamil edilmir</a:t>
            </a:r>
            <a:endParaRPr sz="5400" b="1" i="1" u="sng" strike="noStrike" cap="none">
              <a:solidFill>
                <a:schemeClr val="dk1"/>
              </a:solidFill>
              <a:latin typeface="Oswald"/>
              <a:ea typeface="Oswald"/>
              <a:cs typeface="Oswald"/>
              <a:sym typeface="Oswald"/>
            </a:endParaRPr>
          </a:p>
        </p:txBody>
      </p:sp>
      <p:sp>
        <p:nvSpPr>
          <p:cNvPr id="519" name="Google Shape;519;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26</a:t>
            </a:fld>
            <a:endParaRPr/>
          </a:p>
        </p:txBody>
      </p:sp>
      <p:sp>
        <p:nvSpPr>
          <p:cNvPr id="520" name="Google Shape;520;p27"/>
          <p:cNvSpPr txBox="1"/>
          <p:nvPr/>
        </p:nvSpPr>
        <p:spPr>
          <a:xfrm>
            <a:off x="480095" y="2571750"/>
            <a:ext cx="818381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COUNTA(Num1, Num2, ...)</a:t>
            </a:r>
            <a:br>
              <a:rPr lang="az-Latn-AZ" sz="5400" b="0" i="0" u="none" strike="noStrike" cap="none">
                <a:solidFill>
                  <a:schemeClr val="dk1"/>
                </a:solidFill>
                <a:latin typeface="Oswald"/>
                <a:ea typeface="Oswald"/>
                <a:cs typeface="Oswald"/>
                <a:sym typeface="Oswald"/>
              </a:rPr>
            </a:br>
            <a:r>
              <a:rPr lang="az-Latn-AZ" sz="2800" b="1" i="1" u="sng" strike="noStrike" cap="none">
                <a:solidFill>
                  <a:schemeClr val="dk1"/>
                </a:solidFill>
                <a:latin typeface="Oswald"/>
                <a:ea typeface="Oswald"/>
                <a:cs typeface="Oswald"/>
                <a:sym typeface="Oswald"/>
              </a:rPr>
              <a:t>Bütün məlumatlara şamil edilir</a:t>
            </a:r>
            <a:endParaRPr sz="5400" b="1" i="1" u="sng" strike="noStrike" cap="none">
              <a:solidFill>
                <a:schemeClr val="dk1"/>
              </a:solidFill>
              <a:latin typeface="Oswald"/>
              <a:ea typeface="Oswald"/>
              <a:cs typeface="Oswald"/>
              <a:sym typeface="Oswa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8"/>
                                        </p:tgtEl>
                                        <p:attrNameLst>
                                          <p:attrName>style.visibility</p:attrName>
                                        </p:attrNameLst>
                                      </p:cBhvr>
                                      <p:to>
                                        <p:strVal val="visible"/>
                                      </p:to>
                                    </p:set>
                                    <p:animEffect transition="in" filter="fade">
                                      <p:cBhvr>
                                        <p:cTn id="7" dur="500"/>
                                        <p:tgtEl>
                                          <p:spTgt spid="5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0"/>
                                        </p:tgtEl>
                                        <p:attrNameLst>
                                          <p:attrName>style.visibility</p:attrName>
                                        </p:attrNameLst>
                                      </p:cBhvr>
                                      <p:to>
                                        <p:strVal val="visible"/>
                                      </p:to>
                                    </p:set>
                                    <p:animEffect transition="in" filter="fade">
                                      <p:cBhvr>
                                        <p:cTn id="12" dur="50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ctrTitle" idx="4294967295"/>
          </p:nvPr>
        </p:nvSpPr>
        <p:spPr>
          <a:xfrm>
            <a:off x="421710" y="1552870"/>
            <a:ext cx="818381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AVERAGE(Num1, Num2, ...)</a:t>
            </a:r>
            <a:endParaRPr sz="5400" b="0" i="1" u="none" strike="noStrike" cap="none">
              <a:solidFill>
                <a:schemeClr val="dk1"/>
              </a:solidFill>
              <a:latin typeface="Oswald"/>
              <a:ea typeface="Oswald"/>
              <a:cs typeface="Oswald"/>
              <a:sym typeface="Oswald"/>
            </a:endParaRPr>
          </a:p>
        </p:txBody>
      </p:sp>
      <p:sp>
        <p:nvSpPr>
          <p:cNvPr id="526" name="Google Shape;526;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9"/>
          <p:cNvSpPr txBox="1">
            <a:spLocks noGrp="1"/>
          </p:cNvSpPr>
          <p:nvPr>
            <p:ph type="title"/>
          </p:nvPr>
        </p:nvSpPr>
        <p:spPr>
          <a:xfrm>
            <a:off x="1073650" y="15660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Riyazi Operatorlar</a:t>
            </a:r>
            <a:endParaRPr/>
          </a:p>
        </p:txBody>
      </p:sp>
      <p:sp>
        <p:nvSpPr>
          <p:cNvPr id="532" name="Google Shape;532;p29"/>
          <p:cNvSpPr txBox="1">
            <a:spLocks noGrp="1"/>
          </p:cNvSpPr>
          <p:nvPr>
            <p:ph type="body" idx="1"/>
          </p:nvPr>
        </p:nvSpPr>
        <p:spPr>
          <a:xfrm>
            <a:off x="775570" y="981710"/>
            <a:ext cx="6922200" cy="266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az-Latn-AZ" sz="1400"/>
              <a:t>“+” -&gt; Toplama</a:t>
            </a:r>
            <a:endParaRPr sz="1400"/>
          </a:p>
          <a:p>
            <a:pPr marL="457200" lvl="0" indent="-317500" algn="l" rtl="0">
              <a:lnSpc>
                <a:spcPct val="115000"/>
              </a:lnSpc>
              <a:spcBef>
                <a:spcPts val="600"/>
              </a:spcBef>
              <a:spcAft>
                <a:spcPts val="0"/>
              </a:spcAft>
              <a:buSzPts val="1400"/>
              <a:buChar char="◉"/>
            </a:pPr>
            <a:r>
              <a:rPr lang="az-Latn-AZ" sz="1400"/>
              <a:t>“-” -&gt; Çıxma</a:t>
            </a:r>
            <a:endParaRPr sz="1400"/>
          </a:p>
          <a:p>
            <a:pPr marL="457200" lvl="0" indent="-317500" algn="l" rtl="0">
              <a:lnSpc>
                <a:spcPct val="115000"/>
              </a:lnSpc>
              <a:spcBef>
                <a:spcPts val="600"/>
              </a:spcBef>
              <a:spcAft>
                <a:spcPts val="0"/>
              </a:spcAft>
              <a:buSzPts val="1400"/>
              <a:buChar char="◉"/>
            </a:pPr>
            <a:r>
              <a:rPr lang="az-Latn-AZ" sz="1400"/>
              <a:t>“ * ” -&gt; Vurma</a:t>
            </a:r>
            <a:endParaRPr sz="1400"/>
          </a:p>
          <a:p>
            <a:pPr marL="457200" lvl="0" indent="-317500" algn="l" rtl="0">
              <a:lnSpc>
                <a:spcPct val="115000"/>
              </a:lnSpc>
              <a:spcBef>
                <a:spcPts val="600"/>
              </a:spcBef>
              <a:spcAft>
                <a:spcPts val="0"/>
              </a:spcAft>
              <a:buSzPts val="1400"/>
              <a:buChar char="◉"/>
            </a:pPr>
            <a:r>
              <a:rPr lang="az-Latn-AZ" sz="1400"/>
              <a:t>“/” -&gt;  Bölmə</a:t>
            </a:r>
            <a:endParaRPr sz="1400"/>
          </a:p>
          <a:p>
            <a:pPr marL="457200" lvl="0" indent="-317500" algn="l" rtl="0">
              <a:lnSpc>
                <a:spcPct val="115000"/>
              </a:lnSpc>
              <a:spcBef>
                <a:spcPts val="600"/>
              </a:spcBef>
              <a:spcAft>
                <a:spcPts val="0"/>
              </a:spcAft>
              <a:buSzPts val="1400"/>
              <a:buChar char="◉"/>
            </a:pPr>
            <a:r>
              <a:rPr lang="az-Latn-AZ" sz="1400"/>
              <a:t>“^” -&gt;  Qüvvətə qaldırma</a:t>
            </a:r>
            <a:endParaRPr sz="1400"/>
          </a:p>
          <a:p>
            <a:pPr marL="139700" lvl="0" indent="0" algn="l" rtl="0">
              <a:lnSpc>
                <a:spcPct val="115000"/>
              </a:lnSpc>
              <a:spcBef>
                <a:spcPts val="600"/>
              </a:spcBef>
              <a:spcAft>
                <a:spcPts val="0"/>
              </a:spcAft>
              <a:buSzPts val="1400"/>
              <a:buNone/>
            </a:pPr>
            <a:r>
              <a:rPr lang="az-Latn-AZ" sz="1400" b="1"/>
              <a:t>P.S:</a:t>
            </a:r>
            <a:r>
              <a:rPr lang="az-Latn-AZ" sz="1400"/>
              <a:t> “9^0.5” və ya “9^(1/2)” və ya SQRT(9)</a:t>
            </a:r>
            <a:endParaRPr sz="1400"/>
          </a:p>
        </p:txBody>
      </p:sp>
      <p:sp>
        <p:nvSpPr>
          <p:cNvPr id="533" name="Google Shape;533;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0"/>
          <p:cNvSpPr txBox="1">
            <a:spLocks noGrp="1"/>
          </p:cNvSpPr>
          <p:nvPr>
            <p:ph type="title"/>
          </p:nvPr>
        </p:nvSpPr>
        <p:spPr>
          <a:xfrm>
            <a:off x="1073650" y="15660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Müqayisə (Şərti) Operatorlar</a:t>
            </a:r>
            <a:endParaRPr/>
          </a:p>
        </p:txBody>
      </p:sp>
      <p:sp>
        <p:nvSpPr>
          <p:cNvPr id="539" name="Google Shape;539;p30"/>
          <p:cNvSpPr txBox="1">
            <a:spLocks noGrp="1"/>
          </p:cNvSpPr>
          <p:nvPr>
            <p:ph type="body" idx="1"/>
          </p:nvPr>
        </p:nvSpPr>
        <p:spPr>
          <a:xfrm>
            <a:off x="775570" y="981710"/>
            <a:ext cx="6922200" cy="266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az-Latn-AZ" sz="1400"/>
              <a:t>“ = ” -&gt;Bərabərdir</a:t>
            </a:r>
            <a:endParaRPr sz="1400"/>
          </a:p>
          <a:p>
            <a:pPr marL="457200" lvl="0" indent="-317500" algn="l" rtl="0">
              <a:lnSpc>
                <a:spcPct val="115000"/>
              </a:lnSpc>
              <a:spcBef>
                <a:spcPts val="600"/>
              </a:spcBef>
              <a:spcAft>
                <a:spcPts val="0"/>
              </a:spcAft>
              <a:buSzPts val="1400"/>
              <a:buChar char="◉"/>
            </a:pPr>
            <a:r>
              <a:rPr lang="az-Latn-AZ" sz="1400"/>
              <a:t>“ &gt; ” -&gt; Böyükdür</a:t>
            </a:r>
            <a:endParaRPr sz="1400"/>
          </a:p>
          <a:p>
            <a:pPr marL="457200" lvl="0" indent="-317500" algn="l" rtl="0">
              <a:lnSpc>
                <a:spcPct val="115000"/>
              </a:lnSpc>
              <a:spcBef>
                <a:spcPts val="600"/>
              </a:spcBef>
              <a:spcAft>
                <a:spcPts val="0"/>
              </a:spcAft>
              <a:buSzPts val="1400"/>
              <a:buChar char="◉"/>
            </a:pPr>
            <a:r>
              <a:rPr lang="az-Latn-AZ" sz="1400"/>
              <a:t>“&gt;=” -&gt; Böyük və Bərabərdir</a:t>
            </a:r>
            <a:endParaRPr sz="1400"/>
          </a:p>
          <a:p>
            <a:pPr marL="457200" lvl="0" indent="-317500" algn="l" rtl="0">
              <a:lnSpc>
                <a:spcPct val="115000"/>
              </a:lnSpc>
              <a:spcBef>
                <a:spcPts val="600"/>
              </a:spcBef>
              <a:spcAft>
                <a:spcPts val="0"/>
              </a:spcAft>
              <a:buSzPts val="1400"/>
              <a:buChar char="◉"/>
            </a:pPr>
            <a:r>
              <a:rPr lang="az-Latn-AZ" sz="1400"/>
              <a:t>“ &lt;” -&gt; Kiçikdir</a:t>
            </a:r>
            <a:endParaRPr sz="1400"/>
          </a:p>
          <a:p>
            <a:pPr marL="457200" lvl="0" indent="-317500" algn="l" rtl="0">
              <a:lnSpc>
                <a:spcPct val="115000"/>
              </a:lnSpc>
              <a:spcBef>
                <a:spcPts val="600"/>
              </a:spcBef>
              <a:spcAft>
                <a:spcPts val="0"/>
              </a:spcAft>
              <a:buSzPts val="1400"/>
              <a:buChar char="◉"/>
            </a:pPr>
            <a:r>
              <a:rPr lang="az-Latn-AZ" sz="1400"/>
              <a:t>“&lt;=” -&gt; Kiçik və Bərabərdir</a:t>
            </a:r>
            <a:endParaRPr sz="1400"/>
          </a:p>
          <a:p>
            <a:pPr marL="457200" lvl="0" indent="-317500" algn="l" rtl="0">
              <a:lnSpc>
                <a:spcPct val="115000"/>
              </a:lnSpc>
              <a:spcBef>
                <a:spcPts val="600"/>
              </a:spcBef>
              <a:spcAft>
                <a:spcPts val="0"/>
              </a:spcAft>
              <a:buSzPts val="1400"/>
              <a:buChar char="◉"/>
            </a:pPr>
            <a:r>
              <a:rPr lang="az-Latn-AZ" sz="1400"/>
              <a:t>“&lt;&gt;” -&gt;  Bərabər deyil, Fərqlidir</a:t>
            </a:r>
            <a:endParaRPr sz="1400"/>
          </a:p>
          <a:p>
            <a:pPr marL="139700" lvl="0" indent="0" algn="l" rtl="0">
              <a:lnSpc>
                <a:spcPct val="115000"/>
              </a:lnSpc>
              <a:spcBef>
                <a:spcPts val="600"/>
              </a:spcBef>
              <a:spcAft>
                <a:spcPts val="0"/>
              </a:spcAft>
              <a:buSzPts val="1400"/>
              <a:buNone/>
            </a:pPr>
            <a:r>
              <a:rPr lang="az-Latn-AZ" sz="1400" b="1"/>
              <a:t>P.S:</a:t>
            </a:r>
            <a:r>
              <a:rPr lang="az-Latn-AZ" sz="1400"/>
              <a:t> “9^0.5” və ya “9^(1/2)” və ya SQRT(9)</a:t>
            </a:r>
            <a:endParaRPr sz="1400"/>
          </a:p>
        </p:txBody>
      </p:sp>
      <p:sp>
        <p:nvSpPr>
          <p:cNvPr id="540" name="Google Shape;540;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title"/>
          </p:nvPr>
        </p:nvSpPr>
        <p:spPr>
          <a:xfrm>
            <a:off x="1073650" y="15660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az-Latn-AZ"/>
              <a:t>Günün Mündəricatı</a:t>
            </a:r>
            <a:endParaRPr/>
          </a:p>
        </p:txBody>
      </p:sp>
      <p:sp>
        <p:nvSpPr>
          <p:cNvPr id="312" name="Google Shape;312;p4"/>
          <p:cNvSpPr txBox="1">
            <a:spLocks noGrp="1"/>
          </p:cNvSpPr>
          <p:nvPr>
            <p:ph type="body" idx="1"/>
          </p:nvPr>
        </p:nvSpPr>
        <p:spPr>
          <a:xfrm>
            <a:off x="775570" y="981710"/>
            <a:ext cx="6922200" cy="2664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SzPts val="1400"/>
              <a:buChar char="◉"/>
            </a:pPr>
            <a:r>
              <a:rPr lang="az-Latn-AZ" sz="1400"/>
              <a:t>Excel ilə tanışlıq</a:t>
            </a:r>
            <a:endParaRPr sz="1400"/>
          </a:p>
          <a:p>
            <a:pPr marL="457200" lvl="0" indent="-317500" algn="l" rtl="0">
              <a:lnSpc>
                <a:spcPct val="115000"/>
              </a:lnSpc>
              <a:spcBef>
                <a:spcPts val="600"/>
              </a:spcBef>
              <a:spcAft>
                <a:spcPts val="0"/>
              </a:spcAft>
              <a:buSzPts val="1400"/>
              <a:buChar char="◉"/>
            </a:pPr>
            <a:r>
              <a:rPr lang="az-Latn-AZ" sz="1400"/>
              <a:t>İstifadəçi Ekranı ilə tanışlıq</a:t>
            </a:r>
            <a:endParaRPr sz="1400"/>
          </a:p>
          <a:p>
            <a:pPr marL="457200" lvl="0" indent="-317500" algn="l" rtl="0">
              <a:lnSpc>
                <a:spcPct val="115000"/>
              </a:lnSpc>
              <a:spcBef>
                <a:spcPts val="600"/>
              </a:spcBef>
              <a:spcAft>
                <a:spcPts val="0"/>
              </a:spcAft>
              <a:buSzPts val="1400"/>
              <a:buChar char="◉"/>
            </a:pPr>
            <a:r>
              <a:rPr lang="az-Latn-AZ" sz="1400"/>
              <a:t>SpreadSheet əsaslı düsüncə</a:t>
            </a:r>
            <a:endParaRPr sz="1400"/>
          </a:p>
          <a:p>
            <a:pPr marL="457200" lvl="0" indent="-317500" algn="l" rtl="0">
              <a:lnSpc>
                <a:spcPct val="115000"/>
              </a:lnSpc>
              <a:spcBef>
                <a:spcPts val="600"/>
              </a:spcBef>
              <a:spcAft>
                <a:spcPts val="0"/>
              </a:spcAft>
              <a:buSzPts val="1400"/>
              <a:buChar char="◉"/>
            </a:pPr>
            <a:r>
              <a:rPr lang="az-Latn-AZ" sz="1400"/>
              <a:t>Koordinatlar Konsepsiyası, Xana Məzmununun Kəşfi</a:t>
            </a:r>
            <a:endParaRPr sz="1400"/>
          </a:p>
          <a:p>
            <a:pPr marL="457200" lvl="0" indent="-317500" algn="l" rtl="0">
              <a:lnSpc>
                <a:spcPct val="115000"/>
              </a:lnSpc>
              <a:spcBef>
                <a:spcPts val="600"/>
              </a:spcBef>
              <a:spcAft>
                <a:spcPts val="0"/>
              </a:spcAft>
              <a:buSzPts val="1400"/>
              <a:buChar char="◉"/>
            </a:pPr>
            <a:r>
              <a:rPr lang="az-Latn-AZ" sz="1400"/>
              <a:t>Dəyişən növləri, quruluş prinsipləri</a:t>
            </a:r>
            <a:endParaRPr sz="1400"/>
          </a:p>
          <a:p>
            <a:pPr marL="457200" lvl="0" indent="-317500" algn="l" rtl="0">
              <a:lnSpc>
                <a:spcPct val="115000"/>
              </a:lnSpc>
              <a:spcBef>
                <a:spcPts val="600"/>
              </a:spcBef>
              <a:spcAft>
                <a:spcPts val="0"/>
              </a:spcAft>
              <a:buSzPts val="1400"/>
              <a:buChar char="◉"/>
            </a:pPr>
            <a:r>
              <a:rPr lang="az-Latn-AZ" sz="1400"/>
              <a:t>Excel funksiyaları (Giriş / mübahisə / çıxış)</a:t>
            </a:r>
            <a:endParaRPr/>
          </a:p>
          <a:p>
            <a:pPr marL="457200" lvl="0" indent="-317500" algn="l" rtl="0">
              <a:lnSpc>
                <a:spcPct val="115000"/>
              </a:lnSpc>
              <a:spcBef>
                <a:spcPts val="600"/>
              </a:spcBef>
              <a:spcAft>
                <a:spcPts val="0"/>
              </a:spcAft>
              <a:buSzPts val="1400"/>
              <a:buChar char="◉"/>
            </a:pPr>
            <a:r>
              <a:rPr lang="az-Latn-AZ" sz="1400"/>
              <a:t>Riyazi Funksiyalar (SUM, COUNT, AVG)</a:t>
            </a:r>
            <a:endParaRPr/>
          </a:p>
          <a:p>
            <a:pPr marL="457200" lvl="0" indent="-317500" algn="l" rtl="0">
              <a:lnSpc>
                <a:spcPct val="115000"/>
              </a:lnSpc>
              <a:spcBef>
                <a:spcPts val="600"/>
              </a:spcBef>
              <a:spcAft>
                <a:spcPts val="0"/>
              </a:spcAft>
              <a:buSzPts val="1400"/>
              <a:buChar char="◉"/>
            </a:pPr>
            <a:r>
              <a:rPr lang="az-Latn-AZ" sz="1400"/>
              <a:t>Mətn funksiyaları (LEFT, RIGHT, MID)</a:t>
            </a:r>
            <a:endParaRPr sz="1400"/>
          </a:p>
        </p:txBody>
      </p:sp>
      <p:sp>
        <p:nvSpPr>
          <p:cNvPr id="313" name="Google Shape;313;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1"/>
          <p:cNvSpPr txBox="1">
            <a:spLocks noGrp="1"/>
          </p:cNvSpPr>
          <p:nvPr>
            <p:ph type="ctrTitle"/>
          </p:nvPr>
        </p:nvSpPr>
        <p:spPr>
          <a:xfrm>
            <a:off x="861550" y="225391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Təcrübi Tapşırıq</a:t>
            </a:r>
            <a:endParaRPr/>
          </a:p>
        </p:txBody>
      </p:sp>
      <p:sp>
        <p:nvSpPr>
          <p:cNvPr id="546" name="Google Shape;546;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2"/>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Mətn funksiyaları</a:t>
            </a:r>
            <a:endParaRPr/>
          </a:p>
        </p:txBody>
      </p:sp>
      <p:sp>
        <p:nvSpPr>
          <p:cNvPr id="552" name="Google Shape;552;p32"/>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az-Latn-AZ" sz="12000" b="0" i="0" u="none" strike="noStrike" cap="none">
                <a:solidFill>
                  <a:schemeClr val="accent2"/>
                </a:solidFill>
                <a:latin typeface="Arial"/>
                <a:ea typeface="Arial"/>
                <a:cs typeface="Arial"/>
                <a:sym typeface="Arial"/>
              </a:rPr>
              <a:t>3</a:t>
            </a:r>
            <a:endParaRPr sz="12000" b="0" i="0" u="none" strike="noStrike" cap="none">
              <a:solidFill>
                <a:schemeClr val="accent2"/>
              </a:solidFill>
              <a:latin typeface="Arial"/>
              <a:ea typeface="Arial"/>
              <a:cs typeface="Arial"/>
              <a:sym typeface="Arial"/>
            </a:endParaRPr>
          </a:p>
        </p:txBody>
      </p:sp>
      <p:sp>
        <p:nvSpPr>
          <p:cNvPr id="553" name="Google Shape;553;p3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3"/>
          <p:cNvSpPr txBox="1">
            <a:spLocks noGrp="1"/>
          </p:cNvSpPr>
          <p:nvPr>
            <p:ph type="ctrTitle" idx="4294967295"/>
          </p:nvPr>
        </p:nvSpPr>
        <p:spPr>
          <a:xfrm>
            <a:off x="560925" y="1991850"/>
            <a:ext cx="818381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LEFT({text}, {element_sırası})</a:t>
            </a:r>
            <a:br>
              <a:rPr lang="az-Latn-AZ" sz="5400" b="0" i="0" u="none" strike="noStrike" cap="none">
                <a:solidFill>
                  <a:schemeClr val="dk1"/>
                </a:solidFill>
                <a:latin typeface="Oswald"/>
                <a:ea typeface="Oswald"/>
                <a:cs typeface="Oswald"/>
                <a:sym typeface="Oswald"/>
              </a:rPr>
            </a:br>
            <a:r>
              <a:rPr lang="az-Latn-AZ" sz="3200" b="0" i="0" u="none" strike="noStrike" cap="none">
                <a:solidFill>
                  <a:schemeClr val="dk1"/>
                </a:solidFill>
                <a:latin typeface="Oswald"/>
                <a:ea typeface="Oswald"/>
                <a:cs typeface="Oswald"/>
                <a:sym typeface="Oswald"/>
              </a:rPr>
              <a:t>{element_sırası} -&gt; </a:t>
            </a:r>
            <a:r>
              <a:rPr lang="az-Latn-AZ" sz="3200" b="0" i="0" u="none" strike="noStrike" cap="none">
                <a:solidFill>
                  <a:srgbClr val="C00000"/>
                </a:solidFill>
                <a:latin typeface="Oswald"/>
                <a:ea typeface="Oswald"/>
                <a:cs typeface="Oswald"/>
                <a:sym typeface="Oswald"/>
              </a:rPr>
              <a:t>soldan-sağa</a:t>
            </a:r>
            <a:r>
              <a:rPr lang="az-Latn-AZ" sz="3200" b="0" i="0" u="none" strike="noStrike" cap="none">
                <a:solidFill>
                  <a:schemeClr val="dk1"/>
                </a:solidFill>
                <a:latin typeface="Oswald"/>
                <a:ea typeface="Oswald"/>
                <a:cs typeface="Oswald"/>
                <a:sym typeface="Oswald"/>
              </a:rPr>
              <a:t>, özü də daxil olmaqla</a:t>
            </a:r>
            <a:endParaRPr sz="5400" b="0" i="1" u="none" strike="noStrike" cap="none">
              <a:solidFill>
                <a:schemeClr val="dk1"/>
              </a:solidFill>
              <a:latin typeface="Oswald"/>
              <a:ea typeface="Oswald"/>
              <a:cs typeface="Oswald"/>
              <a:sym typeface="Oswald"/>
            </a:endParaRPr>
          </a:p>
        </p:txBody>
      </p:sp>
      <p:sp>
        <p:nvSpPr>
          <p:cNvPr id="559" name="Google Shape;559;p3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4"/>
          <p:cNvSpPr txBox="1">
            <a:spLocks noGrp="1"/>
          </p:cNvSpPr>
          <p:nvPr>
            <p:ph type="body" idx="1"/>
          </p:nvPr>
        </p:nvSpPr>
        <p:spPr>
          <a:xfrm>
            <a:off x="822960" y="2033905"/>
            <a:ext cx="7820660" cy="107569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600"/>
              </a:spcBef>
              <a:spcAft>
                <a:spcPts val="0"/>
              </a:spcAft>
              <a:buSzPts val="1400"/>
              <a:buNone/>
            </a:pPr>
            <a:r>
              <a:rPr lang="az-Latn-AZ" sz="4000" b="1"/>
              <a:t>A1=“Bu_bir_ifadədir,_sırası_22!”</a:t>
            </a:r>
            <a:endParaRPr sz="4000" b="1"/>
          </a:p>
        </p:txBody>
      </p:sp>
      <p:sp>
        <p:nvSpPr>
          <p:cNvPr id="565" name="Google Shape;565;p3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33</a:t>
            </a:fld>
            <a:endParaRPr/>
          </a:p>
        </p:txBody>
      </p:sp>
      <p:sp>
        <p:nvSpPr>
          <p:cNvPr id="566" name="Google Shape;566;p34"/>
          <p:cNvSpPr txBox="1"/>
          <p:nvPr/>
        </p:nvSpPr>
        <p:spPr>
          <a:xfrm>
            <a:off x="5118970" y="424180"/>
            <a:ext cx="332907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“Bu_bir_”</a:t>
            </a:r>
            <a:endParaRPr sz="4800" b="1" i="0" u="none" strike="noStrike" cap="none">
              <a:solidFill>
                <a:srgbClr val="C00000"/>
              </a:solidFill>
              <a:latin typeface="Source Sans Pro"/>
              <a:ea typeface="Source Sans Pro"/>
              <a:cs typeface="Source Sans Pro"/>
              <a:sym typeface="Source Sans Pro"/>
            </a:endParaRPr>
          </a:p>
        </p:txBody>
      </p:sp>
      <p:sp>
        <p:nvSpPr>
          <p:cNvPr id="567" name="Google Shape;567;p34"/>
          <p:cNvSpPr txBox="1"/>
          <p:nvPr/>
        </p:nvSpPr>
        <p:spPr>
          <a:xfrm>
            <a:off x="755250" y="402590"/>
            <a:ext cx="356783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=LEFT(A1,7)</a:t>
            </a:r>
            <a:endParaRPr sz="4800" b="1" i="0" u="none" strike="noStrike" cap="none">
              <a:solidFill>
                <a:srgbClr val="C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
                                            <p:txEl>
                                              <p:pRg st="0" end="0"/>
                                            </p:txEl>
                                          </p:spTgt>
                                        </p:tgtEl>
                                        <p:attrNameLst>
                                          <p:attrName>style.visibility</p:attrName>
                                        </p:attrNameLst>
                                      </p:cBhvr>
                                      <p:to>
                                        <p:strVal val="visible"/>
                                      </p:to>
                                    </p:set>
                                    <p:animEffect transition="in" filter="fade">
                                      <p:cBhvr>
                                        <p:cTn id="7" dur="500"/>
                                        <p:tgtEl>
                                          <p:spTgt spid="5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7"/>
                                        </p:tgtEl>
                                        <p:attrNameLst>
                                          <p:attrName>style.visibility</p:attrName>
                                        </p:attrNameLst>
                                      </p:cBhvr>
                                      <p:to>
                                        <p:strVal val="visible"/>
                                      </p:to>
                                    </p:set>
                                    <p:animEffect transition="in" filter="fade">
                                      <p:cBhvr>
                                        <p:cTn id="12" dur="500"/>
                                        <p:tgtEl>
                                          <p:spTgt spid="5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6"/>
                                        </p:tgtEl>
                                        <p:attrNameLst>
                                          <p:attrName>style.visibility</p:attrName>
                                        </p:attrNameLst>
                                      </p:cBhvr>
                                      <p:to>
                                        <p:strVal val="visible"/>
                                      </p:to>
                                    </p:set>
                                    <p:animEffect transition="in" filter="fade">
                                      <p:cBhvr>
                                        <p:cTn id="17" dur="500"/>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txBox="1">
            <a:spLocks noGrp="1"/>
          </p:cNvSpPr>
          <p:nvPr>
            <p:ph type="ctrTitle" idx="4294967295"/>
          </p:nvPr>
        </p:nvSpPr>
        <p:spPr>
          <a:xfrm>
            <a:off x="320040" y="1991850"/>
            <a:ext cx="8424695"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5400" b="0" i="1" u="none" strike="noStrike" cap="none">
                <a:solidFill>
                  <a:schemeClr val="dk1"/>
                </a:solidFill>
                <a:latin typeface="Oswald"/>
                <a:ea typeface="Oswald"/>
                <a:cs typeface="Oswald"/>
                <a:sym typeface="Oswald"/>
              </a:rPr>
              <a:t>= </a:t>
            </a:r>
            <a:r>
              <a:rPr lang="az-Latn-AZ" sz="5400" b="0" i="0" u="none" strike="noStrike" cap="none">
                <a:solidFill>
                  <a:schemeClr val="dk1"/>
                </a:solidFill>
                <a:latin typeface="Oswald"/>
                <a:ea typeface="Oswald"/>
                <a:cs typeface="Oswald"/>
                <a:sym typeface="Oswald"/>
              </a:rPr>
              <a:t>RIGHT({text}, {element_sırası})</a:t>
            </a:r>
            <a:br>
              <a:rPr lang="az-Latn-AZ" sz="5400" b="0" i="0" u="none" strike="noStrike" cap="none">
                <a:solidFill>
                  <a:schemeClr val="dk1"/>
                </a:solidFill>
                <a:latin typeface="Oswald"/>
                <a:ea typeface="Oswald"/>
                <a:cs typeface="Oswald"/>
                <a:sym typeface="Oswald"/>
              </a:rPr>
            </a:br>
            <a:r>
              <a:rPr lang="az-Latn-AZ" sz="3200" b="0" i="0" u="none" strike="noStrike" cap="none">
                <a:solidFill>
                  <a:schemeClr val="dk1"/>
                </a:solidFill>
                <a:latin typeface="Oswald"/>
                <a:ea typeface="Oswald"/>
                <a:cs typeface="Oswald"/>
                <a:sym typeface="Oswald"/>
              </a:rPr>
              <a:t>{element_sırası} -&gt; </a:t>
            </a:r>
            <a:r>
              <a:rPr lang="az-Latn-AZ" sz="3200" b="0" i="0" u="none" strike="noStrike" cap="none">
                <a:solidFill>
                  <a:srgbClr val="C00000"/>
                </a:solidFill>
                <a:latin typeface="Oswald"/>
                <a:ea typeface="Oswald"/>
                <a:cs typeface="Oswald"/>
                <a:sym typeface="Oswald"/>
              </a:rPr>
              <a:t>sağdan-sola</a:t>
            </a:r>
            <a:r>
              <a:rPr lang="az-Latn-AZ" sz="3200" b="0" i="0" u="none" strike="noStrike" cap="none">
                <a:solidFill>
                  <a:schemeClr val="dk1"/>
                </a:solidFill>
                <a:latin typeface="Oswald"/>
                <a:ea typeface="Oswald"/>
                <a:cs typeface="Oswald"/>
                <a:sym typeface="Oswald"/>
              </a:rPr>
              <a:t>, özü də daxil olmaqla</a:t>
            </a:r>
            <a:endParaRPr sz="5400" b="0" i="1" u="none" strike="noStrike" cap="none">
              <a:solidFill>
                <a:schemeClr val="dk1"/>
              </a:solidFill>
              <a:latin typeface="Oswald"/>
              <a:ea typeface="Oswald"/>
              <a:cs typeface="Oswald"/>
              <a:sym typeface="Oswald"/>
            </a:endParaRPr>
          </a:p>
        </p:txBody>
      </p:sp>
      <p:sp>
        <p:nvSpPr>
          <p:cNvPr id="573" name="Google Shape;573;p3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6"/>
          <p:cNvSpPr txBox="1">
            <a:spLocks noGrp="1"/>
          </p:cNvSpPr>
          <p:nvPr>
            <p:ph type="body" idx="1"/>
          </p:nvPr>
        </p:nvSpPr>
        <p:spPr>
          <a:xfrm>
            <a:off x="822960" y="2033905"/>
            <a:ext cx="7820660" cy="107569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600"/>
              </a:spcBef>
              <a:spcAft>
                <a:spcPts val="0"/>
              </a:spcAft>
              <a:buSzPts val="1400"/>
              <a:buNone/>
            </a:pPr>
            <a:r>
              <a:rPr lang="az-Latn-AZ" sz="4000" b="1"/>
              <a:t>A1=“Bu_bir_ifadədir,_sırası_22!”</a:t>
            </a:r>
            <a:endParaRPr sz="4000" b="1"/>
          </a:p>
        </p:txBody>
      </p:sp>
      <p:sp>
        <p:nvSpPr>
          <p:cNvPr id="579" name="Google Shape;579;p3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35</a:t>
            </a:fld>
            <a:endParaRPr/>
          </a:p>
        </p:txBody>
      </p:sp>
      <p:sp>
        <p:nvSpPr>
          <p:cNvPr id="580" name="Google Shape;580;p36"/>
          <p:cNvSpPr txBox="1"/>
          <p:nvPr/>
        </p:nvSpPr>
        <p:spPr>
          <a:xfrm>
            <a:off x="5118970" y="424180"/>
            <a:ext cx="332907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“ası_22!”</a:t>
            </a:r>
            <a:endParaRPr sz="4800" b="1" i="0" u="none" strike="noStrike" cap="none">
              <a:solidFill>
                <a:srgbClr val="C00000"/>
              </a:solidFill>
              <a:latin typeface="Source Sans Pro"/>
              <a:ea typeface="Source Sans Pro"/>
              <a:cs typeface="Source Sans Pro"/>
              <a:sym typeface="Source Sans Pro"/>
            </a:endParaRPr>
          </a:p>
        </p:txBody>
      </p:sp>
      <p:sp>
        <p:nvSpPr>
          <p:cNvPr id="581" name="Google Shape;581;p36"/>
          <p:cNvSpPr txBox="1"/>
          <p:nvPr/>
        </p:nvSpPr>
        <p:spPr>
          <a:xfrm>
            <a:off x="447040" y="430530"/>
            <a:ext cx="402844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=RIGHT(A1,7)</a:t>
            </a:r>
            <a:endParaRPr sz="4800" b="1" i="0" u="none" strike="noStrike" cap="none">
              <a:solidFill>
                <a:srgbClr val="C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8">
                                            <p:txEl>
                                              <p:pRg st="0" end="0"/>
                                            </p:txEl>
                                          </p:spTgt>
                                        </p:tgtEl>
                                        <p:attrNameLst>
                                          <p:attrName>style.visibility</p:attrName>
                                        </p:attrNameLst>
                                      </p:cBhvr>
                                      <p:to>
                                        <p:strVal val="visible"/>
                                      </p:to>
                                    </p:set>
                                    <p:animEffect transition="in" filter="fade">
                                      <p:cBhvr>
                                        <p:cTn id="7" dur="500"/>
                                        <p:tgtEl>
                                          <p:spTgt spid="5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gtEl>
                                        <p:attrNameLst>
                                          <p:attrName>style.visibility</p:attrName>
                                        </p:attrNameLst>
                                      </p:cBhvr>
                                      <p:to>
                                        <p:strVal val="visible"/>
                                      </p:to>
                                    </p:set>
                                    <p:animEffect transition="in" filter="fade">
                                      <p:cBhvr>
                                        <p:cTn id="12" dur="500"/>
                                        <p:tgtEl>
                                          <p:spTgt spid="5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0"/>
                                        </p:tgtEl>
                                        <p:attrNameLst>
                                          <p:attrName>style.visibility</p:attrName>
                                        </p:attrNameLst>
                                      </p:cBhvr>
                                      <p:to>
                                        <p:strVal val="visible"/>
                                      </p:to>
                                    </p:set>
                                    <p:animEffect transition="in" filter="fade">
                                      <p:cBhvr>
                                        <p:cTn id="17" dur="5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7"/>
          <p:cNvSpPr txBox="1">
            <a:spLocks noGrp="1"/>
          </p:cNvSpPr>
          <p:nvPr>
            <p:ph type="ctrTitle" idx="4294967295"/>
          </p:nvPr>
        </p:nvSpPr>
        <p:spPr>
          <a:xfrm>
            <a:off x="316472" y="2774170"/>
            <a:ext cx="8511055"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4400" b="0" i="1" u="none" strike="noStrike" cap="none">
                <a:solidFill>
                  <a:schemeClr val="dk1"/>
                </a:solidFill>
                <a:latin typeface="Oswald"/>
                <a:ea typeface="Oswald"/>
                <a:cs typeface="Oswald"/>
                <a:sym typeface="Oswald"/>
              </a:rPr>
              <a:t>= </a:t>
            </a:r>
            <a:r>
              <a:rPr lang="az-Latn-AZ" sz="4400" b="0" i="0" u="none" strike="noStrike" cap="none">
                <a:solidFill>
                  <a:schemeClr val="dk1"/>
                </a:solidFill>
                <a:latin typeface="Oswald"/>
                <a:ea typeface="Oswald"/>
                <a:cs typeface="Oswald"/>
                <a:sym typeface="Oswald"/>
              </a:rPr>
              <a:t>MID({text}, {başlanğıc}, {element_sayı})</a:t>
            </a:r>
            <a:br>
              <a:rPr lang="az-Latn-AZ" sz="4400" b="0" i="0" u="none" strike="noStrike" cap="none">
                <a:solidFill>
                  <a:schemeClr val="dk1"/>
                </a:solidFill>
                <a:latin typeface="Oswald"/>
                <a:ea typeface="Oswald"/>
                <a:cs typeface="Oswald"/>
                <a:sym typeface="Oswald"/>
              </a:rPr>
            </a:br>
            <a:br>
              <a:rPr lang="az-Latn-AZ" sz="4400" b="0" i="0" u="none" strike="noStrike" cap="none">
                <a:solidFill>
                  <a:schemeClr val="dk1"/>
                </a:solidFill>
                <a:latin typeface="Oswald"/>
                <a:ea typeface="Oswald"/>
                <a:cs typeface="Oswald"/>
                <a:sym typeface="Oswald"/>
              </a:rPr>
            </a:br>
            <a:r>
              <a:rPr lang="az-Latn-AZ" sz="2800" b="0" i="0" u="none" strike="noStrike" cap="none">
                <a:solidFill>
                  <a:schemeClr val="dk1"/>
                </a:solidFill>
                <a:latin typeface="Oswald"/>
                <a:ea typeface="Oswald"/>
                <a:cs typeface="Oswald"/>
                <a:sym typeface="Oswald"/>
              </a:rPr>
              <a:t>{başlanğıc} -&gt; </a:t>
            </a:r>
            <a:r>
              <a:rPr lang="az-Latn-AZ" sz="2800" b="0" i="0" u="none" strike="noStrike" cap="none">
                <a:solidFill>
                  <a:srgbClr val="C00000"/>
                </a:solidFill>
                <a:latin typeface="Oswald"/>
                <a:ea typeface="Oswald"/>
                <a:cs typeface="Oswald"/>
                <a:sym typeface="Oswald"/>
              </a:rPr>
              <a:t>soldan-sağa</a:t>
            </a:r>
            <a:r>
              <a:rPr lang="az-Latn-AZ" sz="2800" b="0" i="0" u="none" strike="noStrike" cap="none">
                <a:solidFill>
                  <a:schemeClr val="dk1"/>
                </a:solidFill>
                <a:latin typeface="Oswald"/>
                <a:ea typeface="Oswald"/>
                <a:cs typeface="Oswald"/>
                <a:sym typeface="Oswald"/>
              </a:rPr>
              <a:t>, başlanğıc elementin sıra nömrəsi</a:t>
            </a:r>
            <a:br>
              <a:rPr lang="az-Latn-AZ" sz="4800" b="0" i="0" u="none" strike="noStrike" cap="none">
                <a:solidFill>
                  <a:schemeClr val="dk1"/>
                </a:solidFill>
                <a:latin typeface="Oswald"/>
                <a:ea typeface="Oswald"/>
                <a:cs typeface="Oswald"/>
                <a:sym typeface="Oswald"/>
              </a:rPr>
            </a:br>
            <a:r>
              <a:rPr lang="az-Latn-AZ" sz="2800" b="0" i="0" u="none" strike="noStrike" cap="none">
                <a:solidFill>
                  <a:schemeClr val="dk1"/>
                </a:solidFill>
                <a:latin typeface="Oswald"/>
                <a:ea typeface="Oswald"/>
                <a:cs typeface="Oswald"/>
                <a:sym typeface="Oswald"/>
              </a:rPr>
              <a:t>{element_sayı} -&gt; </a:t>
            </a:r>
            <a:r>
              <a:rPr lang="az-Latn-AZ" sz="2800" b="0" i="0" u="none" strike="noStrike" cap="none">
                <a:solidFill>
                  <a:srgbClr val="C00000"/>
                </a:solidFill>
                <a:latin typeface="Oswald"/>
                <a:ea typeface="Oswald"/>
                <a:cs typeface="Oswald"/>
                <a:sym typeface="Oswald"/>
              </a:rPr>
              <a:t>soldan-sağa</a:t>
            </a:r>
            <a:r>
              <a:rPr lang="az-Latn-AZ" sz="2800" b="0" i="0" u="none" strike="noStrike" cap="none">
                <a:solidFill>
                  <a:schemeClr val="dk1"/>
                </a:solidFill>
                <a:latin typeface="Oswald"/>
                <a:ea typeface="Oswald"/>
                <a:cs typeface="Oswald"/>
                <a:sym typeface="Oswald"/>
              </a:rPr>
              <a:t>, özü də daxil olmaqla</a:t>
            </a:r>
            <a:endParaRPr sz="5400" b="0" i="1" u="none" strike="noStrike" cap="none">
              <a:solidFill>
                <a:schemeClr val="dk1"/>
              </a:solidFill>
              <a:latin typeface="Oswald"/>
              <a:ea typeface="Oswald"/>
              <a:cs typeface="Oswald"/>
              <a:sym typeface="Oswald"/>
            </a:endParaRPr>
          </a:p>
        </p:txBody>
      </p:sp>
      <p:sp>
        <p:nvSpPr>
          <p:cNvPr id="587" name="Google Shape;587;p3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8"/>
          <p:cNvSpPr txBox="1">
            <a:spLocks noGrp="1"/>
          </p:cNvSpPr>
          <p:nvPr>
            <p:ph type="body" idx="1"/>
          </p:nvPr>
        </p:nvSpPr>
        <p:spPr>
          <a:xfrm>
            <a:off x="822960" y="2033905"/>
            <a:ext cx="7820660" cy="107569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600"/>
              </a:spcBef>
              <a:spcAft>
                <a:spcPts val="0"/>
              </a:spcAft>
              <a:buSzPts val="1400"/>
              <a:buNone/>
            </a:pPr>
            <a:r>
              <a:rPr lang="az-Latn-AZ" sz="4000" b="1"/>
              <a:t>A1=“Bu_bir_ifadədir,_sırası_22!”</a:t>
            </a:r>
            <a:endParaRPr sz="4000" b="1"/>
          </a:p>
        </p:txBody>
      </p:sp>
      <p:sp>
        <p:nvSpPr>
          <p:cNvPr id="593" name="Google Shape;593;p3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37</a:t>
            </a:fld>
            <a:endParaRPr/>
          </a:p>
        </p:txBody>
      </p:sp>
      <p:sp>
        <p:nvSpPr>
          <p:cNvPr id="594" name="Google Shape;594;p38"/>
          <p:cNvSpPr txBox="1"/>
          <p:nvPr/>
        </p:nvSpPr>
        <p:spPr>
          <a:xfrm>
            <a:off x="6409290" y="368300"/>
            <a:ext cx="332907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“bir”</a:t>
            </a:r>
            <a:endParaRPr sz="4800" b="1" i="0" u="none" strike="noStrike" cap="none">
              <a:solidFill>
                <a:srgbClr val="C00000"/>
              </a:solidFill>
              <a:latin typeface="Source Sans Pro"/>
              <a:ea typeface="Source Sans Pro"/>
              <a:cs typeface="Source Sans Pro"/>
              <a:sym typeface="Source Sans Pro"/>
            </a:endParaRPr>
          </a:p>
        </p:txBody>
      </p:sp>
      <p:sp>
        <p:nvSpPr>
          <p:cNvPr id="595" name="Google Shape;595;p38"/>
          <p:cNvSpPr txBox="1"/>
          <p:nvPr/>
        </p:nvSpPr>
        <p:spPr>
          <a:xfrm>
            <a:off x="755250" y="402590"/>
            <a:ext cx="3816750" cy="1075690"/>
          </a:xfrm>
          <a:prstGeom prst="rect">
            <a:avLst/>
          </a:prstGeom>
          <a:noFill/>
          <a:ln>
            <a:noFill/>
          </a:ln>
        </p:spPr>
        <p:txBody>
          <a:bodyPr spcFirstLastPara="1" wrap="square" lIns="91425" tIns="91425" rIns="91425" bIns="91425" anchor="t" anchorCtr="0">
            <a:noAutofit/>
          </a:bodyPr>
          <a:lstStyle/>
          <a:p>
            <a:pPr marL="139700" marR="0" lvl="0" indent="0" algn="l" rtl="0">
              <a:lnSpc>
                <a:spcPct val="115000"/>
              </a:lnSpc>
              <a:spcBef>
                <a:spcPts val="600"/>
              </a:spcBef>
              <a:spcAft>
                <a:spcPts val="0"/>
              </a:spcAft>
              <a:buClr>
                <a:schemeClr val="dk1"/>
              </a:buClr>
              <a:buSzPts val="1400"/>
              <a:buFont typeface="Source Sans Pro"/>
              <a:buNone/>
            </a:pPr>
            <a:r>
              <a:rPr lang="az-Latn-AZ" sz="4800" b="1" i="0" u="none" strike="noStrike" cap="none">
                <a:solidFill>
                  <a:srgbClr val="C00000"/>
                </a:solidFill>
                <a:latin typeface="Source Sans Pro"/>
                <a:ea typeface="Source Sans Pro"/>
                <a:cs typeface="Source Sans Pro"/>
                <a:sym typeface="Source Sans Pro"/>
              </a:rPr>
              <a:t>=MID(A1,4,3)</a:t>
            </a:r>
            <a:endParaRPr sz="4800" b="1" i="0" u="none" strike="noStrike" cap="none">
              <a:solidFill>
                <a:srgbClr val="C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5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5"/>
                                        </p:tgtEl>
                                        <p:attrNameLst>
                                          <p:attrName>style.visibility</p:attrName>
                                        </p:attrNameLst>
                                      </p:cBhvr>
                                      <p:to>
                                        <p:strVal val="visible"/>
                                      </p:to>
                                    </p:set>
                                    <p:animEffect transition="in" filter="fade">
                                      <p:cBhvr>
                                        <p:cTn id="12" dur="500"/>
                                        <p:tgtEl>
                                          <p:spTgt spid="5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4"/>
                                        </p:tgtEl>
                                        <p:attrNameLst>
                                          <p:attrName>style.visibility</p:attrName>
                                        </p:attrNameLst>
                                      </p:cBhvr>
                                      <p:to>
                                        <p:strVal val="visible"/>
                                      </p:to>
                                    </p:set>
                                    <p:animEffect transition="in" filter="fade">
                                      <p:cBhvr>
                                        <p:cTn id="17" dur="500"/>
                                        <p:tgtEl>
                                          <p:spTgt spid="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9"/>
          <p:cNvSpPr txBox="1">
            <a:spLocks noGrp="1"/>
          </p:cNvSpPr>
          <p:nvPr>
            <p:ph type="ctrTitle"/>
          </p:nvPr>
        </p:nvSpPr>
        <p:spPr>
          <a:xfrm>
            <a:off x="861550" y="2253910"/>
            <a:ext cx="5214600" cy="1159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az-Latn-AZ"/>
              <a:t>Təcrübi Tapşırıq</a:t>
            </a:r>
            <a:endParaRPr/>
          </a:p>
        </p:txBody>
      </p:sp>
      <p:sp>
        <p:nvSpPr>
          <p:cNvPr id="601" name="Google Shape;601;p3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0"/>
          <p:cNvSpPr txBox="1">
            <a:spLocks noGrp="1"/>
          </p:cNvSpPr>
          <p:nvPr>
            <p:ph type="ctrTitle" idx="4294967295"/>
          </p:nvPr>
        </p:nvSpPr>
        <p:spPr>
          <a:xfrm>
            <a:off x="1275150" y="2655230"/>
            <a:ext cx="65937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az-Latn-AZ" sz="8800" b="1" i="0" u="none" strike="noStrike" cap="none">
                <a:solidFill>
                  <a:schemeClr val="accent1"/>
                </a:solidFill>
                <a:latin typeface="Oswald"/>
                <a:ea typeface="Oswald"/>
                <a:cs typeface="Oswald"/>
                <a:sym typeface="Oswald"/>
              </a:rPr>
              <a:t>Təşəkkürlər!</a:t>
            </a:r>
            <a:endParaRPr sz="8800" b="1" i="0" u="none" strike="noStrike" cap="none">
              <a:solidFill>
                <a:schemeClr val="accent1"/>
              </a:solidFill>
              <a:latin typeface="Oswald"/>
              <a:ea typeface="Oswald"/>
              <a:cs typeface="Oswald"/>
              <a:sym typeface="Oswald"/>
            </a:endParaRPr>
          </a:p>
        </p:txBody>
      </p:sp>
      <p:sp>
        <p:nvSpPr>
          <p:cNvPr id="607" name="Google Shape;607;p40"/>
          <p:cNvSpPr txBox="1">
            <a:spLocks noGrp="1"/>
          </p:cNvSpPr>
          <p:nvPr>
            <p:ph type="subTitle" idx="4294967295"/>
          </p:nvPr>
        </p:nvSpPr>
        <p:spPr>
          <a:xfrm>
            <a:off x="1275150" y="3662679"/>
            <a:ext cx="6593700" cy="83672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az-Latn-AZ" sz="3600" b="1" i="0" u="none" strike="noStrike" cap="none">
                <a:solidFill>
                  <a:schemeClr val="dk1"/>
                </a:solidFill>
                <a:latin typeface="Source Sans Pro"/>
                <a:ea typeface="Source Sans Pro"/>
                <a:cs typeface="Source Sans Pro"/>
                <a:sym typeface="Source Sans Pro"/>
              </a:rPr>
              <a:t>Əlavə sual (-lar)?</a:t>
            </a:r>
            <a:endParaRPr sz="3600" b="1" i="0" u="none" strike="noStrike" cap="none">
              <a:solidFill>
                <a:schemeClr val="dk1"/>
              </a:solidFill>
              <a:latin typeface="Source Sans Pro"/>
              <a:ea typeface="Source Sans Pro"/>
              <a:cs typeface="Source Sans Pro"/>
              <a:sym typeface="Source Sans Pro"/>
            </a:endParaRPr>
          </a:p>
        </p:txBody>
      </p:sp>
      <p:sp>
        <p:nvSpPr>
          <p:cNvPr id="608" name="Google Shape;608;p4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39</a:t>
            </a:fld>
            <a:endParaRPr/>
          </a:p>
        </p:txBody>
      </p:sp>
      <p:pic>
        <p:nvPicPr>
          <p:cNvPr id="609" name="Google Shape;609;p40" descr="Картинки по запросу excel character animation"/>
          <p:cNvPicPr preferRelativeResize="0"/>
          <p:nvPr/>
        </p:nvPicPr>
        <p:blipFill rotWithShape="1">
          <a:blip r:embed="rId3">
            <a:alphaModFix/>
          </a:blip>
          <a:srcRect/>
          <a:stretch/>
        </p:blipFill>
        <p:spPr>
          <a:xfrm>
            <a:off x="2353707" y="152919"/>
            <a:ext cx="4296014" cy="22490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3000"/>
              <a:buNone/>
            </a:pPr>
            <a:r>
              <a:rPr lang="az-Latn-AZ"/>
              <a:t>Excel Nədir?</a:t>
            </a:r>
            <a:endParaRPr/>
          </a:p>
        </p:txBody>
      </p:sp>
      <p:sp>
        <p:nvSpPr>
          <p:cNvPr id="319" name="Google Shape;319;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6"/>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600"/>
              </a:spcBef>
              <a:spcAft>
                <a:spcPts val="0"/>
              </a:spcAft>
              <a:buSzPts val="3000"/>
              <a:buNone/>
            </a:pPr>
            <a:r>
              <a:rPr lang="az-Latn-AZ" sz="1200"/>
              <a:t>Elektron cədvəllər kompüter istifadəçiləri tərəfindən müxtəlif hesabatların aparılmasında çox geniş istifadə olunan proqramlardandır. Elektron cədvəllərin yaradılmasına və onun verilənlərinin manipulyasiyasına imkan verən proqram paketləri cədvəl prosessorları adlanır. Cədvəl prosessorları böyük ölçülü cədvəllərlə işləməyə imkan verir. Belə proqramlarla işləyərkən ekrana cədvəl çıxır. Cədvəllərin sətirləri natural ədədlərlə, sütunları isə latın hərflərli ilə nömrələnmiş olur. Bu paketlərdən ən geniş yayılan və istifadə olunan Lotus 1–2-3 , Quatro-Pro, SuperCalc və Microsoft Office paketinə daxil edilmiş Microsoft Excel proqramıdır. </a:t>
            </a:r>
            <a:r>
              <a:rPr lang="az-Latn-AZ" sz="1200" b="1"/>
              <a:t>(Vikipediya, 2014)</a:t>
            </a:r>
            <a:endParaRPr/>
          </a:p>
        </p:txBody>
      </p:sp>
      <p:sp>
        <p:nvSpPr>
          <p:cNvPr id="325" name="Google Shape;325;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6</a:t>
            </a:fld>
            <a:endParaRPr/>
          </a:p>
        </p:txBody>
      </p:sp>
      <p:pic>
        <p:nvPicPr>
          <p:cNvPr id="331" name="Google Shape;331;p7"/>
          <p:cNvPicPr preferRelativeResize="0"/>
          <p:nvPr/>
        </p:nvPicPr>
        <p:blipFill rotWithShape="1">
          <a:blip r:embed="rId3">
            <a:alphaModFix/>
          </a:blip>
          <a:srcRect/>
          <a:stretch/>
        </p:blipFill>
        <p:spPr>
          <a:xfrm>
            <a:off x="958850" y="215334"/>
            <a:ext cx="7378700" cy="41418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7</a:t>
            </a:fld>
            <a:endParaRPr/>
          </a:p>
        </p:txBody>
      </p:sp>
      <p:pic>
        <p:nvPicPr>
          <p:cNvPr id="337" name="Google Shape;337;p8" descr="A simple line chart being created in Excel, running on Windows 10"/>
          <p:cNvPicPr preferRelativeResize="0"/>
          <p:nvPr/>
        </p:nvPicPr>
        <p:blipFill rotWithShape="1">
          <a:blip r:embed="rId3">
            <a:alphaModFix/>
          </a:blip>
          <a:srcRect/>
          <a:stretch/>
        </p:blipFill>
        <p:spPr>
          <a:xfrm>
            <a:off x="707159" y="0"/>
            <a:ext cx="7729682" cy="48986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8</a:t>
            </a:fld>
            <a:endParaRPr/>
          </a:p>
        </p:txBody>
      </p:sp>
      <p:pic>
        <p:nvPicPr>
          <p:cNvPr id="343" name="Google Shape;343;p9" descr="Operational Excel Dashboard Report"/>
          <p:cNvPicPr preferRelativeResize="0"/>
          <p:nvPr/>
        </p:nvPicPr>
        <p:blipFill rotWithShape="1">
          <a:blip r:embed="rId3">
            <a:alphaModFix/>
          </a:blip>
          <a:srcRect/>
          <a:stretch/>
        </p:blipFill>
        <p:spPr>
          <a:xfrm>
            <a:off x="674001" y="48587"/>
            <a:ext cx="7882774" cy="45723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az-Latn-AZ"/>
              <a:t>9</a:t>
            </a:fld>
            <a:endParaRPr/>
          </a:p>
        </p:txBody>
      </p:sp>
      <p:pic>
        <p:nvPicPr>
          <p:cNvPr id="349" name="Google Shape;349;p10"/>
          <p:cNvPicPr preferRelativeResize="0"/>
          <p:nvPr/>
        </p:nvPicPr>
        <p:blipFill rotWithShape="1">
          <a:blip r:embed="rId3">
            <a:alphaModFix/>
          </a:blip>
          <a:srcRect/>
          <a:stretch/>
        </p:blipFill>
        <p:spPr>
          <a:xfrm>
            <a:off x="446518" y="1256167"/>
            <a:ext cx="2502456" cy="2502456"/>
          </a:xfrm>
          <a:prstGeom prst="rect">
            <a:avLst/>
          </a:prstGeom>
          <a:noFill/>
          <a:ln>
            <a:noFill/>
          </a:ln>
        </p:spPr>
      </p:pic>
      <p:pic>
        <p:nvPicPr>
          <p:cNvPr id="350" name="Google Shape;350;p10" descr="Картинки по запросу calculator png"/>
          <p:cNvPicPr preferRelativeResize="0"/>
          <p:nvPr/>
        </p:nvPicPr>
        <p:blipFill rotWithShape="1">
          <a:blip r:embed="rId4">
            <a:alphaModFix/>
          </a:blip>
          <a:srcRect/>
          <a:stretch/>
        </p:blipFill>
        <p:spPr>
          <a:xfrm>
            <a:off x="6253883" y="405544"/>
            <a:ext cx="2126302" cy="4203700"/>
          </a:xfrm>
          <a:prstGeom prst="rect">
            <a:avLst/>
          </a:prstGeom>
          <a:noFill/>
          <a:ln>
            <a:noFill/>
          </a:ln>
        </p:spPr>
      </p:pic>
      <p:pic>
        <p:nvPicPr>
          <p:cNvPr id="351" name="Google Shape;351;p10"/>
          <p:cNvPicPr preferRelativeResize="0"/>
          <p:nvPr/>
        </p:nvPicPr>
        <p:blipFill rotWithShape="1">
          <a:blip r:embed="rId5">
            <a:alphaModFix/>
          </a:blip>
          <a:srcRect/>
          <a:stretch/>
        </p:blipFill>
        <p:spPr>
          <a:xfrm>
            <a:off x="264116" y="1045317"/>
            <a:ext cx="2924155" cy="2924155"/>
          </a:xfrm>
          <a:prstGeom prst="rect">
            <a:avLst/>
          </a:prstGeom>
          <a:noFill/>
          <a:ln>
            <a:noFill/>
          </a:ln>
        </p:spPr>
      </p:pic>
      <p:sp>
        <p:nvSpPr>
          <p:cNvPr id="352" name="Google Shape;352;p10"/>
          <p:cNvSpPr txBox="1"/>
          <p:nvPr/>
        </p:nvSpPr>
        <p:spPr>
          <a:xfrm>
            <a:off x="3911600" y="1200150"/>
            <a:ext cx="1218603" cy="2215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az-Latn-AZ" sz="13800" b="1" i="0" u="none" strike="noStrike" cap="none">
                <a:solidFill>
                  <a:srgbClr val="000000"/>
                </a:solidFill>
                <a:latin typeface="Arial"/>
                <a:ea typeface="Arial"/>
                <a:cs typeface="Arial"/>
                <a:sym typeface="Arial"/>
              </a:rPr>
              <a:t>=</a:t>
            </a:r>
            <a:endParaRPr sz="138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 calcmode="lin" valueType="num">
                                      <p:cBhvr additive="base">
                                        <p:cTn id="7" dur="500"/>
                                        <p:tgtEl>
                                          <p:spTgt spid="34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 calcmode="lin" valueType="num">
                                      <p:cBhvr additive="base">
                                        <p:cTn id="12" dur="500"/>
                                        <p:tgtEl>
                                          <p:spTgt spid="35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0"/>
                                        </p:tgtEl>
                                        <p:attrNameLst>
                                          <p:attrName>style.visibility</p:attrName>
                                        </p:attrNameLst>
                                      </p:cBhvr>
                                      <p:to>
                                        <p:strVal val="visible"/>
                                      </p:to>
                                    </p:set>
                                    <p:anim calcmode="lin" valueType="num">
                                      <p:cBhvr additive="base">
                                        <p:cTn id="17" dur="500"/>
                                        <p:tgtEl>
                                          <p:spTgt spid="35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51"/>
                                        </p:tgtEl>
                                        <p:attrNameLst>
                                          <p:attrName>style.visibility</p:attrName>
                                        </p:attrNameLst>
                                      </p:cBhvr>
                                      <p:to>
                                        <p:strVal val="visible"/>
                                      </p:to>
                                    </p:set>
                                    <p:anim calcmode="lin" valueType="num">
                                      <p:cBhvr additive="base">
                                        <p:cTn id="22" dur="500"/>
                                        <p:tgtEl>
                                          <p:spTgt spid="3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(16:9)</PresentationFormat>
  <Paragraphs>128</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Source Sans Pro</vt:lpstr>
      <vt:lpstr>Arial</vt:lpstr>
      <vt:lpstr>Oswald</vt:lpstr>
      <vt:lpstr>Quince template</vt:lpstr>
      <vt:lpstr>Excel for Business Gün 1</vt:lpstr>
      <vt:lpstr>Tədris Nizamnaməsi</vt:lpstr>
      <vt:lpstr>Günün Mündəricatı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*HAMI və Hər Bir Kəs</vt:lpstr>
      <vt:lpstr>“Spreadsheet” anlayışı? Koordinat əsaslı düşüncə</vt:lpstr>
      <vt:lpstr>PowerPoint Presentation</vt:lpstr>
      <vt:lpstr>16,384 Sütun (Hərf)</vt:lpstr>
      <vt:lpstr>Excel Xanası</vt:lpstr>
      <vt:lpstr>Excel Xanası</vt:lpstr>
      <vt:lpstr>Menyu Tab/Qrup/Funksional</vt:lpstr>
      <vt:lpstr>Məlumat Növləri (Tipləri)</vt:lpstr>
      <vt:lpstr>Məlumat Növləri (Tipləri)</vt:lpstr>
      <vt:lpstr>Excel Funksiyaları</vt:lpstr>
      <vt:lpstr>PowerPoint Presentation</vt:lpstr>
      <vt:lpstr>PowerPoint Presentation</vt:lpstr>
      <vt:lpstr>PowerPoint Presentation</vt:lpstr>
      <vt:lpstr>Riyazi Funksiyalar</vt:lpstr>
      <vt:lpstr>= SUM(Num1, Num2, ...)</vt:lpstr>
      <vt:lpstr>= COUNT(Num1, Num2, ...) Mətn tipli məlumatlara şamil edilmir</vt:lpstr>
      <vt:lpstr>= AVERAGE(Num1, Num2, ...)</vt:lpstr>
      <vt:lpstr>Riyazi Operatorlar</vt:lpstr>
      <vt:lpstr>Müqayisə (Şərti) Operatorlar</vt:lpstr>
      <vt:lpstr>Təcrübi Tapşırıq</vt:lpstr>
      <vt:lpstr>Mətn funksiyaları</vt:lpstr>
      <vt:lpstr>= LEFT({text}, {element_sırası}) {element_sırası} -&gt; soldan-sağa, özü də daxil olmaqla</vt:lpstr>
      <vt:lpstr>PowerPoint Presentation</vt:lpstr>
      <vt:lpstr>= RIGHT({text}, {element_sırası}) {element_sırası} -&gt; sağdan-sola, özü də daxil olmaqla</vt:lpstr>
      <vt:lpstr>PowerPoint Presentation</vt:lpstr>
      <vt:lpstr>= MID({text}, {başlanğıc}, {element_sayı})  {başlanğıc} -&gt; soldan-sağa, başlanğıc elementin sıra nömrəsi {element_sayı} -&gt; soldan-sağa, özü də daxil olmaqla</vt:lpstr>
      <vt:lpstr>PowerPoint Presentation</vt:lpstr>
      <vt:lpstr>Təcrübi Tapşırıq</vt:lpstr>
      <vt:lpstr>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for Business Gün 1</dc:title>
  <dc:creator>Novruz Hasanov</dc:creator>
  <cp:lastModifiedBy>Allahverdi Zeynalov</cp:lastModifiedBy>
  <cp:revision>1</cp:revision>
  <dcterms:modified xsi:type="dcterms:W3CDTF">2024-01-24T07:03:20Z</dcterms:modified>
</cp:coreProperties>
</file>