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Oswald" panose="020B0604020202020204" charset="0"/>
      <p:regular r:id="rId28"/>
      <p:bold r:id="rId29"/>
    </p:embeddedFont>
    <p:embeddedFont>
      <p:font typeface="Source Sans Pro" panose="020B0503030403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kFh70ffDOncJ7vnjVoCdND7Xu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49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36" name="Google Shape;36;p49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9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4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" name="Google Shape;41;p4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" name="Google Shape;42;p4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3" name="Google Shape;43;p49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4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9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5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77" name="Google Shape;77;p5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5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5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" name="Google Shape;82;p5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" name="Google Shape;83;p5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84" name="Google Shape;84;p5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5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5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1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7" name="Google Shape;117;p5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18" name="Google Shape;118;p5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5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2" name="Google Shape;122;p5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" name="Google Shape;123;p5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" name="Google Shape;124;p5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25" name="Google Shape;125;p51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6" name="Google Shape;126;p5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5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0" name="Google Shape;160;p5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61" name="Google Shape;161;p5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5" name="Google Shape;165;p5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6" name="Google Shape;166;p5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7" name="Google Shape;167;p5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68" name="Google Shape;168;p5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69" name="Google Shape;169;p5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5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52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5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3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3" name="Google Shape;203;p53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04" name="Google Shape;204;p53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53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206" name="Google Shape;206;p5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5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1" name="Google Shape;211;p5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2" name="Google Shape;212;p5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13" name="Google Shape;213;p5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4" name="Google Shape;214;p5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8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48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48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48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48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48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48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48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48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48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48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4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48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48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48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48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48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48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48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48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48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4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48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4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>Excel for Business</a:t>
            </a:r>
            <a:br>
              <a:rPr/>
            </a:br>
            <a:r>
              <a:t>Gün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 txBox="1">
            <a:spLocks noGrp="1"/>
          </p:cNvSpPr>
          <p:nvPr>
            <p:ph type="ctrTitle" idx="4294967295"/>
          </p:nvPr>
        </p:nvSpPr>
        <p:spPr>
          <a:xfrm>
            <a:off x="480095" y="1530926"/>
            <a:ext cx="8183810" cy="68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24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COUNTIFS(</a:t>
            </a:r>
            <a:r>
              <a:rPr sz="24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Axtarış Ərazisi1, Kriteriya1</a:t>
            </a:r>
            <a:r>
              <a: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sz="2400" b="0" i="0" u="none" strike="noStrike" cap="none">
                <a:solidFill>
                  <a:schemeClr val="dk1"/>
                </a:solidFill>
                <a:highlight>
                  <a:srgbClr val="FF0000"/>
                </a:highlight>
                <a:latin typeface="Oswald"/>
                <a:ea typeface="Oswald"/>
                <a:cs typeface="Oswald"/>
                <a:sym typeface="Oswald"/>
              </a:rPr>
              <a:t>Axtarış Ərazisi2, Kriteriya2</a:t>
            </a:r>
            <a:r>
              <a: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... )</a:t>
            </a:r>
            <a:endParaRPr sz="2400" b="1" i="1" u="sng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5" name="Google Shape;315;p6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10</a:t>
            </a:fld>
            <a:endParaRPr/>
          </a:p>
        </p:txBody>
      </p:sp>
      <p:sp>
        <p:nvSpPr>
          <p:cNvPr id="316" name="Google Shape;316;p60"/>
          <p:cNvSpPr txBox="1"/>
          <p:nvPr/>
        </p:nvSpPr>
        <p:spPr>
          <a:xfrm>
            <a:off x="609599" y="2634979"/>
            <a:ext cx="777932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Kriteriyaları (Şərtləri) ödəyən </a:t>
            </a:r>
            <a:r>
              <a:rPr sz="2400" b="1" i="0" u="sng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Sətirlərin</a:t>
            </a:r>
            <a:r>
              <a:rPr sz="24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sayını hesablayır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Limit 255 kriteriya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1"/>
          <p:cNvSpPr txBox="1">
            <a:spLocks noGrp="1"/>
          </p:cNvSpPr>
          <p:nvPr>
            <p:ph type="ctrTitle" idx="4294967295"/>
          </p:nvPr>
        </p:nvSpPr>
        <p:spPr>
          <a:xfrm>
            <a:off x="480094" y="1530926"/>
            <a:ext cx="8338323" cy="104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24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SUMIFS(Cəmləmə Ərazisi, </a:t>
            </a:r>
            <a:r>
              <a:rPr sz="24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Axtarış Ərazisi1, Kriteriya1</a:t>
            </a:r>
            <a:r>
              <a: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sz="2400" b="0" i="0" u="none" strike="noStrike" cap="none">
                <a:solidFill>
                  <a:schemeClr val="dk1"/>
                </a:solidFill>
                <a:highlight>
                  <a:srgbClr val="FF0000"/>
                </a:highlight>
                <a:latin typeface="Oswald"/>
                <a:ea typeface="Oswald"/>
                <a:cs typeface="Oswald"/>
                <a:sym typeface="Oswald"/>
              </a:rPr>
              <a:t>Axtarış Ərazisi2, Kriteriya2</a:t>
            </a:r>
            <a:r>
              <a: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... )</a:t>
            </a:r>
            <a:endParaRPr sz="2400" b="1" i="1" u="sng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2" name="Google Shape;322;p6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11</a:t>
            </a:fld>
            <a:endParaRPr/>
          </a:p>
        </p:txBody>
      </p:sp>
      <p:sp>
        <p:nvSpPr>
          <p:cNvPr id="323" name="Google Shape;323;p61"/>
          <p:cNvSpPr txBox="1"/>
          <p:nvPr/>
        </p:nvSpPr>
        <p:spPr>
          <a:xfrm>
            <a:off x="609599" y="2634979"/>
            <a:ext cx="777932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Kriteriyaları (Şərtləri) ödəyən </a:t>
            </a:r>
            <a:r>
              <a:rPr sz="2400" b="1" i="0" u="sng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Sətirlərdə</a:t>
            </a:r>
            <a:r>
              <a:rPr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3-cü tərəf Ərazidəki </a:t>
            </a:r>
            <a:r>
              <a:rPr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ədədlərin cəmini hesablayır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Limit 255 kriteriya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2"/>
          <p:cNvSpPr txBox="1">
            <a:spLocks noGrp="1"/>
          </p:cNvSpPr>
          <p:nvPr>
            <p:ph type="ctrTitle" idx="4294967295"/>
          </p:nvPr>
        </p:nvSpPr>
        <p:spPr>
          <a:xfrm>
            <a:off x="480094" y="1530926"/>
            <a:ext cx="8338323" cy="104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24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 </a:t>
            </a:r>
            <a:r>
              <a: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AVERAGEIFS(«ƏO» Ərazisi, </a:t>
            </a:r>
            <a:r>
              <a:rPr sz="24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Axtarış Ərazisi1, Kriteriya1</a:t>
            </a:r>
            <a:r>
              <a: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sz="2400" b="0" i="0" u="none" strike="noStrike" cap="none">
                <a:solidFill>
                  <a:schemeClr val="dk1"/>
                </a:solidFill>
                <a:highlight>
                  <a:srgbClr val="FF0000"/>
                </a:highlight>
                <a:latin typeface="Oswald"/>
                <a:ea typeface="Oswald"/>
                <a:cs typeface="Oswald"/>
                <a:sym typeface="Oswald"/>
              </a:rPr>
              <a:t>Axtarış Ərazisi2, Kriteriya2</a:t>
            </a:r>
            <a:r>
              <a: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... )</a:t>
            </a:r>
            <a:endParaRPr sz="2400" b="1" i="1" u="sng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9" name="Google Shape;329;p6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12</a:t>
            </a:fld>
            <a:endParaRPr/>
          </a:p>
        </p:txBody>
      </p:sp>
      <p:sp>
        <p:nvSpPr>
          <p:cNvPr id="330" name="Google Shape;330;p62"/>
          <p:cNvSpPr txBox="1"/>
          <p:nvPr/>
        </p:nvSpPr>
        <p:spPr>
          <a:xfrm>
            <a:off x="609599" y="2634979"/>
            <a:ext cx="777932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Kriteriyaları (Şərtləri) ödəyən </a:t>
            </a:r>
            <a:r>
              <a:rPr sz="2400" b="1" i="0" u="sng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Sətirlərdə</a:t>
            </a:r>
            <a:r>
              <a:rPr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3-cü tərəf Ərazidəki </a:t>
            </a:r>
            <a:r>
              <a:rPr sz="24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ədədlərin ədədi ortasını hesablayır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1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Limit 255 kriteriya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6457" y="129021"/>
            <a:ext cx="22764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3"/>
          <p:cNvSpPr/>
          <p:nvPr/>
        </p:nvSpPr>
        <p:spPr>
          <a:xfrm>
            <a:off x="3266457" y="289435"/>
            <a:ext cx="438217" cy="31654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0700" y="1596515"/>
            <a:ext cx="55626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"/>
          <p:cNvSpPr txBox="1">
            <a:spLocks noGrp="1"/>
          </p:cNvSpPr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>Təcrübi Tapşırıq</a:t>
            </a:r>
            <a:br>
              <a:rPr/>
            </a:br>
            <a:r>
              <a:t>10 dəq.</a:t>
            </a:r>
          </a:p>
        </p:txBody>
      </p:sp>
      <p:sp>
        <p:nvSpPr>
          <p:cNvPr id="343" name="Google Shape;343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4"/>
          <p:cNvSpPr txBox="1">
            <a:spLocks noGrp="1"/>
          </p:cNvSpPr>
          <p:nvPr>
            <p:ph type="ctrTitle"/>
          </p:nvPr>
        </p:nvSpPr>
        <p:spPr>
          <a:xfrm>
            <a:off x="2440968" y="33850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 indent="0" algn="r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sz="3600"/>
              <a:t>Riyaziyyat operatorları</a:t>
            </a:r>
          </a:p>
        </p:txBody>
      </p:sp>
      <p:sp>
        <p:nvSpPr>
          <p:cNvPr id="349" name="Google Shape;349;p6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sz="1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50" name="Google Shape;350;p6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409" y="765088"/>
            <a:ext cx="7793182" cy="296315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5"/>
          <p:cNvSpPr/>
          <p:nvPr/>
        </p:nvSpPr>
        <p:spPr>
          <a:xfrm>
            <a:off x="590483" y="1342380"/>
            <a:ext cx="1653953" cy="31654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6"/>
          <p:cNvSpPr txBox="1">
            <a:spLocks noGrp="1"/>
          </p:cNvSpPr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>Təcrübi Tapşırıq</a:t>
            </a:r>
            <a:br>
              <a:rPr/>
            </a:br>
            <a:r>
              <a:t>10 dəq.</a:t>
            </a:r>
          </a:p>
        </p:txBody>
      </p:sp>
      <p:sp>
        <p:nvSpPr>
          <p:cNvPr id="362" name="Google Shape;362;p6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7"/>
          <p:cNvSpPr txBox="1">
            <a:spLocks noGrp="1"/>
          </p:cNvSpPr>
          <p:nvPr>
            <p:ph type="ctrTitle"/>
          </p:nvPr>
        </p:nvSpPr>
        <p:spPr>
          <a:xfrm>
            <a:off x="2337059" y="332209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>Sabit Koordinat İstifadəsi ("$" operatoru)</a:t>
            </a:r>
          </a:p>
        </p:txBody>
      </p:sp>
      <p:sp>
        <p:nvSpPr>
          <p:cNvPr id="368" name="Google Shape;368;p6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sz="1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69" name="Google Shape;369;p6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ctrTitle" idx="4294967295"/>
          </p:nvPr>
        </p:nvSpPr>
        <p:spPr>
          <a:xfrm>
            <a:off x="685800" y="325842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48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16,384 </a:t>
            </a:r>
            <a:r>
              <a:rPr sz="48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Sütun </a:t>
            </a:r>
            <a:r>
              <a:rPr sz="4800" b="1" i="0" u="none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(Hərf)</a:t>
            </a:r>
          </a:p>
        </p:txBody>
      </p:sp>
      <p:sp>
        <p:nvSpPr>
          <p:cNvPr id="375" name="Google Shape;375;p16"/>
          <p:cNvSpPr txBox="1">
            <a:spLocks noGrp="1"/>
          </p:cNvSpPr>
          <p:nvPr>
            <p:ph type="ctrTitle" idx="4294967295"/>
          </p:nvPr>
        </p:nvSpPr>
        <p:spPr>
          <a:xfrm>
            <a:off x="685800" y="2954742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48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17,179,869,184</a:t>
            </a:r>
            <a:r>
              <a:rPr sz="48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 Xana</a:t>
            </a:r>
          </a:p>
        </p:txBody>
      </p:sp>
      <p:sp>
        <p:nvSpPr>
          <p:cNvPr id="376" name="Google Shape;376;p16"/>
          <p:cNvSpPr txBox="1">
            <a:spLocks noGrp="1"/>
          </p:cNvSpPr>
          <p:nvPr>
            <p:ph type="subTitle" idx="4294967295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sz="2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Heç bu da, limit deyil</a:t>
            </a:r>
          </a:p>
        </p:txBody>
      </p:sp>
      <p:sp>
        <p:nvSpPr>
          <p:cNvPr id="377" name="Google Shape;377;p16"/>
          <p:cNvSpPr txBox="1">
            <a:spLocks noGrp="1"/>
          </p:cNvSpPr>
          <p:nvPr>
            <p:ph type="ctrTitle" idx="4294967295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48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1,048,576 </a:t>
            </a:r>
            <a:r>
              <a:rPr sz="48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Sətir </a:t>
            </a:r>
            <a:r>
              <a:rPr sz="4800" b="1" i="0" u="none" strike="noStrike" cap="none">
                <a:solidFill>
                  <a:srgbClr val="C00000"/>
                </a:solidFill>
                <a:latin typeface="Oswald"/>
                <a:ea typeface="Oswald"/>
                <a:cs typeface="Oswald"/>
                <a:sym typeface="Oswald"/>
              </a:rPr>
              <a:t>(Rəqəm)</a:t>
            </a:r>
            <a:endParaRPr sz="4800" b="1" i="0" u="none" strike="noStrike" cap="none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4294967295"/>
          </p:nvPr>
        </p:nvSpPr>
        <p:spPr>
          <a:xfrm>
            <a:off x="685800" y="2251202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sz="2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 limit deyil</a:t>
            </a:r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>
            <a:spLocks noGrp="1"/>
          </p:cNvSpPr>
          <p:nvPr>
            <p:ph type="title"/>
          </p:nvPr>
        </p:nvSpPr>
        <p:spPr>
          <a:xfrm>
            <a:off x="1073650" y="15660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>Günün Mündəricatı</a:t>
            </a:r>
          </a:p>
        </p:txBody>
      </p:sp>
      <p:sp>
        <p:nvSpPr>
          <p:cNvPr id="260" name="Google Shape;260;p3"/>
          <p:cNvSpPr txBox="1">
            <a:spLocks noGrp="1"/>
          </p:cNvSpPr>
          <p:nvPr>
            <p:ph type="body" idx="1"/>
          </p:nvPr>
        </p:nvSpPr>
        <p:spPr>
          <a:xfrm>
            <a:off x="775570" y="981710"/>
            <a:ext cx="69222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Şərti Riyaziyyat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COUNT,SUM və AVERAGE. Davamı var?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Riyaziyyat operatorları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Sabit Koordinat İsfadəsi ("$" operatoru)</a:t>
            </a:r>
          </a:p>
        </p:txBody>
      </p:sp>
      <p:sp>
        <p:nvSpPr>
          <p:cNvPr id="261" name="Google Shape;261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68"/>
          <p:cNvPicPr preferRelativeResize="0"/>
          <p:nvPr/>
        </p:nvPicPr>
        <p:blipFill rotWithShape="1">
          <a:blip r:embed="rId3">
            <a:alphaModFix/>
          </a:blip>
          <a:srcRect t="22060"/>
          <a:stretch/>
        </p:blipFill>
        <p:spPr>
          <a:xfrm>
            <a:off x="0" y="616526"/>
            <a:ext cx="9144000" cy="113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6081" y="3392162"/>
            <a:ext cx="55530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636" y="2032197"/>
            <a:ext cx="9109364" cy="107910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68"/>
          <p:cNvSpPr txBox="1"/>
          <p:nvPr/>
        </p:nvSpPr>
        <p:spPr>
          <a:xfrm>
            <a:off x="1546081" y="200458"/>
            <a:ext cx="6373168" cy="18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Sadə Sumifs, Ümumi Məhsul Sayı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97387"/>
            <a:ext cx="9144000" cy="103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29447"/>
            <a:ext cx="9144000" cy="1024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9"/>
          <p:cNvPicPr preferRelativeResize="0"/>
          <p:nvPr/>
        </p:nvPicPr>
        <p:blipFill rotWithShape="1">
          <a:blip r:embed="rId5">
            <a:alphaModFix/>
          </a:blip>
          <a:srcRect b="16233"/>
          <a:stretch/>
        </p:blipFill>
        <p:spPr>
          <a:xfrm>
            <a:off x="1546514" y="3516025"/>
            <a:ext cx="5372100" cy="12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9"/>
          <p:cNvSpPr txBox="1"/>
          <p:nvPr/>
        </p:nvSpPr>
        <p:spPr>
          <a:xfrm>
            <a:off x="1546081" y="200458"/>
            <a:ext cx="6373168" cy="18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Sağa Uzatma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0"/>
          <p:cNvSpPr txBox="1"/>
          <p:nvPr/>
        </p:nvSpPr>
        <p:spPr>
          <a:xfrm>
            <a:off x="1435244" y="262803"/>
            <a:ext cx="6373168" cy="18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Müqayisə Edək</a:t>
            </a:r>
            <a:endParaRPr/>
          </a:p>
        </p:txBody>
      </p:sp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19" y="607931"/>
            <a:ext cx="55530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70"/>
          <p:cNvPicPr preferRelativeResize="0"/>
          <p:nvPr/>
        </p:nvPicPr>
        <p:blipFill rotWithShape="1">
          <a:blip r:embed="rId4">
            <a:alphaModFix/>
          </a:blip>
          <a:srcRect b="16233"/>
          <a:stretch/>
        </p:blipFill>
        <p:spPr>
          <a:xfrm>
            <a:off x="437720" y="2643775"/>
            <a:ext cx="5553074" cy="1284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0"/>
          <p:cNvSpPr txBox="1"/>
          <p:nvPr/>
        </p:nvSpPr>
        <p:spPr>
          <a:xfrm>
            <a:off x="6301435" y="452562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=11752</a:t>
            </a:r>
          </a:p>
        </p:txBody>
      </p:sp>
      <p:sp>
        <p:nvSpPr>
          <p:cNvPr id="404" name="Google Shape;404;p70"/>
          <p:cNvSpPr txBox="1"/>
          <p:nvPr/>
        </p:nvSpPr>
        <p:spPr>
          <a:xfrm>
            <a:off x="5892726" y="2571750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sz="3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71"/>
          <p:cNvPicPr preferRelativeResize="0"/>
          <p:nvPr/>
        </p:nvPicPr>
        <p:blipFill rotWithShape="1">
          <a:blip r:embed="rId3">
            <a:alphaModFix/>
          </a:blip>
          <a:srcRect b="14174"/>
          <a:stretch/>
        </p:blipFill>
        <p:spPr>
          <a:xfrm>
            <a:off x="1370733" y="2363067"/>
            <a:ext cx="5848350" cy="144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416" y="741651"/>
            <a:ext cx="85153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>
            <a:spLocks noGrp="1"/>
          </p:cNvSpPr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>Təcrübi Tapşırıq</a:t>
            </a:r>
            <a:br>
              <a:rPr/>
            </a:br>
            <a:r>
              <a:t>15 dəq.</a:t>
            </a:r>
          </a:p>
        </p:txBody>
      </p:sp>
      <p:sp>
        <p:nvSpPr>
          <p:cNvPr id="416" name="Google Shape;416;p7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 txBox="1">
            <a:spLocks noGrp="1"/>
          </p:cNvSpPr>
          <p:nvPr>
            <p:ph type="ctrTitle" idx="4294967295"/>
          </p:nvPr>
        </p:nvSpPr>
        <p:spPr>
          <a:xfrm>
            <a:off x="1275150" y="265523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sz="88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Təşəkkürlər!</a:t>
            </a:r>
          </a:p>
        </p:txBody>
      </p:sp>
      <p:sp>
        <p:nvSpPr>
          <p:cNvPr id="422" name="Google Shape;422;p47"/>
          <p:cNvSpPr txBox="1">
            <a:spLocks noGrp="1"/>
          </p:cNvSpPr>
          <p:nvPr>
            <p:ph type="subTitle" idx="4294967295"/>
          </p:nvPr>
        </p:nvSpPr>
        <p:spPr>
          <a:xfrm>
            <a:off x="1275150" y="3662679"/>
            <a:ext cx="6593700" cy="83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sz="3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Əlavə sual (-lar)?</a:t>
            </a:r>
          </a:p>
        </p:txBody>
      </p:sp>
      <p:sp>
        <p:nvSpPr>
          <p:cNvPr id="423" name="Google Shape;423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25</a:t>
            </a:fld>
            <a:endParaRPr/>
          </a:p>
        </p:txBody>
      </p:sp>
      <p:pic>
        <p:nvPicPr>
          <p:cNvPr id="424" name="Google Shape;424;p47" descr="Картинки по запросу excel character anim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07" y="152919"/>
            <a:ext cx="4296014" cy="224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>Şərti Riyaziyyat</a:t>
            </a:r>
          </a:p>
        </p:txBody>
      </p:sp>
      <p:sp>
        <p:nvSpPr>
          <p:cNvPr id="267" name="Google Shape;267;p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sz="12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8701" y="0"/>
            <a:ext cx="39665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8"/>
          <p:cNvSpPr/>
          <p:nvPr/>
        </p:nvSpPr>
        <p:spPr>
          <a:xfrm>
            <a:off x="2588701" y="0"/>
            <a:ext cx="1249008" cy="31654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5600700" y="0"/>
            <a:ext cx="954598" cy="31654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4277" y="688397"/>
            <a:ext cx="5937844" cy="2241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342" y="0"/>
            <a:ext cx="79153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6"/>
          <p:cNvSpPr/>
          <p:nvPr/>
        </p:nvSpPr>
        <p:spPr>
          <a:xfrm>
            <a:off x="4126555" y="76200"/>
            <a:ext cx="1249008" cy="31654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56"/>
          <p:cNvSpPr/>
          <p:nvPr/>
        </p:nvSpPr>
        <p:spPr>
          <a:xfrm>
            <a:off x="6833755" y="81018"/>
            <a:ext cx="599210" cy="31654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6"/>
          <p:cNvSpPr/>
          <p:nvPr/>
        </p:nvSpPr>
        <p:spPr>
          <a:xfrm rot="5400000">
            <a:off x="5486608" y="2113025"/>
            <a:ext cx="4977624" cy="937854"/>
          </a:xfrm>
          <a:prstGeom prst="rect">
            <a:avLst/>
          </a:prstGeom>
          <a:noFill/>
          <a:ln w="57150" cap="flat" cmpd="sng">
            <a:solidFill>
              <a:srgbClr val="2257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342" y="-103910"/>
            <a:ext cx="7915315" cy="51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910" y="581891"/>
            <a:ext cx="7296180" cy="259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602" y="0"/>
            <a:ext cx="86207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8"/>
          <p:cNvSpPr/>
          <p:nvPr/>
        </p:nvSpPr>
        <p:spPr>
          <a:xfrm>
            <a:off x="3717846" y="84324"/>
            <a:ext cx="1249008" cy="31654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8"/>
          <p:cNvSpPr/>
          <p:nvPr/>
        </p:nvSpPr>
        <p:spPr>
          <a:xfrm>
            <a:off x="6448451" y="74689"/>
            <a:ext cx="599210" cy="316545"/>
          </a:xfrm>
          <a:prstGeom prst="rect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8"/>
          <p:cNvSpPr/>
          <p:nvPr/>
        </p:nvSpPr>
        <p:spPr>
          <a:xfrm rot="5400000">
            <a:off x="5999226" y="2100902"/>
            <a:ext cx="4977624" cy="937854"/>
          </a:xfrm>
          <a:prstGeom prst="rect">
            <a:avLst/>
          </a:prstGeom>
          <a:noFill/>
          <a:ln w="57150" cap="flat" cmpd="sng">
            <a:solidFill>
              <a:srgbClr val="2257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>
            <a:spLocks noGrp="1"/>
          </p:cNvSpPr>
          <p:nvPr>
            <p:ph type="ctrTitle"/>
          </p:nvPr>
        </p:nvSpPr>
        <p:spPr>
          <a:xfrm>
            <a:off x="2537950" y="33850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sz="3600"/>
              <a:t>COUNT,SUM və AVERAGE</a:t>
            </a:r>
            <a:br>
              <a:rPr sz="3600"/>
            </a:br>
            <a:r>
              <a:rPr sz="3600"/>
              <a:t>Davamı var?</a:t>
            </a:r>
          </a:p>
        </p:txBody>
      </p:sp>
      <p:sp>
        <p:nvSpPr>
          <p:cNvPr id="308" name="Google Shape;308;p59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sz="1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09" name="Google Shape;309;p5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On-screen Show (16:9)</PresentationFormat>
  <Paragraphs>51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Oswald</vt:lpstr>
      <vt:lpstr>Source Sans Pro</vt:lpstr>
      <vt:lpstr>Arial</vt:lpstr>
      <vt:lpstr>Quince template</vt:lpstr>
      <vt:lpstr>Excel for Business Gün 3</vt:lpstr>
      <vt:lpstr>Günün Mündəricatı</vt:lpstr>
      <vt:lpstr>Şərti Riyaziyyat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COUNT,SUM və AVERAGE Davamı var?</vt:lpstr>
      <vt:lpstr>= COUNTIFS(Axtarış Ərazisi1, Kriteriya1, Axtarış Ərazisi2, Kriteriya2, ... )</vt:lpstr>
      <vt:lpstr>= SUMIFS(Cəmləmə Ərazisi, Axtarış Ərazisi1, Kriteriya1, Axtarış Ərazisi2, Kriteriya2, ... )</vt:lpstr>
      <vt:lpstr>= AVERAGEIFS(«ƏO» Ərazisi, Axtarış Ərazisi1, Kriteriya1, Axtarış Ərazisi2, Kriteriya2, ... )</vt:lpstr>
      <vt:lpstr>PowerPoint Presentation</vt:lpstr>
      <vt:lpstr>Təcrübi Tapşırıq 10 dəq.</vt:lpstr>
      <vt:lpstr>Riyaziyyat operatorları</vt:lpstr>
      <vt:lpstr>PowerPoint Presentation</vt:lpstr>
      <vt:lpstr>Təcrübi Tapşırıq 10 dəq.</vt:lpstr>
      <vt:lpstr>Sabit Koordinat İstifadəsi ("$" operatoru)</vt:lpstr>
      <vt:lpstr>16,384 Sütun (Hərf)</vt:lpstr>
      <vt:lpstr>PowerPoint Presentation</vt:lpstr>
      <vt:lpstr>PowerPoint Presentation</vt:lpstr>
      <vt:lpstr>PowerPoint Presentation</vt:lpstr>
      <vt:lpstr>PowerPoint Presentation</vt:lpstr>
      <vt:lpstr>Təcrübi Tapşırıq 15 dəq.</vt:lpstr>
      <vt:lpstr>Təşəkkürlər!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for Business Gün 3</dc:title>
  <dc:creator>Novruz Hasanov</dc:creator>
  <cp:lastModifiedBy>Allahverdi Zeynalov</cp:lastModifiedBy>
  <cp:revision>1</cp:revision>
  <dcterms:modified xsi:type="dcterms:W3CDTF">2024-01-27T10:52:35Z</dcterms:modified>
</cp:coreProperties>
</file>