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Palatino Linotype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I0Tt1qZviY9hEw07HKldgJ1QE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boldItalic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7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20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alatinoLinotyp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alatinoLinotype-italic.fntdata"/><Relationship Id="rId16" Type="http://schemas.openxmlformats.org/officeDocument/2006/relationships/slide" Target="slides/slide12.xml"/><Relationship Id="rId38" Type="http://schemas.openxmlformats.org/officeDocument/2006/relationships/font" Target="fonts/PalatinoLinotyp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52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5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/>
              <a:t>Excel for Business</a:t>
            </a:r>
            <a:br>
              <a:rPr/>
            </a:br>
            <a:r>
              <a:rPr/>
              <a:t>Gün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4294967295" type="ctrTitle"/>
          </p:nvPr>
        </p:nvSpPr>
        <p:spPr>
          <a:xfrm>
            <a:off x="450412" y="1433050"/>
            <a:ext cx="818381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IF 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0" i="0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TRUE/FALSE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{Ödənilmə dəyəri}, {Ödənilməmə dəyəri})</a:t>
            </a: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5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09" name="Google Shape;309;p59"/>
          <p:cNvSpPr txBox="1"/>
          <p:nvPr/>
        </p:nvSpPr>
        <p:spPr>
          <a:xfrm>
            <a:off x="1386755" y="1001307"/>
            <a:ext cx="1515470" cy="4770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2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TRUE/FALSE</a:t>
            </a:r>
            <a:endParaRPr b="1" i="1" sz="2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59"/>
          <p:cNvSpPr/>
          <p:nvPr/>
        </p:nvSpPr>
        <p:spPr>
          <a:xfrm rot="5400000">
            <a:off x="1945708" y="1549947"/>
            <a:ext cx="397565" cy="254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678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/>
          <p:nvPr>
            <p:ph idx="4294967295" type="ctrTitle"/>
          </p:nvPr>
        </p:nvSpPr>
        <p:spPr>
          <a:xfrm>
            <a:off x="450412" y="1433050"/>
            <a:ext cx="818381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IF 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0" i="0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A2&gt;B2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“A, B-dən böyükdür”, “A, B-dən kiçikdir”)</a:t>
            </a: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 txBox="1"/>
          <p:nvPr>
            <p:ph idx="4294967295" type="ctrTitle"/>
          </p:nvPr>
        </p:nvSpPr>
        <p:spPr>
          <a:xfrm>
            <a:off x="450412" y="1433050"/>
            <a:ext cx="818381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IF 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0" i="0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AND(…)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{Ödənilmə dəyəri}, {Ödənilməmə dəyəri})</a:t>
            </a:r>
            <a:br>
              <a: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{IF} funksiyası yalnız 1 şərt qəbul edir</a:t>
            </a: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23" name="Google Shape;323;p61"/>
          <p:cNvSpPr txBox="1"/>
          <p:nvPr/>
        </p:nvSpPr>
        <p:spPr>
          <a:xfrm>
            <a:off x="3152354" y="2634979"/>
            <a:ext cx="2779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Amma bu limit deyil...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61"/>
          <p:cNvSpPr txBox="1"/>
          <p:nvPr/>
        </p:nvSpPr>
        <p:spPr>
          <a:xfrm>
            <a:off x="1521927" y="870111"/>
            <a:ext cx="1515470" cy="4770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2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TRUE/FALSE</a:t>
            </a:r>
            <a:endParaRPr b="1" i="1" sz="2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61"/>
          <p:cNvSpPr/>
          <p:nvPr/>
        </p:nvSpPr>
        <p:spPr>
          <a:xfrm rot="5400000">
            <a:off x="2080880" y="1418751"/>
            <a:ext cx="397565" cy="254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678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idx="4294967295" type="ctrTitle"/>
          </p:nvPr>
        </p:nvSpPr>
        <p:spPr>
          <a:xfrm>
            <a:off x="450412" y="1433050"/>
            <a:ext cx="818381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IF 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0" i="0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OR(…)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{Ödənilmə dəyəri}, {Ödənilməmə dəyəri})</a:t>
            </a:r>
            <a:br>
              <a: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{IF} funksiyası yalnız 1 şərt qəbul edir</a:t>
            </a: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6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32" name="Google Shape;332;p62"/>
          <p:cNvSpPr txBox="1"/>
          <p:nvPr/>
        </p:nvSpPr>
        <p:spPr>
          <a:xfrm>
            <a:off x="3152354" y="2634979"/>
            <a:ext cx="2779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Amma bu limit deyil...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62"/>
          <p:cNvSpPr txBox="1"/>
          <p:nvPr/>
        </p:nvSpPr>
        <p:spPr>
          <a:xfrm>
            <a:off x="1521927" y="870111"/>
            <a:ext cx="1515470" cy="4770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2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TRUE/FALSE</a:t>
            </a:r>
            <a:endParaRPr b="1" i="1" sz="2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62"/>
          <p:cNvSpPr/>
          <p:nvPr/>
        </p:nvSpPr>
        <p:spPr>
          <a:xfrm rot="5400000">
            <a:off x="2080880" y="1418751"/>
            <a:ext cx="397565" cy="2544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678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10 dəq.</a:t>
            </a:r>
            <a:endParaRPr/>
          </a:p>
        </p:txBody>
      </p:sp>
      <p:sp>
        <p:nvSpPr>
          <p:cNvPr id="340" name="Google Shape;340;p6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Data Vizuallaşdırması,“</a:t>
            </a:r>
            <a:br>
              <a:rPr/>
            </a:br>
            <a:r>
              <a:rPr sz="1800"/>
              <a:t>Verilənlərin qığılcım ola bilməyəcəyini kim söylədi?”</a:t>
            </a:r>
            <a:endParaRPr/>
          </a:p>
        </p:txBody>
      </p:sp>
      <p:sp>
        <p:nvSpPr>
          <p:cNvPr id="346" name="Google Shape;346;p6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509" y="636104"/>
            <a:ext cx="6882981" cy="365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130" y="140499"/>
            <a:ext cx="4246219" cy="228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2129" y="2714379"/>
            <a:ext cx="4246220" cy="197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7"/>
          <p:cNvPicPr preferRelativeResize="0"/>
          <p:nvPr/>
        </p:nvPicPr>
        <p:blipFill rotWithShape="1">
          <a:blip r:embed="rId3">
            <a:alphaModFix/>
          </a:blip>
          <a:srcRect b="17217" l="-1" r="12693" t="3323"/>
          <a:stretch/>
        </p:blipFill>
        <p:spPr>
          <a:xfrm>
            <a:off x="424153" y="83487"/>
            <a:ext cx="8059608" cy="489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8"/>
          <p:cNvSpPr txBox="1"/>
          <p:nvPr>
            <p:ph type="ctrTitle"/>
          </p:nvPr>
        </p:nvSpPr>
        <p:spPr>
          <a:xfrm>
            <a:off x="-47708" y="3385050"/>
            <a:ext cx="7800258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3600"/>
              <a:t>Məlumat </a:t>
            </a:r>
            <a:r>
              <a:rPr/>
              <a:t>V</a:t>
            </a:r>
            <a:r>
              <a:rPr sz="3600"/>
              <a:t>izualizasiyası </a:t>
            </a:r>
            <a:br>
              <a:rPr sz="3600"/>
            </a:br>
            <a:r>
              <a:rPr sz="2800"/>
              <a:t>Statistik Perspektiv (Box-Whisker, Histogram)</a:t>
            </a:r>
            <a:endParaRPr sz="3600"/>
          </a:p>
        </p:txBody>
      </p:sp>
      <p:sp>
        <p:nvSpPr>
          <p:cNvPr id="369" name="Google Shape;369;p6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/>
          <p:nvPr>
            <p:ph idx="4294967295" type="ctrTitle"/>
          </p:nvPr>
        </p:nvSpPr>
        <p:spPr>
          <a:xfrm>
            <a:off x="1275150" y="192232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4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Bezənlər əllərinizi qaldırın...</a:t>
            </a:r>
            <a:endParaRPr b="1" i="0" sz="40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76" name="Google Shape;376;p6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7" name="Google Shape;377;p6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0"/>
          <p:cNvSpPr txBox="1"/>
          <p:nvPr>
            <p:ph idx="4294967295" type="ctrTitle"/>
          </p:nvPr>
        </p:nvSpPr>
        <p:spPr>
          <a:xfrm>
            <a:off x="402838" y="1000894"/>
            <a:ext cx="8338323" cy="611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24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1, 2, 14, 15, 4, 22, 1, 5, 15, 60, 18, 7</a:t>
            </a:r>
            <a:endParaRPr b="1" i="0" sz="24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3" name="Google Shape;383;p7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84" name="Google Shape;384;p70"/>
          <p:cNvSpPr txBox="1"/>
          <p:nvPr/>
        </p:nvSpPr>
        <p:spPr>
          <a:xfrm>
            <a:off x="492802" y="388943"/>
            <a:ext cx="8338323" cy="611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Vektor (12 Ədəd)</a:t>
            </a:r>
            <a:endParaRPr/>
          </a:p>
        </p:txBody>
      </p:sp>
      <p:sp>
        <p:nvSpPr>
          <p:cNvPr id="385" name="Google Shape;385;p70"/>
          <p:cNvSpPr txBox="1"/>
          <p:nvPr/>
        </p:nvSpPr>
        <p:spPr>
          <a:xfrm>
            <a:off x="402838" y="1579904"/>
            <a:ext cx="8338323" cy="611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2400" u="none" cap="none" strike="noStrike">
                <a:solidFill>
                  <a:srgbClr val="005364"/>
                </a:solidFill>
                <a:latin typeface="Oswald"/>
                <a:ea typeface="Oswald"/>
                <a:cs typeface="Oswald"/>
                <a:sym typeface="Oswald"/>
              </a:rPr>
              <a:t>1, 1, 2</a:t>
            </a:r>
            <a:r>
              <a:rPr b="1" i="0" sz="2400" u="none" cap="none" strike="noStrike">
                <a:solidFill>
                  <a:srgbClr val="476200"/>
                </a:solidFill>
                <a:latin typeface="Oswald"/>
                <a:ea typeface="Oswald"/>
                <a:cs typeface="Oswald"/>
                <a:sym typeface="Oswald"/>
              </a:rPr>
              <a:t>, 4, 5, 7, 10, 14, 15, </a:t>
            </a:r>
            <a:r>
              <a:rPr b="1" i="0" sz="2400" u="none" cap="none" strike="noStrike">
                <a:solidFill>
                  <a:srgbClr val="005364"/>
                </a:solidFill>
                <a:latin typeface="Oswald"/>
                <a:ea typeface="Oswald"/>
                <a:cs typeface="Oswald"/>
                <a:sym typeface="Oswald"/>
              </a:rPr>
              <a:t>18, 22, 60</a:t>
            </a:r>
            <a:endParaRPr/>
          </a:p>
        </p:txBody>
      </p:sp>
      <p:sp>
        <p:nvSpPr>
          <p:cNvPr id="386" name="Google Shape;386;p70"/>
          <p:cNvSpPr txBox="1"/>
          <p:nvPr/>
        </p:nvSpPr>
        <p:spPr>
          <a:xfrm>
            <a:off x="402837" y="3726274"/>
            <a:ext cx="8338323" cy="611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Mean (Ədədi Orta): 13.25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Min. Dəyər: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Max. Dəyər: 60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1ci Quartile: 3.5</a:t>
            </a:r>
            <a:endParaRPr b="1" i="1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Median (2ci Quartile):  8.5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3cü Quartile: 15.75</a:t>
            </a:r>
            <a:endParaRPr b="1" i="1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4" y="336645"/>
            <a:ext cx="7917936" cy="406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"/>
            <a:ext cx="9144000" cy="480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5779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70" y="208379"/>
            <a:ext cx="7797460" cy="39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2"/>
          <p:cNvPicPr preferRelativeResize="0"/>
          <p:nvPr/>
        </p:nvPicPr>
        <p:blipFill rotWithShape="1">
          <a:blip r:embed="rId4">
            <a:alphaModFix/>
          </a:blip>
          <a:srcRect b="8369" l="21992" r="25943" t="37678"/>
          <a:stretch/>
        </p:blipFill>
        <p:spPr>
          <a:xfrm>
            <a:off x="618697" y="208379"/>
            <a:ext cx="7911154" cy="391271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2"/>
          <p:cNvSpPr/>
          <p:nvPr/>
        </p:nvSpPr>
        <p:spPr>
          <a:xfrm>
            <a:off x="4530137" y="3861765"/>
            <a:ext cx="1653953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483" y="0"/>
            <a:ext cx="34810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516" y="0"/>
            <a:ext cx="1790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3"/>
          <p:cNvSpPr/>
          <p:nvPr/>
        </p:nvSpPr>
        <p:spPr>
          <a:xfrm>
            <a:off x="3989449" y="1240403"/>
            <a:ext cx="709772" cy="139048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9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10 dəq.</a:t>
            </a:r>
            <a:endParaRPr/>
          </a:p>
        </p:txBody>
      </p:sp>
      <p:sp>
        <p:nvSpPr>
          <p:cNvPr id="414" name="Google Shape;41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4"/>
          <p:cNvSpPr txBox="1"/>
          <p:nvPr>
            <p:ph type="ctrTitle"/>
          </p:nvPr>
        </p:nvSpPr>
        <p:spPr>
          <a:xfrm>
            <a:off x="-47708" y="3385050"/>
            <a:ext cx="7800258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3600"/>
              <a:t>Cədvəl Aqreqasiyası, Düzgün Baxışın Layihələndirilməsi</a:t>
            </a:r>
            <a:endParaRPr sz="3600"/>
          </a:p>
        </p:txBody>
      </p:sp>
      <p:sp>
        <p:nvSpPr>
          <p:cNvPr id="420" name="Google Shape;420;p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0289"/>
            <a:ext cx="9144000" cy="396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3433"/>
            <a:ext cx="9144000" cy="473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0" y="2093056"/>
            <a:ext cx="9144000" cy="67909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6"/>
          <p:cNvSpPr/>
          <p:nvPr/>
        </p:nvSpPr>
        <p:spPr>
          <a:xfrm>
            <a:off x="5156421" y="2154803"/>
            <a:ext cx="496956" cy="617347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485" y="-63610"/>
            <a:ext cx="80300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7707" y="-63610"/>
            <a:ext cx="9191707" cy="516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594" y="0"/>
            <a:ext cx="275081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267" y="908312"/>
            <a:ext cx="62769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7"/>
          <p:cNvSpPr/>
          <p:nvPr/>
        </p:nvSpPr>
        <p:spPr>
          <a:xfrm>
            <a:off x="1477369" y="2615980"/>
            <a:ext cx="2750811" cy="345882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/>
              <a:t>Günün Mündəricatı</a:t>
            </a:r>
            <a:endParaRPr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775570" y="981710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Genişlənən şərtlər (IF + {AND/OR})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Data Vizuallaşdırması,"Verilənlərin qığılcım ola bilməyəcəyini kim söylədi?”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Məlumat vizualizasiyası, Statistik Perspektiv (Box-Whisker, Histogram)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Cədvəl Aqreqasiyası, Düzgün Baxışın Layihələndirilməsi</a:t>
            </a:r>
            <a:endParaRPr sz="1400"/>
          </a:p>
          <a:p>
            <a:pPr indent="0" lvl="0" marL="1397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1" name="Google Shape;261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61" y="1027043"/>
            <a:ext cx="48577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7888"/>
            <a:ext cx="9144000" cy="354772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8"/>
          <p:cNvSpPr txBox="1"/>
          <p:nvPr/>
        </p:nvSpPr>
        <p:spPr>
          <a:xfrm>
            <a:off x="373532" y="71359"/>
            <a:ext cx="8338323" cy="611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COPY + PASTE (TRANSPOSE)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15 dəq.</a:t>
            </a:r>
            <a:endParaRPr/>
          </a:p>
        </p:txBody>
      </p:sp>
      <p:sp>
        <p:nvSpPr>
          <p:cNvPr id="455" name="Google Shape;455;p7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>
            <p:ph idx="4294967295" type="ctrTitle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8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  <a:endParaRPr b="1" i="0" sz="88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Google Shape;461;p47"/>
          <p:cNvSpPr txBox="1"/>
          <p:nvPr>
            <p:ph idx="4294967295" type="subTitle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Google Shape;462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pic>
        <p:nvPicPr>
          <p:cNvPr descr="Картинки по запросу excel character animation" id="463" name="Google Shape;4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Genişlənən şərtlər </a:t>
            </a:r>
            <a:br>
              <a:rPr/>
            </a:br>
            <a:r>
              <a:rPr/>
              <a:t>IF + {AND/OR}</a:t>
            </a:r>
            <a:endParaRPr/>
          </a:p>
        </p:txBody>
      </p:sp>
      <p:sp>
        <p:nvSpPr>
          <p:cNvPr id="267" name="Google Shape;267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sz="120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5"/>
          <p:cNvSpPr txBox="1"/>
          <p:nvPr>
            <p:ph idx="4294967295" type="ctrTitle"/>
          </p:nvPr>
        </p:nvSpPr>
        <p:spPr>
          <a:xfrm>
            <a:off x="1275150" y="192232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1" sz="40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Həyati paralellər...</a:t>
            </a:r>
            <a:endParaRPr b="1" i="1" sz="4000" u="none" cap="none" strike="noStrike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4" name="Google Shape;274;p5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6"/>
          <p:cNvSpPr txBox="1"/>
          <p:nvPr>
            <p:ph idx="4294967295" type="ctrTitle"/>
          </p:nvPr>
        </p:nvSpPr>
        <p:spPr>
          <a:xfrm>
            <a:off x="480095" y="1530926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AND </a:t>
            </a:r>
            <a:r>
              <a: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(Şərt1, Şərt2, Şərt3, ... )</a:t>
            </a:r>
            <a:endParaRPr b="1" i="1" sz="4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81" name="Google Shape;281;p56"/>
          <p:cNvSpPr txBox="1"/>
          <p:nvPr/>
        </p:nvSpPr>
        <p:spPr>
          <a:xfrm>
            <a:off x="609599" y="2634979"/>
            <a:ext cx="7779327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Binar(TRUE/FALSE) nəticə qaytaran şərti funksiyadır. 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Nəticənin «TRUE» olması üçün </a:t>
            </a:r>
            <a:r>
              <a:rPr b="1" i="1" sz="2400" u="sng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bütün şərtlər</a:t>
            </a: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ödənilməlidir.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 255 kriteriya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701" y="0"/>
            <a:ext cx="39665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2588701" y="0"/>
            <a:ext cx="1249008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600700" y="0"/>
            <a:ext cx="954598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4294967295" type="ctrTitle"/>
          </p:nvPr>
        </p:nvSpPr>
        <p:spPr>
          <a:xfrm>
            <a:off x="480095" y="1530926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OR </a:t>
            </a:r>
            <a:r>
              <a: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(Şərt1, Şərt2, Şərt3, ... )</a:t>
            </a:r>
            <a:endParaRPr b="1" i="1" sz="4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4" name="Google Shape;294;p5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295" name="Google Shape;295;p57"/>
          <p:cNvSpPr txBox="1"/>
          <p:nvPr/>
        </p:nvSpPr>
        <p:spPr>
          <a:xfrm>
            <a:off x="609599" y="2634979"/>
            <a:ext cx="7779327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Binar(TRUE/FALSE) nəticə qaytaran şərti funksiyadır. 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Nəticənin «TRUE» olması üçün </a:t>
            </a:r>
            <a:r>
              <a:rPr b="1" i="1" sz="2400" u="sng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ən azı 1 şərt</a:t>
            </a: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ödənilməlidir.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 255 kriteriya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4294967295" type="ctrTitle"/>
          </p:nvPr>
        </p:nvSpPr>
        <p:spPr>
          <a:xfrm>
            <a:off x="450412" y="1433050"/>
            <a:ext cx="818381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IF </a:t>
            </a:r>
            <a:r>
              <a: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({Şərt}, {Ödənilmə dəyəri}, {Ödənilməmə dəyəri})</a:t>
            </a:r>
            <a:br>
              <a: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1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{IF} funksiyası yalnız 1 şərt qəbul edir</a:t>
            </a:r>
            <a:endParaRPr b="1" i="1" sz="32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5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02" name="Google Shape;302;p58"/>
          <p:cNvSpPr txBox="1"/>
          <p:nvPr/>
        </p:nvSpPr>
        <p:spPr>
          <a:xfrm>
            <a:off x="3152354" y="2634979"/>
            <a:ext cx="2779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Amma bu limit deyil...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Novruz Hasanov</dc:creator>
</cp:coreProperties>
</file>