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Oswald"/>
      <p:regular r:id="rId25"/>
      <p:bold r:id="rId26"/>
    </p:embeddedFon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du7gBjCA+I/gayIzB6Yh1mKKD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9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49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36" name="Google Shape;36;p49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9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9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4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4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" name="Google Shape;41;p4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" name="Google Shape;42;p4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3" name="Google Shape;43;p49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4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4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9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9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9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5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77" name="Google Shape;77;p5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5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81" name="Google Shape;81;p5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2" name="Google Shape;82;p5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3" name="Google Shape;83;p5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4" name="Google Shape;84;p5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85" name="Google Shape;85;p5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5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1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17" name="Google Shape;117;p51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118" name="Google Shape;118;p5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51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2" name="Google Shape;122;p5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3" name="Google Shape;123;p5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4" name="Google Shape;124;p5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25" name="Google Shape;125;p51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6" name="Google Shape;126;p5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51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1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1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1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6" name="Google Shape;156;p5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7" name="Google Shape;157;p5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0" name="Google Shape;160;p5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161" name="Google Shape;161;p5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5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165" name="Google Shape;165;p5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6" name="Google Shape;166;p5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7" name="Google Shape;167;p5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68" name="Google Shape;168;p5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169" name="Google Shape;169;p5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5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2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9" name="Google Shape;199;p52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0" name="Google Shape;200;p5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3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203" name="Google Shape;203;p53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9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3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53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206" name="Google Shape;206;p53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5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5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1" name="Google Shape;211;p5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2" name="Google Shape;212;p5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13" name="Google Shape;213;p53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4" name="Google Shape;214;p5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5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3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3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8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48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4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48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48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48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48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48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48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48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48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48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4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48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48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48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48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48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48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48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48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48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4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48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0" name="Google Shape;30;p4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48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/>
              <a:t>Excel for Business</a:t>
            </a:r>
            <a:br>
              <a:rPr/>
            </a:br>
            <a:r>
              <a:rPr/>
              <a:t>Gün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" y="2085975"/>
            <a:ext cx="748665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924" y="529093"/>
            <a:ext cx="5334000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8"/>
          <p:cNvSpPr/>
          <p:nvPr/>
        </p:nvSpPr>
        <p:spPr>
          <a:xfrm>
            <a:off x="2075842" y="1180769"/>
            <a:ext cx="1307438" cy="316545"/>
          </a:xfrm>
          <a:prstGeom prst="rect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5095792" y="1159384"/>
            <a:ext cx="1444156" cy="316545"/>
          </a:xfrm>
          <a:prstGeom prst="rect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0"/>
          <p:cNvSpPr txBox="1"/>
          <p:nvPr>
            <p:ph idx="4294967295" type="ctrTitle"/>
          </p:nvPr>
        </p:nvSpPr>
        <p:spPr>
          <a:xfrm>
            <a:off x="480095" y="948138"/>
            <a:ext cx="8183810" cy="6809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0" i="1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</a:t>
            </a:r>
            <a:r>
              <a: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DATE(İl Rəqəmsalı, Ay Rəqəmsalı, Gün Rəqəmsalı )</a:t>
            </a:r>
            <a:endParaRPr b="1" i="1" sz="2400" u="sng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8" name="Google Shape;318;p6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319" name="Google Shape;319;p60"/>
          <p:cNvSpPr txBox="1"/>
          <p:nvPr/>
        </p:nvSpPr>
        <p:spPr>
          <a:xfrm>
            <a:off x="811034" y="2826588"/>
            <a:ext cx="8070874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Verilən dəyişənlərə əsasən istənilən rəqəmsal dəyişənləri tarixə çevirir</a:t>
            </a:r>
            <a:endParaRPr b="0" i="1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 txBox="1"/>
          <p:nvPr>
            <p:ph type="ctrTitle"/>
          </p:nvPr>
        </p:nvSpPr>
        <p:spPr>
          <a:xfrm>
            <a:off x="1964700" y="3049776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/>
              <a:t>Təcrübi Tapşırıq</a:t>
            </a:r>
            <a:br>
              <a:rPr/>
            </a:br>
            <a:r>
              <a:rPr/>
              <a:t>10 dəq.</a:t>
            </a:r>
            <a:endParaRPr/>
          </a:p>
        </p:txBody>
      </p:sp>
      <p:sp>
        <p:nvSpPr>
          <p:cNvPr id="325" name="Google Shape;325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1"/>
          <p:cNvSpPr txBox="1"/>
          <p:nvPr>
            <p:ph type="ctrTitle"/>
          </p:nvPr>
        </p:nvSpPr>
        <p:spPr>
          <a:xfrm>
            <a:off x="858741" y="3385050"/>
            <a:ext cx="6893809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3970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sz="3600"/>
              <a:t>Məntiqi düsturlar </a:t>
            </a:r>
            <a:br>
              <a:rPr sz="3600"/>
            </a:br>
            <a:r>
              <a:rPr sz="3600"/>
              <a:t>(ISERROR, ISNUMBER, ISBLANK)</a:t>
            </a:r>
            <a:endParaRPr/>
          </a:p>
        </p:txBody>
      </p:sp>
      <p:sp>
        <p:nvSpPr>
          <p:cNvPr id="331" name="Google Shape;331;p61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sz="1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6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2"/>
          <p:cNvSpPr txBox="1"/>
          <p:nvPr>
            <p:ph idx="4294967295" type="ctrTitle"/>
          </p:nvPr>
        </p:nvSpPr>
        <p:spPr>
          <a:xfrm>
            <a:off x="480094" y="1530926"/>
            <a:ext cx="8338323" cy="10408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0" i="1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İSNUMBER (x)</a:t>
            </a:r>
            <a:br>
              <a:rPr b="0" i="1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0" i="1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İSERROR(X)</a:t>
            </a:r>
            <a:br>
              <a:rPr b="0" i="1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0" i="1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İSBLANK(X)</a:t>
            </a:r>
            <a:endParaRPr b="1" i="1" sz="2400" u="sng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8" name="Google Shape;338;p6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descr="sa" id="339" name="Google Shape;339;p62"/>
          <p:cNvSpPr txBox="1"/>
          <p:nvPr/>
        </p:nvSpPr>
        <p:spPr>
          <a:xfrm>
            <a:off x="777448" y="3048446"/>
            <a:ext cx="777932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sz="2400" u="none" cap="none" strike="noStrike">
                <a:solidFill>
                  <a:srgbClr val="C00000"/>
                </a:solidFill>
                <a:latin typeface="Oswald"/>
                <a:ea typeface="Oswald"/>
                <a:cs typeface="Oswald"/>
                <a:sym typeface="Oswald"/>
              </a:rPr>
              <a:t>TRUE/FALSE qaytarır </a:t>
            </a:r>
            <a:endParaRPr b="0" i="1" sz="2400" u="none" cap="none" strike="noStrike">
              <a:solidFill>
                <a:srgbClr val="C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3"/>
          <p:cNvSpPr txBox="1"/>
          <p:nvPr>
            <p:ph idx="4294967295" type="ctrTitle"/>
          </p:nvPr>
        </p:nvSpPr>
        <p:spPr>
          <a:xfrm>
            <a:off x="480094" y="1530926"/>
            <a:ext cx="8338323" cy="10408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0" i="1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=İF (İSERROR(A2/B2), {value if true}, {value if false})</a:t>
            </a:r>
            <a:endParaRPr b="1" i="1" sz="2400" u="sng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5" name="Google Shape;345;p6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4"/>
          <p:cNvSpPr txBox="1"/>
          <p:nvPr>
            <p:ph type="ctrTitle"/>
          </p:nvPr>
        </p:nvSpPr>
        <p:spPr>
          <a:xfrm>
            <a:off x="2440968" y="33850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39700" rtl="0" algn="r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sz="2400"/>
              <a:t>Müntəzəm Eksesiyalar</a:t>
            </a:r>
            <a:br>
              <a:rPr sz="2400"/>
            </a:br>
            <a:r>
              <a:rPr sz="2400"/>
              <a:t>Mətn Mübahisələri (SEARCH)</a:t>
            </a:r>
            <a:endParaRPr/>
          </a:p>
        </p:txBody>
      </p:sp>
      <p:sp>
        <p:nvSpPr>
          <p:cNvPr id="351" name="Google Shape;351;p6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sz="1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5"/>
          <p:cNvSpPr txBox="1"/>
          <p:nvPr>
            <p:ph idx="4294967295" type="ctrTitle"/>
          </p:nvPr>
        </p:nvSpPr>
        <p:spPr>
          <a:xfrm>
            <a:off x="480095" y="948138"/>
            <a:ext cx="8183810" cy="6809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0" i="1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</a:t>
            </a:r>
            <a:r>
              <a: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SEARCH(Axtarılan element, Axtarılan mətn, başlanğıc rəqəmsalı )</a:t>
            </a:r>
            <a:endParaRPr b="1" i="1" sz="2400" u="sng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8" name="Google Shape;358;p6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sp>
        <p:nvSpPr>
          <p:cNvPr id="359" name="Google Shape;359;p65"/>
          <p:cNvSpPr txBox="1"/>
          <p:nvPr/>
        </p:nvSpPr>
        <p:spPr>
          <a:xfrm>
            <a:off x="811034" y="2826588"/>
            <a:ext cx="8070874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Axtarılan element tapıldığı təqdirdə başlandığı element </a:t>
            </a:r>
            <a:r>
              <a:rPr b="0" i="1" sz="2400" u="none" cap="none" strike="noStrike">
                <a:solidFill>
                  <a:srgbClr val="C00000"/>
                </a:solidFill>
                <a:latin typeface="Oswald"/>
                <a:ea typeface="Oswald"/>
                <a:cs typeface="Oswald"/>
                <a:sym typeface="Oswald"/>
              </a:rPr>
              <a:t>sıra sayını </a:t>
            </a:r>
            <a:r>
              <a:rPr b="0" i="1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qaytarır (soldan sağa, 1ci tapılan)</a:t>
            </a:r>
            <a:endParaRPr b="0" i="1" sz="24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6"/>
          <p:cNvSpPr txBox="1"/>
          <p:nvPr>
            <p:ph type="ctrTitle"/>
          </p:nvPr>
        </p:nvSpPr>
        <p:spPr>
          <a:xfrm>
            <a:off x="1964700" y="3049776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/>
              <a:t>Təcrübi Tapşırıq</a:t>
            </a:r>
            <a:br>
              <a:rPr/>
            </a:br>
            <a:r>
              <a:rPr/>
              <a:t>10 dəq.</a:t>
            </a:r>
            <a:endParaRPr/>
          </a:p>
        </p:txBody>
      </p:sp>
      <p:sp>
        <p:nvSpPr>
          <p:cNvPr id="365" name="Google Shape;365;p6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"/>
          <p:cNvSpPr txBox="1"/>
          <p:nvPr>
            <p:ph idx="4294967295" type="ctrTitle"/>
          </p:nvPr>
        </p:nvSpPr>
        <p:spPr>
          <a:xfrm>
            <a:off x="1275150" y="1922321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0" sz="10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Necəsiniz?</a:t>
            </a:r>
            <a:endParaRPr b="1" i="0" sz="10000" u="none" cap="none" strike="noStrik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4" name="Google Shape;254;p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idx="4294967295" type="ctrTitle"/>
          </p:nvPr>
        </p:nvSpPr>
        <p:spPr>
          <a:xfrm>
            <a:off x="1275150" y="265523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0" sz="88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Təşəkkürlər!</a:t>
            </a:r>
            <a:endParaRPr b="1" i="0" sz="8800" u="none" cap="none" strike="noStrik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1" name="Google Shape;371;p47"/>
          <p:cNvSpPr txBox="1"/>
          <p:nvPr>
            <p:ph idx="4294967295" type="subTitle"/>
          </p:nvPr>
        </p:nvSpPr>
        <p:spPr>
          <a:xfrm>
            <a:off x="1275150" y="3662679"/>
            <a:ext cx="6593700" cy="8367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1" i="0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Əlavə sual (-lar)?</a:t>
            </a:r>
            <a:endParaRPr b="1" i="0" sz="3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2" name="Google Shape;372;p4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pic>
        <p:nvPicPr>
          <p:cNvPr descr="Картинки по запросу excel character animation" id="373" name="Google Shape;37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3707" y="152919"/>
            <a:ext cx="4296014" cy="224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"/>
          <p:cNvSpPr txBox="1"/>
          <p:nvPr>
            <p:ph type="title"/>
          </p:nvPr>
        </p:nvSpPr>
        <p:spPr>
          <a:xfrm>
            <a:off x="1073650" y="15660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/>
              <a:t>Günün Mündəricatı</a:t>
            </a:r>
            <a:endParaRPr/>
          </a:p>
        </p:txBody>
      </p:sp>
      <p:sp>
        <p:nvSpPr>
          <p:cNvPr id="260" name="Google Shape;260;p3"/>
          <p:cNvSpPr txBox="1"/>
          <p:nvPr>
            <p:ph idx="1" type="body"/>
          </p:nvPr>
        </p:nvSpPr>
        <p:spPr>
          <a:xfrm>
            <a:off x="827254" y="1419032"/>
            <a:ext cx="69222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sz="1400"/>
              <a:t>Tarix və Zaman. "Trick" nədir?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sz="1400"/>
              <a:t>Mənqi düsturlar (ISERROR, ISNUMBER, ISBLANK)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sz="1400"/>
              <a:t>Müntəzəm Eksesiyalar, Mətn Mübahisələri (SEARCH)</a:t>
            </a:r>
            <a:endParaRPr sz="1400"/>
          </a:p>
        </p:txBody>
      </p:sp>
      <p:sp>
        <p:nvSpPr>
          <p:cNvPr id="261" name="Google Shape;261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/>
              <a:t>Tarix və Zaman</a:t>
            </a:r>
            <a:br>
              <a:rPr/>
            </a:br>
            <a:r>
              <a:rPr/>
              <a:t>"Trick" nədir?</a:t>
            </a:r>
            <a:endParaRPr/>
          </a:p>
        </p:txBody>
      </p:sp>
      <p:sp>
        <p:nvSpPr>
          <p:cNvPr id="267" name="Google Shape;267;p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sz="120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b="0" i="0" sz="1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27" y="794203"/>
            <a:ext cx="4285516" cy="32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5"/>
          <p:cNvSpPr/>
          <p:nvPr/>
        </p:nvSpPr>
        <p:spPr>
          <a:xfrm>
            <a:off x="2886054" y="935114"/>
            <a:ext cx="1249008" cy="316545"/>
          </a:xfrm>
          <a:prstGeom prst="rect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5"/>
          <p:cNvSpPr/>
          <p:nvPr/>
        </p:nvSpPr>
        <p:spPr>
          <a:xfrm>
            <a:off x="1637046" y="2832825"/>
            <a:ext cx="1249008" cy="316545"/>
          </a:xfrm>
          <a:prstGeom prst="rect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4469" y="831408"/>
            <a:ext cx="31432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852" y="764063"/>
            <a:ext cx="4210148" cy="3162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4829" y="764063"/>
            <a:ext cx="2859002" cy="3112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1569" y="0"/>
            <a:ext cx="53208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3496" y="0"/>
            <a:ext cx="51970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idx="4294967295" type="ctrTitle"/>
          </p:nvPr>
        </p:nvSpPr>
        <p:spPr>
          <a:xfrm>
            <a:off x="685800" y="325842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0" sz="48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D –&gt; Day (Gün)</a:t>
            </a:r>
            <a:endParaRPr b="1" i="0" sz="4800" u="none" cap="none" strike="noStrike">
              <a:solidFill>
                <a:srgbClr val="C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8" name="Google Shape;298;p16"/>
          <p:cNvSpPr txBox="1"/>
          <p:nvPr>
            <p:ph idx="4294967295" type="ctrTitle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0" sz="48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Y –&gt; Year (İl)</a:t>
            </a:r>
            <a:endParaRPr b="1" i="0" sz="4800" u="none" cap="none" strike="noStrike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9" name="Google Shape;299;p16"/>
          <p:cNvSpPr txBox="1"/>
          <p:nvPr>
            <p:ph idx="4294967295" type="ctrTitle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0" sz="48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M –&gt; Month (Ay)</a:t>
            </a:r>
            <a:endParaRPr b="1" i="0" sz="4800" u="none" cap="none" strike="noStrike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0" name="Google Shape;300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Novruz Hasanov</dc:creator>
</cp:coreProperties>
</file>