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309" r:id="rId6"/>
    <p:sldId id="371" r:id="rId7"/>
    <p:sldId id="372" r:id="rId8"/>
    <p:sldId id="367" r:id="rId9"/>
    <p:sldId id="373" r:id="rId10"/>
    <p:sldId id="374" r:id="rId11"/>
    <p:sldId id="375" r:id="rId12"/>
    <p:sldId id="376" r:id="rId13"/>
    <p:sldId id="377" r:id="rId14"/>
    <p:sldId id="378" r:id="rId15"/>
    <p:sldId id="368" r:id="rId16"/>
    <p:sldId id="379" r:id="rId17"/>
    <p:sldId id="380" r:id="rId18"/>
    <p:sldId id="369" r:id="rId19"/>
    <p:sldId id="349" r:id="rId20"/>
    <p:sldId id="381" r:id="rId21"/>
    <p:sldId id="382" r:id="rId22"/>
    <p:sldId id="383" r:id="rId23"/>
    <p:sldId id="384" r:id="rId24"/>
    <p:sldId id="385" r:id="rId25"/>
    <p:sldId id="386" r:id="rId26"/>
    <p:sldId id="341" r:id="rId27"/>
    <p:sldId id="302" r:id="rId28"/>
  </p:sldIdLst>
  <p:sldSz cx="9144000" cy="5143500" type="screen16x9"/>
  <p:notesSz cx="6858000" cy="9144000"/>
  <p:embeddedFontLst>
    <p:embeddedFont>
      <p:font typeface="Oswald" panose="00000500000000000000" pitchFamily="2" charset="0"/>
      <p:regular r:id="rId30"/>
      <p:bold r:id="rId31"/>
    </p:embeddedFont>
    <p:embeddedFont>
      <p:font typeface="Source Sans Pro" panose="020B0503030403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8" roundtripDataSignature="AMtx7mhicvUid6ADvsrz4dHebnBhZjsZ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8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355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887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605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435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7643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702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9148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410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1131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8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869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391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4771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5670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54927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30973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5299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1" name="Google Shape;63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1740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962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9581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5499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5" name="Google Shape;55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2426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9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49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36" name="Google Shape;36;p49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9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9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49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49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1" name="Google Shape;41;p49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42" name="Google Shape;42;p49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3" name="Google Shape;43;p49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4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49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49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9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49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9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0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50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77" name="Google Shape;77;p5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5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81" name="Google Shape;81;p50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2" name="Google Shape;82;p50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83" name="Google Shape;83;p50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84" name="Google Shape;84;p50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85" name="Google Shape;85;p5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5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5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5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5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5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5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5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5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p5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50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-Latn-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1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17" name="Google Shape;117;p51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118" name="Google Shape;118;p51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1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51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51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2" name="Google Shape;122;p51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3" name="Google Shape;123;p51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24" name="Google Shape;124;p51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25" name="Google Shape;125;p51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26" name="Google Shape;126;p5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5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5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5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5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5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5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5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5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5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5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5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5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5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5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5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5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5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51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1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1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51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51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1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57" name="Google Shape;157;p51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-Latn-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2"/>
          <p:cNvSpPr/>
          <p:nvPr/>
        </p:nvSpPr>
        <p:spPr>
          <a:xfrm>
            <a:off x="-26775" y="2008375"/>
            <a:ext cx="9210650" cy="3172625"/>
          </a:xfrm>
          <a:custGeom>
            <a:avLst/>
            <a:gdLst/>
            <a:ahLst/>
            <a:cxnLst/>
            <a:rect l="l" t="t" r="r" b="b"/>
            <a:pathLst>
              <a:path w="368426" h="126905" extrusionOk="0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0" name="Google Shape;160;p52"/>
          <p:cNvSpPr/>
          <p:nvPr/>
        </p:nvSpPr>
        <p:spPr>
          <a:xfrm>
            <a:off x="-26775" y="2139700"/>
            <a:ext cx="9210650" cy="3041300"/>
          </a:xfrm>
          <a:custGeom>
            <a:avLst/>
            <a:gdLst/>
            <a:ahLst/>
            <a:cxnLst/>
            <a:rect l="l" t="t" r="r" b="b"/>
            <a:pathLst>
              <a:path w="368426" h="121652" extrusionOk="0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161" name="Google Shape;161;p5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" name="Google Shape;164;p5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165" name="Google Shape;165;p52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6" name="Google Shape;166;p52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67" name="Google Shape;167;p52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rgbClr val="3C78D8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168" name="Google Shape;168;p5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169" name="Google Shape;169;p5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5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5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5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5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5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5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5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5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5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5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5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5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w="952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5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52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52"/>
          <p:cNvSpPr txBox="1">
            <a:spLocks noGrp="1"/>
          </p:cNvSpPr>
          <p:nvPr>
            <p:ph type="subTitle" idx="1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5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-Latn-A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3"/>
          <p:cNvSpPr txBox="1">
            <a:spLocks noGrp="1"/>
          </p:cNvSpPr>
          <p:nvPr>
            <p:ph type="body" idx="1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4191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◉"/>
              <a:defRPr sz="3000" i="1"/>
            </a:lvl1pPr>
            <a:lvl2pPr marL="914400" lvl="1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◉"/>
              <a:defRPr sz="3000" i="1"/>
            </a:lvl2pPr>
            <a:lvl3pPr marL="1371600" lvl="2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3pPr>
            <a:lvl4pPr marL="1828800" lvl="3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4pPr>
            <a:lvl5pPr marL="2286000" lvl="4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5pPr>
            <a:lvl6pPr marL="2743200" lvl="5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6pPr>
            <a:lvl7pPr marL="3200400" lvl="6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 i="1"/>
            </a:lvl7pPr>
            <a:lvl8pPr marL="3657600" lvl="7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 i="1"/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 i="1"/>
            </a:lvl9pPr>
          </a:lstStyle>
          <a:p>
            <a:endParaRPr/>
          </a:p>
        </p:txBody>
      </p:sp>
      <p:sp>
        <p:nvSpPr>
          <p:cNvPr id="203" name="Google Shape;203;p53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az-Latn-AZ" sz="9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9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3"/>
          <p:cNvSpPr/>
          <p:nvPr/>
        </p:nvSpPr>
        <p:spPr>
          <a:xfrm>
            <a:off x="-28575" y="4446775"/>
            <a:ext cx="9191625" cy="712478"/>
          </a:xfrm>
          <a:custGeom>
            <a:avLst/>
            <a:gdLst/>
            <a:ahLst/>
            <a:cxnLst/>
            <a:rect l="l" t="t" r="r" b="b"/>
            <a:pathLst>
              <a:path w="367665" h="41339" extrusionOk="0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53"/>
          <p:cNvSpPr/>
          <p:nvPr/>
        </p:nvSpPr>
        <p:spPr>
          <a:xfrm>
            <a:off x="-28575" y="4578111"/>
            <a:ext cx="9191625" cy="584439"/>
          </a:xfrm>
          <a:custGeom>
            <a:avLst/>
            <a:gdLst/>
            <a:ahLst/>
            <a:cxnLst/>
            <a:rect l="l" t="t" r="r" b="b"/>
            <a:pathLst>
              <a:path w="367665" h="33910" extrusionOk="0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333"/>
            </a:srgbClr>
          </a:solidFill>
          <a:ln>
            <a:noFill/>
          </a:ln>
        </p:spPr>
      </p:sp>
      <p:sp>
        <p:nvSpPr>
          <p:cNvPr id="206" name="Google Shape;206;p53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3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53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9" name="Google Shape;209;p53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53"/>
            <p:cNvSpPr/>
            <p:nvPr/>
          </p:nvSpPr>
          <p:spPr>
            <a:xfrm>
              <a:off x="-9525" y="4581525"/>
              <a:ext cx="4205300" cy="476250"/>
            </a:xfrm>
            <a:custGeom>
              <a:avLst/>
              <a:gdLst/>
              <a:ahLst/>
              <a:cxnLst/>
              <a:rect l="l" t="t" r="r" b="b"/>
              <a:pathLst>
                <a:path w="168212" h="19050" extrusionOk="0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1" name="Google Shape;211;p53"/>
            <p:cNvSpPr/>
            <p:nvPr/>
          </p:nvSpPr>
          <p:spPr>
            <a:xfrm>
              <a:off x="4195775" y="4462475"/>
              <a:ext cx="3424225" cy="590550"/>
            </a:xfrm>
            <a:custGeom>
              <a:avLst/>
              <a:gdLst/>
              <a:ahLst/>
              <a:cxnLst/>
              <a:rect l="l" t="t" r="r" b="b"/>
              <a:pathLst>
                <a:path w="136969" h="23622" extrusionOk="0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12" name="Google Shape;212;p53"/>
            <p:cNvSpPr/>
            <p:nvPr/>
          </p:nvSpPr>
          <p:spPr>
            <a:xfrm>
              <a:off x="7624775" y="4472000"/>
              <a:ext cx="1533525" cy="414325"/>
            </a:xfrm>
            <a:custGeom>
              <a:avLst/>
              <a:gdLst/>
              <a:ahLst/>
              <a:cxnLst/>
              <a:rect l="l" t="t" r="r" b="b"/>
              <a:pathLst>
                <a:path w="61341" h="16573" extrusionOk="0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213" name="Google Shape;213;p53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214" name="Google Shape;214;p5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5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5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5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5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5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5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5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5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5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5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5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5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5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5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5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5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53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3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53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3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name="adj" fmla="val 100000"/>
            </a:avLst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-Latn-A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48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48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48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48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48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48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48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48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48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48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6;p48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48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8;p48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19" name="Google Shape;19;p48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0" name="Google Shape;20;p48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1" name="Google Shape;21;p48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22;p48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23;p48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4" name="Google Shape;24;p48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48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48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27;p48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28;p48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48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w="9525" cap="flat" cmpd="sng">
              <a:solidFill>
                <a:srgbClr val="F3F3F3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30" name="Google Shape;30;p48"/>
          <p:cNvSpPr txBox="1">
            <a:spLocks noGrp="1"/>
          </p:cNvSpPr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sz="20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1" name="Google Shape;31;p48"/>
          <p:cNvSpPr txBox="1">
            <a:spLocks noGrp="1"/>
          </p:cNvSpPr>
          <p:nvPr>
            <p:ph type="body" idx="1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 b="0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32" name="Google Shape;32;p48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z-Latn-AZ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"/>
          <p:cNvSpPr txBox="1">
            <a:spLocks noGrp="1"/>
          </p:cNvSpPr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az-Latn-AZ" dirty="0"/>
              <a:t>Excel for Business</a:t>
            </a:r>
            <a:br>
              <a:rPr lang="az-Latn-AZ" dirty="0"/>
            </a:br>
            <a:r>
              <a:rPr lang="az-Latn-AZ" dirty="0"/>
              <a:t>Gün </a:t>
            </a:r>
            <a:r>
              <a:rPr lang="en-US"/>
              <a:t>9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6AF054-1EF0-4FFE-8266-A4B92BFFE2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135" r="39592" b="3845"/>
          <a:stretch/>
        </p:blipFill>
        <p:spPr>
          <a:xfrm>
            <a:off x="889304" y="31803"/>
            <a:ext cx="6652508" cy="499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1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7D6464-76F3-49A2-AB51-40263147A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9280"/>
            <a:ext cx="9144000" cy="36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9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85DCAD-4115-47C4-B500-89FB93F20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7174"/>
            <a:ext cx="9144000" cy="23294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DC471B-20BD-49D7-BBA4-9FEEDE29D84D}"/>
              </a:ext>
            </a:extLst>
          </p:cNvPr>
          <p:cNvSpPr/>
          <p:nvPr/>
        </p:nvSpPr>
        <p:spPr>
          <a:xfrm>
            <a:off x="3625795" y="1467016"/>
            <a:ext cx="981986" cy="11767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38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50DD99-B308-48B0-8594-7D6CD747E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053" y="0"/>
            <a:ext cx="480389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51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327807-D517-40E5-8E68-EB21E409A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3068"/>
            <a:ext cx="9144000" cy="179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603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dirty="0"/>
              <a:t>PİVOT, Avtomatlaşdırma</a:t>
            </a:r>
          </a:p>
        </p:txBody>
      </p:sp>
      <p:sp>
        <p:nvSpPr>
          <p:cNvPr id="309" name="Google Shape;309;p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-US" sz="1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z-Latn-AZ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9553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64D0D6-5501-4847-9AD1-C9B4B3BFF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00730"/>
            <a:ext cx="9144000" cy="16257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5B2E2B8-F94D-49D5-A1B5-0E587CE9547D}"/>
              </a:ext>
            </a:extLst>
          </p:cNvPr>
          <p:cNvSpPr/>
          <p:nvPr/>
        </p:nvSpPr>
        <p:spPr>
          <a:xfrm>
            <a:off x="3590014" y="1025221"/>
            <a:ext cx="981986" cy="117679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9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10CA0D-5ADC-44F8-86FE-B01C8FB337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t="23189" r="46394" b="17372"/>
          <a:stretch/>
        </p:blipFill>
        <p:spPr>
          <a:xfrm>
            <a:off x="1441919" y="329980"/>
            <a:ext cx="5674117" cy="4194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6D60A4-4DCA-4609-A584-34EFB84E2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994" y="166977"/>
            <a:ext cx="4292744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3DB710-5F49-4AEF-8BE0-98708D1CB3B4}"/>
              </a:ext>
            </a:extLst>
          </p:cNvPr>
          <p:cNvSpPr/>
          <p:nvPr/>
        </p:nvSpPr>
        <p:spPr>
          <a:xfrm>
            <a:off x="2584174" y="1884461"/>
            <a:ext cx="1952045" cy="2186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dirty="0"/>
              <a:t>PivotCharts </a:t>
            </a:r>
            <a:br>
              <a:rPr lang="pt-BR" dirty="0"/>
            </a:br>
            <a:r>
              <a:rPr lang="pt-BR" dirty="0"/>
              <a:t>"Görmək və baxmaq ...”</a:t>
            </a:r>
          </a:p>
        </p:txBody>
      </p:sp>
      <p:sp>
        <p:nvSpPr>
          <p:cNvPr id="309" name="Google Shape;309;p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-US" sz="1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z-Latn-AZ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0575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C7177E-B2A2-4E43-9A91-C397D861F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509" y="758936"/>
            <a:ext cx="6534150" cy="1924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139DA1-2909-4314-B684-70FCB7AF0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07728"/>
            <a:ext cx="9144000" cy="8247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E0C412-2D25-4540-9479-28F92B29A6F4}"/>
              </a:ext>
            </a:extLst>
          </p:cNvPr>
          <p:cNvSpPr/>
          <p:nvPr/>
        </p:nvSpPr>
        <p:spPr>
          <a:xfrm>
            <a:off x="7048832" y="3407728"/>
            <a:ext cx="663934" cy="7985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4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z-Latn-AZ"/>
              <a:t>2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FC7D90-3390-4DE5-8517-2445E8C02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785813"/>
            <a:ext cx="5715000" cy="3571875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C7177E-B2A2-4E43-9A91-C397D861F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509" y="758936"/>
            <a:ext cx="6534150" cy="1924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139DA1-2909-4314-B684-70FCB7AF0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407728"/>
            <a:ext cx="9144000" cy="8247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E0C412-2D25-4540-9479-28F92B29A6F4}"/>
              </a:ext>
            </a:extLst>
          </p:cNvPr>
          <p:cNvSpPr/>
          <p:nvPr/>
        </p:nvSpPr>
        <p:spPr>
          <a:xfrm>
            <a:off x="7048832" y="3407728"/>
            <a:ext cx="663934" cy="7985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2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8F6D17-AE66-4FFF-BB88-29B938DAF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655" y="0"/>
            <a:ext cx="5398690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C4E389-4F29-497E-8235-4D2D988AB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19" y="0"/>
            <a:ext cx="770336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3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364661-FD3F-4E82-9365-CB0772E17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7240"/>
            <a:ext cx="9144000" cy="220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39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396B97-A2CD-482D-9EF2-29D0B0519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56" y="0"/>
            <a:ext cx="843208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784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3EA0A2-F1C4-419B-B7E6-72A5277D6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8291"/>
            <a:ext cx="9144000" cy="179247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AE9FBAA-5671-42A0-91E2-6AB183068A36}"/>
              </a:ext>
            </a:extLst>
          </p:cNvPr>
          <p:cNvSpPr/>
          <p:nvPr/>
        </p:nvSpPr>
        <p:spPr>
          <a:xfrm>
            <a:off x="5542058" y="1881077"/>
            <a:ext cx="894521" cy="10648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6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E9FBAA-5671-42A0-91E2-6AB183068A36}"/>
              </a:ext>
            </a:extLst>
          </p:cNvPr>
          <p:cNvSpPr/>
          <p:nvPr/>
        </p:nvSpPr>
        <p:spPr>
          <a:xfrm>
            <a:off x="5478448" y="954750"/>
            <a:ext cx="894521" cy="106488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04AA7D-A49B-4E44-BCE2-C83444BB0C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683" y="250392"/>
            <a:ext cx="9144000" cy="444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62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7"/>
          <p:cNvSpPr txBox="1">
            <a:spLocks noGrp="1"/>
          </p:cNvSpPr>
          <p:nvPr>
            <p:ph type="ctrTitle"/>
          </p:nvPr>
        </p:nvSpPr>
        <p:spPr>
          <a:xfrm>
            <a:off x="1964700" y="3049776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az-Latn-AZ" dirty="0"/>
              <a:t>Təcrübi Tapşırıq</a:t>
            </a:r>
            <a:br>
              <a:rPr lang="az-Latn-AZ" dirty="0"/>
            </a:br>
            <a:r>
              <a:rPr lang="az-Latn-AZ" dirty="0"/>
              <a:t>15 dəq.</a:t>
            </a:r>
            <a:endParaRPr dirty="0"/>
          </a:p>
        </p:txBody>
      </p:sp>
      <p:sp>
        <p:nvSpPr>
          <p:cNvPr id="407" name="Google Shape;407;p1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z-Latn-AZ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149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7"/>
          <p:cNvSpPr txBox="1">
            <a:spLocks noGrp="1"/>
          </p:cNvSpPr>
          <p:nvPr>
            <p:ph type="ctrTitle" idx="4294967295"/>
          </p:nvPr>
        </p:nvSpPr>
        <p:spPr>
          <a:xfrm>
            <a:off x="1275150" y="2655230"/>
            <a:ext cx="65937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</a:pPr>
            <a:r>
              <a:rPr lang="az-Latn-AZ" sz="8800" b="1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Təşəkkürlər!</a:t>
            </a:r>
            <a:endParaRPr sz="8800" b="1" i="0" u="none" strike="noStrike" cap="none">
              <a:solidFill>
                <a:schemeClr val="accen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34" name="Google Shape;634;p47"/>
          <p:cNvSpPr txBox="1">
            <a:spLocks noGrp="1"/>
          </p:cNvSpPr>
          <p:nvPr>
            <p:ph type="subTitle" idx="4294967295"/>
          </p:nvPr>
        </p:nvSpPr>
        <p:spPr>
          <a:xfrm>
            <a:off x="1275150" y="3662679"/>
            <a:ext cx="6593700" cy="83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None/>
            </a:pPr>
            <a:r>
              <a:rPr lang="az-Latn-AZ" sz="3600" b="1" i="0" u="none" strike="noStrike" cap="non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Əlavə sual (-lar)?</a:t>
            </a:r>
            <a:endParaRPr sz="3600" b="1" i="0" u="none" strike="noStrike" cap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5" name="Google Shape;635;p47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z-Latn-AZ"/>
              <a:t>27</a:t>
            </a:fld>
            <a:endParaRPr/>
          </a:p>
        </p:txBody>
      </p:sp>
      <p:pic>
        <p:nvPicPr>
          <p:cNvPr id="636" name="Google Shape;636;p47" descr="Картинки по запросу excel character anim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707" y="152919"/>
            <a:ext cx="4296014" cy="2249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"/>
          <p:cNvSpPr txBox="1">
            <a:spLocks noGrp="1"/>
          </p:cNvSpPr>
          <p:nvPr>
            <p:ph type="title"/>
          </p:nvPr>
        </p:nvSpPr>
        <p:spPr>
          <a:xfrm>
            <a:off x="1073650" y="15660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az-Latn-AZ" dirty="0"/>
              <a:t>Günün Mündəricatı</a:t>
            </a:r>
            <a:endParaRPr dirty="0"/>
          </a:p>
        </p:txBody>
      </p:sp>
      <p:sp>
        <p:nvSpPr>
          <p:cNvPr id="302" name="Google Shape;302;p3"/>
          <p:cNvSpPr txBox="1">
            <a:spLocks noGrp="1"/>
          </p:cNvSpPr>
          <p:nvPr>
            <p:ph type="body" idx="1"/>
          </p:nvPr>
        </p:nvSpPr>
        <p:spPr>
          <a:xfrm>
            <a:off x="827254" y="1419032"/>
            <a:ext cx="6922200" cy="26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-US" sz="1400" dirty="0"/>
              <a:t>PIVOT, </a:t>
            </a:r>
            <a:r>
              <a:rPr lang="en-US" sz="1400" dirty="0" err="1"/>
              <a:t>Şərti</a:t>
            </a:r>
            <a:r>
              <a:rPr lang="en-US" sz="1400" dirty="0"/>
              <a:t> </a:t>
            </a:r>
            <a:r>
              <a:rPr lang="en-US" sz="1400" dirty="0" err="1"/>
              <a:t>Formatlama</a:t>
            </a: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-US" sz="1400" dirty="0"/>
              <a:t>PIVOT, KPI-</a:t>
            </a:r>
            <a:r>
              <a:rPr lang="en-US" sz="1400" dirty="0" err="1"/>
              <a:t>nin</a:t>
            </a:r>
            <a:r>
              <a:rPr lang="en-US" sz="1400" dirty="0"/>
              <a:t> </a:t>
            </a:r>
            <a:r>
              <a:rPr lang="en-US" sz="1400" dirty="0" err="1"/>
              <a:t>qurulması</a:t>
            </a:r>
            <a:r>
              <a:rPr lang="en-US" sz="1400" dirty="0"/>
              <a:t> </a:t>
            </a:r>
            <a:r>
              <a:rPr lang="en-US" sz="1400" dirty="0" err="1"/>
              <a:t>və</a:t>
            </a:r>
            <a:r>
              <a:rPr lang="en-US" sz="1400" dirty="0"/>
              <a:t> </a:t>
            </a:r>
            <a:r>
              <a:rPr lang="en-US" sz="1400" dirty="0" err="1"/>
              <a:t>izlənməsi</a:t>
            </a: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-US" sz="1400" dirty="0"/>
              <a:t>PİVOT, </a:t>
            </a:r>
            <a:r>
              <a:rPr lang="en-US" sz="1400" dirty="0" err="1"/>
              <a:t>Avtomatlaşdırma</a:t>
            </a:r>
            <a:endParaRPr lang="en-US" sz="1400" dirty="0"/>
          </a:p>
          <a:p>
            <a:pPr marL="457200" lvl="0" indent="-3175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1400"/>
              <a:buChar char="◉"/>
            </a:pPr>
            <a:r>
              <a:rPr lang="en-US" sz="1400" dirty="0" err="1"/>
              <a:t>PivotCharts</a:t>
            </a:r>
            <a:r>
              <a:rPr lang="en-US" sz="1400" dirty="0"/>
              <a:t>, "</a:t>
            </a:r>
            <a:r>
              <a:rPr lang="en-US" sz="1400" dirty="0" err="1"/>
              <a:t>Görmək</a:t>
            </a:r>
            <a:r>
              <a:rPr lang="en-US" sz="1400" dirty="0"/>
              <a:t> </a:t>
            </a:r>
            <a:r>
              <a:rPr lang="en-US" sz="1400" dirty="0" err="1"/>
              <a:t>və</a:t>
            </a:r>
            <a:r>
              <a:rPr lang="en-US" sz="1400" dirty="0"/>
              <a:t> </a:t>
            </a:r>
            <a:r>
              <a:rPr lang="en-US" sz="1400" dirty="0" err="1"/>
              <a:t>baxmaq</a:t>
            </a:r>
            <a:r>
              <a:rPr lang="en-US" sz="1400" dirty="0"/>
              <a:t> ...”</a:t>
            </a:r>
          </a:p>
        </p:txBody>
      </p:sp>
      <p:sp>
        <p:nvSpPr>
          <p:cNvPr id="303" name="Google Shape;303;p3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z-Latn-AZ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"/>
          <p:cNvSpPr txBox="1">
            <a:spLocks noGrp="1"/>
          </p:cNvSpPr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dirty="0"/>
              <a:t>PIVOT, Şərti Formatlama</a:t>
            </a:r>
          </a:p>
        </p:txBody>
      </p:sp>
      <p:sp>
        <p:nvSpPr>
          <p:cNvPr id="309" name="Google Shape;309;p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az-Latn-AZ" sz="12000" b="1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 sz="120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z-Latn-AZ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D6EA4E-A7B7-48FE-B06B-E4DC847E2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1609725"/>
            <a:ext cx="6534150" cy="1924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C2EA82-F65B-45EF-8EF8-1D4E6D830C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t="2320" r="32119" b="43498"/>
          <a:stretch/>
        </p:blipFill>
        <p:spPr>
          <a:xfrm>
            <a:off x="626910" y="826439"/>
            <a:ext cx="7161392" cy="3490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2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063887-366F-4A77-BC7F-0CB9E87B1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242887"/>
            <a:ext cx="714375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47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4483BD-8717-4CB0-9084-7710A1758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040" y="634199"/>
            <a:ext cx="7086600" cy="2952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FA7E27-08CD-40FF-A267-F8D705082D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936" b="42593"/>
          <a:stretch/>
        </p:blipFill>
        <p:spPr>
          <a:xfrm>
            <a:off x="848197" y="409492"/>
            <a:ext cx="7447605" cy="3848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48754B-A9CB-48F1-8CC8-FC9A1CBE2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0519" y="0"/>
            <a:ext cx="5251642" cy="51435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544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"/>
          <p:cNvSpPr txBox="1">
            <a:spLocks noGrp="1"/>
          </p:cNvSpPr>
          <p:nvPr>
            <p:ph type="ctrTitle"/>
          </p:nvPr>
        </p:nvSpPr>
        <p:spPr>
          <a:xfrm>
            <a:off x="898497" y="3031150"/>
            <a:ext cx="6625453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dirty="0"/>
              <a:t>PIVOT </a:t>
            </a:r>
            <a:br>
              <a:rPr lang="pt-BR" dirty="0"/>
            </a:br>
            <a:r>
              <a:rPr lang="pt-BR" dirty="0"/>
              <a:t>KPI-nin qurulması və izlənməsi</a:t>
            </a:r>
          </a:p>
        </p:txBody>
      </p:sp>
      <p:sp>
        <p:nvSpPr>
          <p:cNvPr id="309" name="Google Shape;309;p4"/>
          <p:cNvSpPr txBox="1"/>
          <p:nvPr/>
        </p:nvSpPr>
        <p:spPr>
          <a:xfrm>
            <a:off x="7416725" y="3661925"/>
            <a:ext cx="1760400" cy="1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lang="en-US" sz="1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4"/>
          <p:cNvSpPr txBox="1">
            <a:spLocks noGrp="1"/>
          </p:cNvSpPr>
          <p:nvPr>
            <p:ph type="sldNum" idx="12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az-Latn-AZ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2239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19D332-6530-4B6B-A5C8-78C33EE8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1725"/>
            <a:ext cx="9144000" cy="35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046380"/>
      </p:ext>
    </p:extLst>
  </p:cSld>
  <p:clrMapOvr>
    <a:masterClrMapping/>
  </p:clrMapOvr>
</p:sld>
</file>

<file path=ppt/theme/theme1.xml><?xml version="1.0" encoding="utf-8"?>
<a:theme xmlns:a="http://schemas.openxmlformats.org/drawingml/2006/main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73</Words>
  <Application>Microsoft Office PowerPoint</Application>
  <PresentationFormat>On-screen Show (16:9)</PresentationFormat>
  <Paragraphs>25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Oswald</vt:lpstr>
      <vt:lpstr>Arial</vt:lpstr>
      <vt:lpstr>Source Sans Pro</vt:lpstr>
      <vt:lpstr>Quince template</vt:lpstr>
      <vt:lpstr>Excel for Business Gün 9</vt:lpstr>
      <vt:lpstr>PowerPoint Presentation</vt:lpstr>
      <vt:lpstr>Günün Mündəricatı</vt:lpstr>
      <vt:lpstr>PIVOT, Şərti Formatlama</vt:lpstr>
      <vt:lpstr>PowerPoint Presentation</vt:lpstr>
      <vt:lpstr>PowerPoint Presentation</vt:lpstr>
      <vt:lpstr>PowerPoint Presentation</vt:lpstr>
      <vt:lpstr>PIVOT  KPI-nin qurulması və izlənməsi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PİVOT, Avtomatlaşdırma</vt:lpstr>
      <vt:lpstr>PowerPoint Presentation</vt:lpstr>
      <vt:lpstr>PowerPoint Presentation</vt:lpstr>
      <vt:lpstr>PivotCharts  "Görmək və baxmaq ...”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Təcrübi Tapşırıq 15 dəq.</vt:lpstr>
      <vt:lpstr>Təşəkkürlər!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 for Business Gün 3</dc:title>
  <dc:creator>Novruz Hasanov</dc:creator>
  <cp:lastModifiedBy>Novruz Hasanov</cp:lastModifiedBy>
  <cp:revision>38</cp:revision>
  <dcterms:modified xsi:type="dcterms:W3CDTF">2021-10-29T14:43:32Z</dcterms:modified>
</cp:coreProperties>
</file>