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askervville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skervville-italic.fntdata"/><Relationship Id="rId25" Type="http://schemas.openxmlformats.org/officeDocument/2006/relationships/font" Target="fonts/Baskervvil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8fe62b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f8fe62b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f8fe62b8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f8fe62b8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8fe62b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8fe62b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8fe62b8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8fe62b8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8fe62b8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8fe62b8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f8fe62b8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f8fe62b8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8fe62b8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f8fe62b8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f8fe62b8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f8fe62b8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f8fe62b8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f8fe62b8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f8fe62b8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f8fe62b8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f8fe62b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f8fe62b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f8fe62b8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f8fe62b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8fe62b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8fe62b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8fe62b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8fe62b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8fe62b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8fe62b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fe62b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8fe62b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8fe62b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f8fe62b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8fe62b8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f8fe62b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91450" y="361175"/>
            <a:ext cx="7361100" cy="9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Government Measures &amp; Economic Indices:</a:t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Descriptive and predictive analysis, from data science and machine learning.</a:t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5" y="1814015"/>
            <a:ext cx="9144036" cy="17178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1650" y="1821375"/>
            <a:ext cx="9144000" cy="1717800"/>
          </a:xfrm>
          <a:prstGeom prst="rect">
            <a:avLst/>
          </a:prstGeom>
          <a:solidFill>
            <a:srgbClr val="212121">
              <a:alpha val="25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122875" y="3800225"/>
            <a:ext cx="8881800" cy="11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Associate Data Science Team, Mayo 2022.</a:t>
            </a: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Researchers:  Pedro Vernengo &amp; Rufino Martín. 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Supervision and Direction: Joaquin Aranguren y Jose Lopez. 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</a:t>
            </a: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: Stock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388" y="792600"/>
            <a:ext cx="8001125" cy="41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Stock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6072325" y="1102575"/>
            <a:ext cx="27732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common pattern can be verified for the 4 Stock Market Indices, even belonging to different regions.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This fulfills the requirement of using them, in a unified way, as a representative financial variable at a global level.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Going forward, the analysis will use an average that we have made of these indices, called the "Stock Market Average".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00" y="1102575"/>
            <a:ext cx="5798450" cy="3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</a:t>
            </a: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: Conglomerate Indexes Analysis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050" y="792600"/>
            <a:ext cx="4910900" cy="41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5661650" y="1553625"/>
            <a:ext cx="31839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Average-Power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Using the averages that group the values for the Commodities, Stock and Government Indices, we observe their correlation.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presence of State Response C19 is high in the Commodities-Stock market relationship, or, in other words, it registers high values throughout the shared distribution of said variables.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Primary Objective Definition: Energy as Target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511425" y="3405025"/>
            <a:ext cx="8334300" cy="1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“Energy prices will decide our speed of progress and our ability to tackle urgent problems”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"That the advances of Industry 4.0 can reach all corners of the world requires accessible and cheap energy"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“In view of the latest war events in Eastern Europe, the correct study of this Index is a top priority”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Comments of the Assembled Council, September 2021.</a:t>
            </a:r>
            <a:endParaRPr i="1"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462" y="696912"/>
            <a:ext cx="6876975" cy="26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b="1" sz="15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572000" y="3095350"/>
            <a:ext cx="8334300" cy="1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Dependent variable, Target or Explained:</a:t>
            </a: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Energy Index.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Independent, Features or Explanatory Variables:</a:t>
            </a: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Superscripts such as Stock Market Average, Commodities Average and State General Response C19.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Purpose of the Model: </a:t>
            </a: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Price Prediction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650" y="1416250"/>
            <a:ext cx="54006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b="1" sz="15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5298100" y="1715200"/>
            <a:ext cx="35409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Heat Map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Visualization of the existing correlation between the variables used for the machine learning model.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It is observed that government measures have the lowest levels of correlation, although, however, they are not insignificant.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75" y="925025"/>
            <a:ext cx="4298250" cy="39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b="1" sz="15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830400" y="1062200"/>
            <a:ext cx="75114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Models’ Specs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After training it, error measurement tests are produced: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048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mean test error (RMSE) is 7.56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048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mean of the absolute error of the test (MAE) is 6.34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048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decrease in the mean error is observed when adding the selected independent variables.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048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skervville"/>
              <a:buAutoNum type="arabicPeriod"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accuracy of the model is 98%.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0" y="1192500"/>
            <a:ext cx="9144000" cy="29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Baskervville"/>
                <a:ea typeface="Baskervville"/>
                <a:cs typeface="Baskervville"/>
                <a:sym typeface="Baskervville"/>
              </a:rPr>
              <a:t>Implementation of a Multivariate Machine Learning Model</a:t>
            </a:r>
            <a:endParaRPr b="1" sz="15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816300" y="622450"/>
            <a:ext cx="75114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Accuracy Visualization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10800"/>
            <a:ext cx="8839201" cy="29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152400" y="4249775"/>
            <a:ext cx="87609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model uses a Training set, which represents 80% of the data. The model is then tested with the Test set, which comprises the remaining 20%. Above, the visual comparison of effectiveness achieved.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Baskervville"/>
                <a:ea typeface="Baskervville"/>
                <a:cs typeface="Baskervville"/>
                <a:sym typeface="Baskervville"/>
              </a:rPr>
              <a:t>Model Specs</a:t>
            </a:r>
            <a:endParaRPr b="1" sz="15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468650" y="1311275"/>
            <a:ext cx="81621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[No. Observations]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The model made 6249 observations, which is the size of our sample.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[std error]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The standard deviation for the constant is 2, and for the variables, values close to zero 0.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[P&gt;t]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The P value is the probability that the null hypothesis will be true, that is, that the statistical results do not follow the stated causality. Since here they are 0.0 and the t-values are dissimilar to each other (confirming that X has a significant impact on Y), the null hypothesis is discarded.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[0.025 - 0.975]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Values within these ranges are rare.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[R-squared]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: It is the coefficient of determination that indicates what percentage of variation of the dependent variable is explained by the independent: In this case, it is 0.98 or 98%.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[</a:t>
            </a:r>
            <a:r>
              <a:rPr i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Optimizaciones] :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potential to increase the accuracy to 99.9% in its prediction of the Energy value, as long as the indicated parameters and hyper parameters are modified.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Baskervville"/>
                <a:ea typeface="Baskervville"/>
                <a:cs typeface="Baskervville"/>
                <a:sym typeface="Baskervville"/>
              </a:rPr>
              <a:t>Conclusions</a:t>
            </a:r>
            <a:endParaRPr b="1" sz="16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219" name="Google Shape;219;p31"/>
          <p:cNvSpPr txBox="1"/>
          <p:nvPr>
            <p:ph idx="1" type="subTitle"/>
          </p:nvPr>
        </p:nvSpPr>
        <p:spPr>
          <a:xfrm>
            <a:off x="468650" y="1311275"/>
            <a:ext cx="81621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realization and optimization of the presented model has solid foundations and high levels of validity to continue its development.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model is potentially applicable at any index, as long as the corresponding prior correlation and validity study is carried out.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 battery of prediction models would be extremely useful to favor strategic decision-making.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Its implementation in a data pipeline connected to official and up-to-date information sources should not pose any difficulties.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kervville"/>
              <a:buAutoNum type="arabicParenR"/>
            </a:pPr>
            <a:r>
              <a:rPr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designed visualizations also serve to form dashboards for data analysis.</a:t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7125" y="731975"/>
            <a:ext cx="83742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General Objectives</a:t>
            </a:r>
            <a:endParaRPr b="1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1150" lvl="0" marL="4572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Obtain valid and timely information, both descriptive and predictive, on the behavior of the world economy in times of health crisis..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9144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1150" lvl="0" marL="4572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Produce visualizations and comments that facilitate the communication of said observations. 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9144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-311150" lvl="0" marL="4572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skervville"/>
              <a:buAutoNum type="arabicPeriod"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Develop a machine learning model capable of predicting the value of economic indices. 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9144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792600"/>
            <a:ext cx="85206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Specific Objectives</a:t>
            </a:r>
            <a:endParaRPr b="1"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Perform descriptive statistics on the entire dataset.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Obtain univariate analysis of all the Indices.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Analyze the variation in the price of commodities and stock market indices in relation to government measures by COVID19, within the 2019-2022 time frame.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Exploration of relationships between the variables and generation of visualizations on the variation of the price of commodities, in order to nurture potential explanations.</a:t>
            </a:r>
            <a:endParaRPr sz="13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823675" y="115100"/>
            <a:ext cx="73611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askervville"/>
                <a:ea typeface="Baskervville"/>
                <a:cs typeface="Baskervville"/>
                <a:sym typeface="Baskervville"/>
              </a:rPr>
              <a:t>Datos Utilizados</a:t>
            </a:r>
            <a:endParaRPr sz="1600"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34425" y="1072575"/>
            <a:ext cx="28749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“Government Measures C19”</a:t>
            </a:r>
            <a:endParaRPr b="1"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Health, economic and social executive measures in 168 countries during the Covid19 pandemic.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Sets of Variables defined and operationalized by the University of Oxford.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5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University of Oxford.</a:t>
            </a:r>
            <a:endParaRPr sz="125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72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2072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027700" y="1072575"/>
            <a:ext cx="29769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“Price of Stock Market Indices”</a:t>
            </a:r>
            <a:endParaRPr b="1"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Prices of the major World Stock Indices.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Counting and averaging of historical prices.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Market Watch website.</a:t>
            </a:r>
            <a:endParaRPr sz="12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6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106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009325" y="1072525"/>
            <a:ext cx="30699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“Commodity Indices Price”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Definition: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Grouped price of Commodity Indices (Metals, Industry, Agriculture, Food, Energy).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Operationalization: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Counting and indexing of historical prices.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Source: 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International Monetary Fund.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1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24" y="3843040"/>
            <a:ext cx="2160855" cy="6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9000" y="3484500"/>
            <a:ext cx="1394476" cy="139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9300" y="3564054"/>
            <a:ext cx="1698124" cy="12353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903338" y="3952850"/>
            <a:ext cx="421200" cy="4578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65775" y="3952850"/>
            <a:ext cx="421200" cy="4578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C-19 Government Measures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49" y="928525"/>
            <a:ext cx="4319350" cy="35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2975" y="928525"/>
            <a:ext cx="4401164" cy="35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88" y="886225"/>
            <a:ext cx="4647525" cy="38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5176950" y="805150"/>
            <a:ext cx="36687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indexes of government measures for Covid19 are closely related to each other. This makes sense: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1) because they share some of the indicators of which they are made up.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2) because the indices reflect executive policies, which generally increased or decreased jointly and in response to the increase in cases/infections.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The influence of economic support can also be seen in the increased rigor and government response.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C-19 Government Measures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</a:t>
            </a: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00" y="1136250"/>
            <a:ext cx="8713599" cy="38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00" y="826550"/>
            <a:ext cx="7945875" cy="4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0"/>
            <a:ext cx="1287955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1725" y="115100"/>
            <a:ext cx="662875" cy="5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ctrTitle"/>
          </p:nvPr>
        </p:nvSpPr>
        <p:spPr>
          <a:xfrm>
            <a:off x="830400" y="115100"/>
            <a:ext cx="73611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skervville"/>
                <a:ea typeface="Baskervville"/>
                <a:cs typeface="Baskervville"/>
                <a:sym typeface="Baskervville"/>
              </a:rPr>
              <a:t>Data Exploration: Commodities’ Prices</a:t>
            </a:r>
            <a:endParaRPr sz="1400">
              <a:latin typeface="Baskervville"/>
              <a:ea typeface="Baskervville"/>
              <a:cs typeface="Baskervville"/>
              <a:sym typeface="Baskervville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950" y="1133875"/>
            <a:ext cx="5398374" cy="35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5661650" y="1102575"/>
            <a:ext cx="31839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Observations</a:t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Although all the commodity indices register a similar megatrend for the period studied (up), they also exhibit a different behavior among themselves: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Industrial Index and the Metals Index have a great relationship.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Food Index and the Agro Index have a great relationship.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- The Energy Index stands out for its own or zigzag behavior, registering the maximum low and the maximum high among the indices, that is, it is the most volatile.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l</a:t>
            </a: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.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rPr>
              <a:t> </a:t>
            </a:r>
            <a:endParaRPr sz="1200">
              <a:solidFill>
                <a:schemeClr val="dk1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