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Baskervville" panose="020B060402020202020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f8fe62b8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f8fe62b8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f8fe62b8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f8fe62b8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f8fe62b8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f8fe62b8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8fe62b8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f8fe62b8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8fe62b8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8fe62b8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f8fe62b8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f8fe62b8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f8fe62b8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f8fe62b8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8fe62b8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f8fe62b8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f8fe62b8b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f8fe62b8b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f8fe62b8b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f8fe62b8b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f8fe62b8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f8fe62b8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f8fe62b8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f8fe62b8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8fe62b8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8fe62b8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8fe62b8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8fe62b8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f8fe62b8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f8fe62b8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8fe62b8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f8fe62b8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8fe62b8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f8fe62b8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f8fe62b8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f8fe62b8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91450" y="361175"/>
            <a:ext cx="7361100" cy="9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skervville"/>
                <a:ea typeface="Baskervville"/>
                <a:cs typeface="Baskervville"/>
                <a:sym typeface="Baskervville"/>
              </a:rPr>
              <a:t>Government Measures &amp; Economic Indices:</a:t>
            </a:r>
            <a:endParaRPr sz="1800"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skervville"/>
                <a:ea typeface="Baskervville"/>
                <a:cs typeface="Baskervville"/>
                <a:sym typeface="Baskervville"/>
              </a:rPr>
              <a:t>Descriptive and predictive analysis, from data science and machine learning.</a:t>
            </a:r>
            <a:endParaRPr sz="1800"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5" y="1814015"/>
            <a:ext cx="9144036" cy="171781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1650" y="1821375"/>
            <a:ext cx="9144000" cy="1717800"/>
          </a:xfrm>
          <a:prstGeom prst="rect">
            <a:avLst/>
          </a:prstGeom>
          <a:solidFill>
            <a:srgbClr val="212121">
              <a:alpha val="25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22875" y="3800225"/>
            <a:ext cx="88818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skervville"/>
                <a:ea typeface="Baskervville"/>
                <a:cs typeface="Baskervville"/>
                <a:sym typeface="Baskervville"/>
              </a:rPr>
              <a:t>Associate Data Science Team, Mayo 2022.</a:t>
            </a:r>
            <a:endParaRPr sz="1600"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Researchers:  Pedro Vernengo &amp; Rufino Martín. 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Supervision and Direction: Joaquin Aranguren y Jose Lopez. 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Stock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76" y="792600"/>
            <a:ext cx="8220649" cy="421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Stock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1"/>
          </p:nvPr>
        </p:nvSpPr>
        <p:spPr>
          <a:xfrm>
            <a:off x="6659216" y="901148"/>
            <a:ext cx="2186307" cy="3905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Observations</a:t>
            </a: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 common pattern can be verified for the 4 Stock Market Indices, even belonging to different regions.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This fulfills the requirement of using them, in a unified way, as a representative financial variable at a global level.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Going forward, the analysis will use an average that we have made of these indices, called the "Stock Market Average".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80" y="1320554"/>
            <a:ext cx="6423073" cy="327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Conglomerate Indexes Analysis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5996609" y="1060174"/>
            <a:ext cx="2848940" cy="3746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Average-Power</a:t>
            </a: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Using the averages that group the values for the Commodities, Stock and Government Indices, we observe their correlation.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presence of State Response C19 is high in the Commodities-Stock market relationship, or, in other words, it registers high values throughout the shared distribution of said variables.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94" y="907700"/>
            <a:ext cx="4960614" cy="3916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Primary Objective Definition: Energy as Target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1"/>
          </p:nvPr>
        </p:nvSpPr>
        <p:spPr>
          <a:xfrm>
            <a:off x="511425" y="3405025"/>
            <a:ext cx="8334300" cy="1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“Energy prices will decide our speed of progress and our ability to tackle urgent problems”</a:t>
            </a: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"That the advances of Industry 4.0 can reach all corners of the world requires accessible and cheap energy"</a:t>
            </a: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“In view of the latest war events in Eastern Europe, the correct study of this Index is a top priority”</a:t>
            </a: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i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Comments of the Assembled Council, September 2021.</a:t>
            </a:r>
            <a:endParaRPr sz="1100" i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14" y="792600"/>
            <a:ext cx="8789486" cy="253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latin typeface="Baskervville"/>
                <a:ea typeface="Baskervville"/>
                <a:cs typeface="Baskervville"/>
                <a:sym typeface="Baskervville"/>
              </a:rPr>
              <a:t>Implementation of a Multivariate Machine Learning Model</a:t>
            </a:r>
            <a:endParaRPr sz="1500" b="1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572000" y="3095350"/>
            <a:ext cx="83343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Dependent variable, Target or Explained:</a:t>
            </a: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Energy Index.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Independent, Features or Explanatory Variables:</a:t>
            </a: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Superscripts such as Stock Market Average, Commodities Average and State General Response C19.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Purpose of the Model: </a:t>
            </a: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Price Prediction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650" y="1416250"/>
            <a:ext cx="54006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latin typeface="Baskervville"/>
                <a:ea typeface="Baskervville"/>
                <a:cs typeface="Baskervville"/>
                <a:sym typeface="Baskervville"/>
              </a:rPr>
              <a:t>Implementation of a Multivariate Machine Learning Model</a:t>
            </a:r>
            <a:endParaRPr sz="1500" b="1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5298100" y="1404730"/>
            <a:ext cx="3540900" cy="329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Heat Map</a:t>
            </a: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Visualization of the existing correlation between the variables used for the machine learning model.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It is observed that government measures have the lowest levels of correlation, although, however, they are not insignificant.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77" y="839440"/>
            <a:ext cx="4368054" cy="4109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latin typeface="Baskervville"/>
                <a:ea typeface="Baskervville"/>
                <a:cs typeface="Baskervville"/>
                <a:sym typeface="Baskervville"/>
              </a:rPr>
              <a:t>Implementation of a Multivariate Machine Learning Model</a:t>
            </a:r>
            <a:endParaRPr sz="1500" b="1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1"/>
          </p:nvPr>
        </p:nvSpPr>
        <p:spPr>
          <a:xfrm>
            <a:off x="830400" y="1062200"/>
            <a:ext cx="7511400" cy="3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Models’ Specs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After training it, error measurement tests are produced: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-30480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skervville"/>
              <a:buAutoNum type="arabicPeriod"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mean test error (RMSE) is 7.56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-3048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skervville"/>
              <a:buAutoNum type="arabicPeriod"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mean of the absolute error of the test (MAE) is 6.34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-3048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skervville"/>
              <a:buAutoNum type="arabicPeriod"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 decrease in the mean error is observed when adding the selected independent variables.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-3048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skervville"/>
              <a:buAutoNum type="arabicPeriod"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accuracy of the model is 98%.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/>
          <p:nvPr/>
        </p:nvSpPr>
        <p:spPr>
          <a:xfrm>
            <a:off x="0" y="1192500"/>
            <a:ext cx="9144000" cy="29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latin typeface="Baskervville"/>
                <a:ea typeface="Baskervville"/>
                <a:cs typeface="Baskervville"/>
                <a:sym typeface="Baskervville"/>
              </a:rPr>
              <a:t>Implementation of a Multivariate Machine Learning Model</a:t>
            </a:r>
            <a:endParaRPr sz="1500" b="1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subTitle" idx="1"/>
          </p:nvPr>
        </p:nvSpPr>
        <p:spPr>
          <a:xfrm>
            <a:off x="816300" y="622450"/>
            <a:ext cx="75114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Accuracy Visualization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152400" y="4249775"/>
            <a:ext cx="8760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model uses a Training set, which represents 80% of the data. The model is then tested with the Test set, which comprises the remaining 20%. Above, the visual comparison of effectiveness achieved.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0725"/>
            <a:ext cx="9144000" cy="3153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latin typeface="Baskervville"/>
                <a:ea typeface="Baskervville"/>
                <a:cs typeface="Baskervville"/>
                <a:sym typeface="Baskervville"/>
              </a:rPr>
              <a:t>Model Specs</a:t>
            </a:r>
            <a:endParaRPr sz="1500" b="1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468650" y="1311275"/>
            <a:ext cx="8162100" cy="3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[No. Observations]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: The model made 6249 observations, which is the size of our sample.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[std error]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: The standard deviation for the constant is 2, and for the variables, values close to zero 0.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[P&gt;t]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The P value is the probability that the null hypothesis will be true, that is, that the statistical results do not follow the stated causality. Since here they are 0.0 and the t-values are dissimilar to each other (confirming that X has a significant impact on Y), the null hypothesis is discarded.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[0.025 - 0.975]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: Values within these ranges are rare.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[R-squared]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: It is the coefficient of determination that indicates what percentage of variation of the dependent variable is explained by the independent: In this case, it is 0.98 or 98%.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[Optimizaciones] :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potential to increase the accuracy to 99.9% in its prediction of the Energy value, as long as the indicated parameters and hyper parameters are modified.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Baskervville"/>
                <a:ea typeface="Baskervville"/>
                <a:cs typeface="Baskervville"/>
                <a:sym typeface="Baskervville"/>
              </a:rPr>
              <a:t>Conclusions</a:t>
            </a:r>
            <a:endParaRPr sz="1600" b="1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1"/>
          </p:nvPr>
        </p:nvSpPr>
        <p:spPr>
          <a:xfrm>
            <a:off x="468650" y="1311275"/>
            <a:ext cx="8162100" cy="3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realization and optimization of the presented model has solid foundations and high levels of validity to continue its development.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model is potentially applicable at any index, as long as the corresponding prior correlation and validity study is carried out.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 battery of prediction models would be extremely useful to favor strategic decision-making.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Its implementation in a data pipeline connected to official and up-to-date information sources should not pose any difficulties.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designed visualizations also serve to form dashboards for data analysis.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7125" y="731975"/>
            <a:ext cx="83742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General Objectives</a:t>
            </a:r>
            <a:endParaRPr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marR="0" lvl="0" indent="-31115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skervville"/>
              <a:buAutoNum type="arabicPeriod"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Obtain valid and timely information, both descriptive and predictive, on the behavior of the world economy in times of health crisis..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91440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marR="0" lvl="0" indent="-31115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skervville"/>
              <a:buAutoNum type="arabicPeriod"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Produce visualizations and comments that facilitate the communication of said observations. 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91440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457200" marR="0" lvl="0" indent="-31115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skervville"/>
              <a:buAutoNum type="arabicPeriod"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Develop a machine learning model capable of predicting the value of economic indices. 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91440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792600"/>
            <a:ext cx="8520600" cy="4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Specific Objectives</a:t>
            </a:r>
            <a:endParaRPr sz="14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Perform descriptive statistics on the entire dataset.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Obtain univariate analysis of all the Indices.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Analyze the variation in the price of commodities and stock market indices in relation to government measures by COVID19, within the 2019-2022 time frame.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Exploration of relationships between the variables and generation of visualizations on the variation of the price of commodities, in order to nurture potential explanations.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823675" y="115100"/>
            <a:ext cx="73611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skervville"/>
                <a:ea typeface="Baskervville"/>
                <a:cs typeface="Baskervville"/>
                <a:sym typeface="Baskervville"/>
              </a:rPr>
              <a:t>Datos Utilizados</a:t>
            </a:r>
            <a:endParaRPr sz="1600"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</a:t>
            </a:r>
            <a:endParaRPr sz="1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134425" y="1072575"/>
            <a:ext cx="2874900" cy="3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5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“Government Measures C19”</a:t>
            </a:r>
            <a:endParaRPr sz="125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5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Definition: </a:t>
            </a:r>
            <a:r>
              <a:rPr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Health, economic and social executive measures in 168 countries during the Covid19 pandemic.</a:t>
            </a:r>
            <a:endParaRPr sz="125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5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Operationalization: </a:t>
            </a:r>
            <a:r>
              <a:rPr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Sets of Variables defined and operationalized by the University of Oxford.</a:t>
            </a:r>
            <a:endParaRPr sz="125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5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Source: </a:t>
            </a:r>
            <a:r>
              <a:rPr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University of Oxford.</a:t>
            </a:r>
            <a:endParaRPr sz="125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72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2072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027700" y="1072575"/>
            <a:ext cx="2976900" cy="3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6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“Price of Stock Market Indices”</a:t>
            </a:r>
            <a:endParaRPr sz="1206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6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Definition: </a:t>
            </a:r>
            <a:r>
              <a:rPr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Prices of the major World Stock Indices.</a:t>
            </a:r>
            <a:endParaRPr sz="1206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6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Operationalization: </a:t>
            </a:r>
            <a:r>
              <a:rPr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Counting and averaging of historical prices.</a:t>
            </a:r>
            <a:endParaRPr sz="1206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6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Source: </a:t>
            </a:r>
            <a:r>
              <a:rPr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Market Watch website.</a:t>
            </a:r>
            <a:endParaRPr sz="1206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106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3009325" y="1072525"/>
            <a:ext cx="3069900" cy="3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“Commodity Indices Price”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Definition: 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Grouped price of Commodity Indices (Metals, Industry, Agriculture, Food, Energy).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Operationalization: 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Counting and indexing of historical prices.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Source: 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International Monetary Fund.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24" y="3843040"/>
            <a:ext cx="2160855" cy="6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9000" y="3484500"/>
            <a:ext cx="1394476" cy="139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9300" y="3564054"/>
            <a:ext cx="1698124" cy="12353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903338" y="3952850"/>
            <a:ext cx="421200" cy="4578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665775" y="3952850"/>
            <a:ext cx="421200" cy="4578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C-19 Government Measures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74" y="960783"/>
            <a:ext cx="4352261" cy="35644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803" y="960783"/>
            <a:ext cx="4349798" cy="35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5176950" y="805150"/>
            <a:ext cx="3668700" cy="4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Observations</a:t>
            </a: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indexes of government measures for Covid19 are closely related to each other. This makes sense: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1) because they share some of the indicators of which they are made up.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2) because the indices reflect executive policies, which generally increased or decreased jointly and in response to the increase in cases/infections.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influence of economic support can also be seen in the increased rigor and government response.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C-19 Government Measures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01" y="805149"/>
            <a:ext cx="4984486" cy="4125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Commodities’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74" y="1015964"/>
            <a:ext cx="8858826" cy="384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Commodities’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92" y="841512"/>
            <a:ext cx="8223315" cy="4148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>
            <a:spLocks noGrp="1"/>
          </p:cNvSpPr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Commodities’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6129130" y="841512"/>
            <a:ext cx="2716420" cy="4167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Observations</a:t>
            </a: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Although all the commodity indices register a similar megatrend for the period studied (up), they also exhibit a different behavior among themselves: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The Industrial Index and the Metals Index have a great relationship.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The Food Index and the Agro Index have a great relationship.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The Energy Index stands out for its own or zigzag behavior, registering the maximum low and the maximum high among the indices, that is, it is the most volatile</a:t>
            </a:r>
            <a:r>
              <a:rPr lang="es" sz="1200" dirty="0" smtClean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.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 dirty="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01" y="1511483"/>
            <a:ext cx="5845271" cy="3007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1189</Words>
  <Application>Microsoft Office PowerPoint</Application>
  <PresentationFormat>Presentación en pantalla (16:9)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Baskervville</vt:lpstr>
      <vt:lpstr>Arial</vt:lpstr>
      <vt:lpstr>Simple Dark</vt:lpstr>
      <vt:lpstr>Government Measures &amp; Economic Indices:  Descriptive and predictive analysis, from data science and machine learning. </vt:lpstr>
      <vt:lpstr>Presentación de PowerPoint</vt:lpstr>
      <vt:lpstr>Presentación de PowerPoint</vt:lpstr>
      <vt:lpstr>Datos Utilizados  </vt:lpstr>
      <vt:lpstr>Data Exploration: C-19 Government Measures</vt:lpstr>
      <vt:lpstr>Data Exploration: C-19 Government Measures</vt:lpstr>
      <vt:lpstr>Data Exploration: Commodities’ Prices</vt:lpstr>
      <vt:lpstr>Data Exploration: Commodities’ Prices</vt:lpstr>
      <vt:lpstr>Data Exploration: Commodities’ Prices</vt:lpstr>
      <vt:lpstr>Data Exploration: Stock Prices</vt:lpstr>
      <vt:lpstr>Data Exploration: Stock Prices</vt:lpstr>
      <vt:lpstr>Data Exploration: Conglomerate Indexes Analysis</vt:lpstr>
      <vt:lpstr>Primary Objective Definition: Energy as Target</vt:lpstr>
      <vt:lpstr>Implementation of a Multivariate Machine Learning Model</vt:lpstr>
      <vt:lpstr>Implementation of a Multivariate Machine Learning Model</vt:lpstr>
      <vt:lpstr>Implementation of a Multivariate Machine Learning Model</vt:lpstr>
      <vt:lpstr>Implementation of a Multivariate Machine Learning Model</vt:lpstr>
      <vt:lpstr>Model Specs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Measures &amp; Economic Indices:  Descriptive and predictive analysis, from data science and machine learning. </dc:title>
  <cp:lastModifiedBy>W10</cp:lastModifiedBy>
  <cp:revision>2</cp:revision>
  <dcterms:modified xsi:type="dcterms:W3CDTF">2022-06-08T23:40:31Z</dcterms:modified>
</cp:coreProperties>
</file>