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1" r:id="rId2"/>
    <p:sldId id="404" r:id="rId3"/>
    <p:sldId id="306" r:id="rId4"/>
    <p:sldId id="291" r:id="rId5"/>
    <p:sldId id="435" r:id="rId6"/>
    <p:sldId id="292" r:id="rId7"/>
    <p:sldId id="436" r:id="rId8"/>
    <p:sldId id="434" r:id="rId9"/>
    <p:sldId id="437" r:id="rId10"/>
    <p:sldId id="307" r:id="rId11"/>
    <p:sldId id="413" r:id="rId12"/>
    <p:sldId id="416" r:id="rId13"/>
    <p:sldId id="417" r:id="rId14"/>
    <p:sldId id="419" r:id="rId15"/>
    <p:sldId id="420" r:id="rId16"/>
    <p:sldId id="424" r:id="rId17"/>
    <p:sldId id="421" r:id="rId18"/>
    <p:sldId id="423" r:id="rId19"/>
    <p:sldId id="422" r:id="rId20"/>
    <p:sldId id="425" r:id="rId21"/>
    <p:sldId id="418" r:id="rId22"/>
    <p:sldId id="429" r:id="rId23"/>
    <p:sldId id="428" r:id="rId24"/>
    <p:sldId id="427" r:id="rId25"/>
    <p:sldId id="426" r:id="rId26"/>
    <p:sldId id="414" r:id="rId27"/>
    <p:sldId id="433" r:id="rId28"/>
    <p:sldId id="432" r:id="rId29"/>
    <p:sldId id="431" r:id="rId30"/>
    <p:sldId id="439" r:id="rId31"/>
    <p:sldId id="430" r:id="rId32"/>
    <p:sldId id="287" r:id="rId33"/>
    <p:sldId id="440" r:id="rId34"/>
    <p:sldId id="442" r:id="rId35"/>
    <p:sldId id="441" r:id="rId36"/>
  </p:sldIdLst>
  <p:sldSz cx="109458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C0600"/>
    <a:srgbClr val="54BE86"/>
    <a:srgbClr val="131313"/>
    <a:srgbClr val="325838"/>
    <a:srgbClr val="000000"/>
    <a:srgbClr val="4F0801"/>
    <a:srgbClr val="45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85" d="100"/>
          <a:sy n="85" d="100"/>
        </p:scale>
        <p:origin x="926" y="62"/>
      </p:cViewPr>
      <p:guideLst>
        <p:guide orient="horz" pos="2160"/>
        <p:guide pos="3840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936" y="2130427"/>
            <a:ext cx="930394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872" y="3886200"/>
            <a:ext cx="766206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35714" y="274640"/>
            <a:ext cx="246280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290" y="274640"/>
            <a:ext cx="7205994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644" y="4406902"/>
            <a:ext cx="930394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644" y="2906713"/>
            <a:ext cx="930394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29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4121" y="1600202"/>
            <a:ext cx="4834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535113"/>
            <a:ext cx="48363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291" y="2174875"/>
            <a:ext cx="48363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323" y="1535113"/>
            <a:ext cx="48382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323" y="2174875"/>
            <a:ext cx="48382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92" y="273050"/>
            <a:ext cx="360109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509" y="273052"/>
            <a:ext cx="611901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92" y="1435102"/>
            <a:ext cx="360109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5456" y="4800600"/>
            <a:ext cx="65674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5456" y="612775"/>
            <a:ext cx="65674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5456" y="5367338"/>
            <a:ext cx="65674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291" y="274638"/>
            <a:ext cx="9851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91" y="1600202"/>
            <a:ext cx="985123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291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F2436-A120-44C6-8DEB-FB39AA37F16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9820" y="6356352"/>
            <a:ext cx="3466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4499" y="6356352"/>
            <a:ext cx="2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5D21-7A68-43FF-AD93-41204F113B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35" y="2276872"/>
            <a:ext cx="9303941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000" b="1" dirty="0"/>
              <a:t>Operators in java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96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Java Right Shift Operator Example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(10&gt;&gt;2);                                                            //10/2^2=10/4=2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(20&gt;&gt;2);					        //20/2^2=20/4=5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(20&gt;&gt;3);				                   //20/2^3=20/8=2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41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B7603-2E20-4927-B89B-27CC0F2C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2420888"/>
            <a:ext cx="9851232" cy="1143000"/>
          </a:xfrm>
        </p:spPr>
        <p:txBody>
          <a:bodyPr/>
          <a:lstStyle/>
          <a:p>
            <a:r>
              <a:rPr lang="en-US" b="1" dirty="0"/>
              <a:t>Relation operators</a:t>
            </a:r>
          </a:p>
        </p:txBody>
      </p:sp>
    </p:spTree>
    <p:extLst>
      <p:ext uri="{BB962C8B-B14F-4D97-AF65-F5344CB8AC3E}">
        <p14:creationId xmlns:p14="http://schemas.microsoft.com/office/powerpoint/2010/main" val="268241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7BE3-944D-4FF0-831A-11D27CAA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B173-08B2-4B51-A983-56BB763A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91" y="1988840"/>
            <a:ext cx="9851232" cy="41373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Used to test comparison between operands or values.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Can be use to test whether two values are equal or not equal or less than or greater than etc.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Returns the Boolean results, i.e. true or false after the comparison</a:t>
            </a:r>
          </a:p>
        </p:txBody>
      </p:sp>
    </p:spTree>
    <p:extLst>
      <p:ext uri="{BB962C8B-B14F-4D97-AF65-F5344CB8AC3E}">
        <p14:creationId xmlns:p14="http://schemas.microsoft.com/office/powerpoint/2010/main" val="423844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05103C-867B-4FCC-8B1B-2812F03F6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875153"/>
              </p:ext>
            </p:extLst>
          </p:nvPr>
        </p:nvGraphicFramePr>
        <p:xfrm>
          <a:off x="432346" y="692696"/>
          <a:ext cx="9850436" cy="498062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68834">
                  <a:extLst>
                    <a:ext uri="{9D8B030D-6E8A-4147-A177-3AD203B41FA5}">
                      <a16:colId xmlns:a16="http://schemas.microsoft.com/office/drawing/2014/main" val="575929378"/>
                    </a:ext>
                  </a:extLst>
                </a:gridCol>
                <a:gridCol w="8381602">
                  <a:extLst>
                    <a:ext uri="{9D8B030D-6E8A-4147-A177-3AD203B41FA5}">
                      <a16:colId xmlns:a16="http://schemas.microsoft.com/office/drawing/2014/main" val="360055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solidFill>
                            <a:srgbClr val="0C0600"/>
                          </a:solidFill>
                          <a:effectLst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solidFill>
                            <a:srgbClr val="0C0600"/>
                          </a:solidFill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effectLst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two operand are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0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effectLst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two operand are not equal.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if operand on the left is greater than operand on the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4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operand on the left is smaller than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0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check left operand is greater than or equal to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0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>
                          <a:effectLst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400" dirty="0">
                          <a:effectLst/>
                        </a:rPr>
                        <a:t>Check if operand on left is smaller than or equal to right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4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7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int a, b;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a=40;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b=30;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== b = " + (a ==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!= b = " + (a !=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&gt; b = " + (a &gt;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("a &lt; b = " + (a &lt; b)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("b &gt;= a = " + (b &gt;= a) 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("b &lt;= a = " + (b &lt;= a) ); </a:t>
            </a:r>
          </a:p>
        </p:txBody>
      </p:sp>
    </p:spTree>
    <p:extLst>
      <p:ext uri="{BB962C8B-B14F-4D97-AF65-F5344CB8AC3E}">
        <p14:creationId xmlns:p14="http://schemas.microsoft.com/office/powerpoint/2010/main" val="2496369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E5392-7F6F-4536-98D4-6BA44C62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90" y="2492896"/>
            <a:ext cx="9851232" cy="1143000"/>
          </a:xfrm>
        </p:spPr>
        <p:txBody>
          <a:bodyPr/>
          <a:lstStyle/>
          <a:p>
            <a:r>
              <a:rPr lang="en-US" b="1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54558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476672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916832"/>
            <a:ext cx="10330110" cy="45601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Bitwise operators are used to perform operations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bit by bit.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Java defines several bitwise operators that can be applied to the integer types long, int, short, char and byte.</a:t>
            </a:r>
          </a:p>
        </p:txBody>
      </p:sp>
    </p:spTree>
    <p:extLst>
      <p:ext uri="{BB962C8B-B14F-4D97-AF65-F5344CB8AC3E}">
        <p14:creationId xmlns:p14="http://schemas.microsoft.com/office/powerpoint/2010/main" val="103453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1618A3-9AA3-41EF-A1E6-A5C1BD848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12071"/>
              </p:ext>
            </p:extLst>
          </p:nvPr>
        </p:nvGraphicFramePr>
        <p:xfrm>
          <a:off x="1872506" y="1484784"/>
          <a:ext cx="6437386" cy="3446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71658">
                  <a:extLst>
                    <a:ext uri="{9D8B030D-6E8A-4147-A177-3AD203B41FA5}">
                      <a16:colId xmlns:a16="http://schemas.microsoft.com/office/drawing/2014/main" val="1245169445"/>
                    </a:ext>
                  </a:extLst>
                </a:gridCol>
                <a:gridCol w="4865728">
                  <a:extLst>
                    <a:ext uri="{9D8B030D-6E8A-4147-A177-3AD203B41FA5}">
                      <a16:colId xmlns:a16="http://schemas.microsoft.com/office/drawing/2014/main" val="3297600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52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0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39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Bitwise 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0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left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4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right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5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truth table for bitwise &amp;, | and ^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86350-9CE0-407B-ADC8-DD991B6E9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988193"/>
              </p:ext>
            </p:extLst>
          </p:nvPr>
        </p:nvGraphicFramePr>
        <p:xfrm>
          <a:off x="547688" y="1993105"/>
          <a:ext cx="9850435" cy="287179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970087">
                  <a:extLst>
                    <a:ext uri="{9D8B030D-6E8A-4147-A177-3AD203B41FA5}">
                      <a16:colId xmlns:a16="http://schemas.microsoft.com/office/drawing/2014/main" val="1726315548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18389601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262677885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958183271"/>
                    </a:ext>
                  </a:extLst>
                </a:gridCol>
                <a:gridCol w="1970087">
                  <a:extLst>
                    <a:ext uri="{9D8B030D-6E8A-4147-A177-3AD203B41FA5}">
                      <a16:colId xmlns:a16="http://schemas.microsoft.com/office/drawing/2014/main" val="3088381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a 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7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4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8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145377"/>
                  </a:ext>
                </a:extLst>
              </a:tr>
              <a:tr h="231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1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99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Bitwise OR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|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+mj-lt"/>
                <a:ea typeface="Gulim" pitchFamily="34" charset="-127"/>
              </a:rPr>
              <a:t>   00011101 = 29 (In Decimal)</a:t>
            </a:r>
          </a:p>
        </p:txBody>
      </p:sp>
    </p:spTree>
    <p:extLst>
      <p:ext uri="{BB962C8B-B14F-4D97-AF65-F5344CB8AC3E}">
        <p14:creationId xmlns:p14="http://schemas.microsoft.com/office/powerpoint/2010/main" val="363343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Operators in java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2276872"/>
            <a:ext cx="10330110" cy="420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Operator</a:t>
            </a:r>
            <a:r>
              <a:rPr lang="en-US" sz="2400" dirty="0"/>
              <a:t> in java is a symbol that is used to perform operations</a:t>
            </a: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91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  result = number1 |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 // prints 29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49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latin typeface="+mn-lt"/>
                <a:ea typeface="Adobe Heiti Std R" pitchFamily="34" charset="-128"/>
                <a:cs typeface="Andalus" pitchFamily="18" charset="-78"/>
              </a:rPr>
              <a:t>Bitwise AND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// Bitwise AND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&amp;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00001000 = 8 (In Decimal)</a:t>
            </a:r>
          </a:p>
        </p:txBody>
      </p:sp>
    </p:spTree>
    <p:extLst>
      <p:ext uri="{BB962C8B-B14F-4D97-AF65-F5344CB8AC3E}">
        <p14:creationId xmlns:p14="http://schemas.microsoft.com/office/powerpoint/2010/main" val="148041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54" y="152400"/>
            <a:ext cx="921005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AND between 12 and 25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   result = number1 &amp;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// prints 8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27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XOR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12 = 00001100 (In Binary)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25 = 00011001 (In Binary)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// Bitwise XOR Operation of 12 and 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00001100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^ 00011001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____________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00010101 = 21 (In Decimal)</a:t>
            </a:r>
          </a:p>
        </p:txBody>
      </p:sp>
    </p:spTree>
    <p:extLst>
      <p:ext uri="{BB962C8B-B14F-4D97-AF65-F5344CB8AC3E}">
        <p14:creationId xmlns:p14="http://schemas.microsoft.com/office/powerpoint/2010/main" val="683366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number1 = 12, number2 = 25,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XOR between 12 and 25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result = number1 ^ number2;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// prints 21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85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Bitwise Complement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Bitwise complement operator is a unary operator (works with only one operand).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~.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changes binary digits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1 to 0 and 0 to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756A7-A0FE-4312-96A3-5AF07DDA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14" y="4276725"/>
            <a:ext cx="511256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1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 bitwise complement of any integer N is equal to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- (N + 1).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For example,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Consider an integer 35.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As per the rule, the bitwise complement of 35 should be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-(35 + 1) = -36</a:t>
            </a:r>
            <a:r>
              <a:rPr lang="en-US" sz="2400" dirty="0">
                <a:latin typeface="+mj-lt"/>
                <a:ea typeface="Gulim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166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9372351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int number = 35, result;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bitwise complement of 35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result = ~number;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(result);                                                          // prints -36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27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10" y="270892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2174609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14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C0600"/>
                </a:solidFill>
                <a:ea typeface="Adobe Heiti Std R" pitchFamily="34" charset="-128"/>
                <a:cs typeface="Andalus" pitchFamily="18" charset="-78"/>
              </a:rPr>
              <a:t>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700808"/>
            <a:ext cx="10330110" cy="47761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Logical operators are used to check whether an expression is true or false.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They are used in decision making</a:t>
            </a:r>
            <a:r>
              <a:rPr lang="en-US" sz="2400" dirty="0">
                <a:latin typeface="Gulim" pitchFamily="34" charset="-127"/>
                <a:ea typeface="Guli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68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36" y="152400"/>
            <a:ext cx="7935715" cy="838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Operator</a:t>
            </a:r>
            <a:br>
              <a:rPr lang="en-US" sz="3200" b="1" dirty="0"/>
            </a:br>
            <a:endParaRPr lang="en-US" sz="32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43CDBE1-FBD6-4D2F-9202-FD827653C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116930"/>
              </p:ext>
            </p:extLst>
          </p:nvPr>
        </p:nvGraphicFramePr>
        <p:xfrm>
          <a:off x="342058" y="924098"/>
          <a:ext cx="9167118" cy="571776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710282">
                  <a:extLst>
                    <a:ext uri="{9D8B030D-6E8A-4147-A177-3AD203B41FA5}">
                      <a16:colId xmlns:a16="http://schemas.microsoft.com/office/drawing/2014/main" val="4003199390"/>
                    </a:ext>
                  </a:extLst>
                </a:gridCol>
                <a:gridCol w="3146921">
                  <a:extLst>
                    <a:ext uri="{9D8B030D-6E8A-4147-A177-3AD203B41FA5}">
                      <a16:colId xmlns:a16="http://schemas.microsoft.com/office/drawing/2014/main" val="1244741001"/>
                    </a:ext>
                  </a:extLst>
                </a:gridCol>
                <a:gridCol w="4309915">
                  <a:extLst>
                    <a:ext uri="{9D8B030D-6E8A-4147-A177-3AD203B41FA5}">
                      <a16:colId xmlns:a16="http://schemas.microsoft.com/office/drawing/2014/main" val="3405686682"/>
                    </a:ext>
                  </a:extLst>
                </a:gridCol>
              </a:tblGrid>
              <a:tr h="345952">
                <a:tc>
                  <a:txBody>
                    <a:bodyPr/>
                    <a:lstStyle/>
                    <a:p>
                      <a:r>
                        <a:rPr lang="en-US" dirty="0"/>
                        <a:t>Operator Type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Precedence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104527587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 dirty="0"/>
                        <a:t>Unary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postfix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expr</a:t>
                      </a:r>
                      <a:r>
                        <a:rPr lang="en-US" dirty="0"/>
                        <a:t>++ 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--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093960446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prefix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--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+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-</a:t>
                      </a:r>
                      <a:r>
                        <a:rPr lang="en-US" dirty="0" err="1"/>
                        <a:t>expr</a:t>
                      </a:r>
                      <a:r>
                        <a:rPr lang="en-US" dirty="0"/>
                        <a:t> ~ !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344310822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 dirty="0"/>
                        <a:t>Arithmetic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multiplicative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/ %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4129527203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additive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114276461"/>
                  </a:ext>
                </a:extLst>
              </a:tr>
              <a:tr h="345952">
                <a:tc>
                  <a:txBody>
                    <a:bodyPr/>
                    <a:lstStyle/>
                    <a:p>
                      <a:r>
                        <a:rPr lang="en-US" dirty="0"/>
                        <a:t>Shift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shift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 &gt;&gt; 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994704513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/>
                        <a:t>Relational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&gt; &lt;= &gt;= </a:t>
                      </a:r>
                      <a:r>
                        <a:rPr lang="en-US" dirty="0" err="1"/>
                        <a:t>instanceof</a:t>
                      </a:r>
                      <a:endParaRPr lang="en-US" dirty="0"/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435088195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equality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== !=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779912881"/>
                  </a:ext>
                </a:extLst>
              </a:tr>
              <a:tr h="345952">
                <a:tc rowSpan="3">
                  <a:txBody>
                    <a:bodyPr/>
                    <a:lstStyle/>
                    <a:p>
                      <a:r>
                        <a:rPr lang="en-US"/>
                        <a:t>Bitwise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AND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274371347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exclusive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^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763316343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inclusive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|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54878399"/>
                  </a:ext>
                </a:extLst>
              </a:tr>
              <a:tr h="345952">
                <a:tc rowSpan="2">
                  <a:txBody>
                    <a:bodyPr/>
                    <a:lstStyle/>
                    <a:p>
                      <a:r>
                        <a:rPr lang="en-US"/>
                        <a:t>Logical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AND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&amp;&amp;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259335342"/>
                  </a:ext>
                </a:extLst>
              </a:tr>
              <a:tr h="3459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OR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||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1133671016"/>
                  </a:ext>
                </a:extLst>
              </a:tr>
              <a:tr h="345952">
                <a:tc>
                  <a:txBody>
                    <a:bodyPr/>
                    <a:lstStyle/>
                    <a:p>
                      <a:r>
                        <a:rPr lang="en-US"/>
                        <a:t>Ternary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ternary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? :</a:t>
                      </a:r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3644090163"/>
                  </a:ext>
                </a:extLst>
              </a:tr>
              <a:tr h="597122">
                <a:tc>
                  <a:txBody>
                    <a:bodyPr/>
                    <a:lstStyle/>
                    <a:p>
                      <a:r>
                        <a:rPr lang="en-US"/>
                        <a:t>Assignment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assignment</a:t>
                      </a:r>
                    </a:p>
                  </a:txBody>
                  <a:tcPr marL="82094" marR="82094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+= -= *= /= </a:t>
                      </a:r>
                      <a:r>
                        <a:rPr lang="en-US"/>
                        <a:t>%= </a:t>
                      </a:r>
                      <a:endParaRPr lang="en-US" dirty="0"/>
                    </a:p>
                  </a:txBody>
                  <a:tcPr marL="82094" marR="82094" anchor="ctr"/>
                </a:tc>
                <a:extLst>
                  <a:ext uri="{0D108BD9-81ED-4DB2-BD59-A6C34878D82A}">
                    <a16:rowId xmlns:a16="http://schemas.microsoft.com/office/drawing/2014/main" val="236056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110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C4E1A0-3573-47EF-AB87-48E048E1E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915150"/>
              </p:ext>
            </p:extLst>
          </p:nvPr>
        </p:nvGraphicFramePr>
        <p:xfrm>
          <a:off x="547687" y="908720"/>
          <a:ext cx="9850437" cy="449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946">
                  <a:extLst>
                    <a:ext uri="{9D8B030D-6E8A-4147-A177-3AD203B41FA5}">
                      <a16:colId xmlns:a16="http://schemas.microsoft.com/office/drawing/2014/main" val="396542353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937431222"/>
                    </a:ext>
                  </a:extLst>
                </a:gridCol>
                <a:gridCol w="4061123">
                  <a:extLst>
                    <a:ext uri="{9D8B030D-6E8A-4147-A177-3AD203B41FA5}">
                      <a16:colId xmlns:a16="http://schemas.microsoft.com/office/drawing/2014/main" val="263030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Operator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Example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400" b="0">
                          <a:effectLst/>
                          <a:latin typeface="+mj-lt"/>
                        </a:rPr>
                        <a:t>Meaning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6252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&amp;&amp; (Logical AND)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expression1 </a:t>
                      </a:r>
                      <a:r>
                        <a:rPr lang="en-US" sz="2400" b="1">
                          <a:effectLst/>
                          <a:latin typeface="+mj-lt"/>
                        </a:rPr>
                        <a:t>&amp;&amp;</a:t>
                      </a:r>
                      <a:r>
                        <a:rPr lang="en-US" sz="2400">
                          <a:effectLst/>
                          <a:latin typeface="+mj-lt"/>
                        </a:rPr>
                        <a:t> expression2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true only if both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expression1</a:t>
                      </a:r>
                      <a:r>
                        <a:rPr lang="en-US" sz="2400">
                          <a:effectLst/>
                          <a:latin typeface="+mj-lt"/>
                        </a:rPr>
                        <a:t> and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expression2</a:t>
                      </a:r>
                      <a:r>
                        <a:rPr lang="en-US" sz="2400">
                          <a:effectLst/>
                          <a:latin typeface="+mj-lt"/>
                        </a:rPr>
                        <a:t> are true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7186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|| (Logical OR)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expression1 </a:t>
                      </a:r>
                      <a:r>
                        <a:rPr lang="en-US" sz="2400" b="1" dirty="0">
                          <a:effectLst/>
                          <a:latin typeface="+mj-lt"/>
                        </a:rPr>
                        <a:t>||</a:t>
                      </a:r>
                      <a:r>
                        <a:rPr lang="en-US" sz="2400" dirty="0">
                          <a:effectLst/>
                          <a:latin typeface="+mj-lt"/>
                        </a:rPr>
                        <a:t> expression2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true if either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expression1</a:t>
                      </a:r>
                      <a:r>
                        <a:rPr lang="en-US" sz="2400">
                          <a:effectLst/>
                          <a:latin typeface="+mj-lt"/>
                        </a:rPr>
                        <a:t> or </a:t>
                      </a:r>
                      <a:r>
                        <a:rPr lang="en-US" sz="2400" i="0">
                          <a:effectLst/>
                          <a:latin typeface="+mj-lt"/>
                        </a:rPr>
                        <a:t>expression2</a:t>
                      </a:r>
                      <a:r>
                        <a:rPr lang="en-US" sz="2400">
                          <a:effectLst/>
                          <a:latin typeface="+mj-lt"/>
                        </a:rPr>
                        <a:t> is true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97529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effectLst/>
                          <a:latin typeface="+mj-lt"/>
                        </a:rPr>
                        <a:t>! (Logical NOT)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effectLst/>
                          <a:latin typeface="+mj-lt"/>
                        </a:rPr>
                        <a:t>!</a:t>
                      </a:r>
                      <a:r>
                        <a:rPr lang="en-US" sz="2400">
                          <a:effectLst/>
                          <a:latin typeface="+mj-lt"/>
                        </a:rPr>
                        <a:t>expression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+mj-lt"/>
                        </a:rPr>
                        <a:t>true if </a:t>
                      </a:r>
                      <a:r>
                        <a:rPr lang="en-US" sz="2400" i="0" dirty="0">
                          <a:effectLst/>
                          <a:latin typeface="+mj-lt"/>
                        </a:rPr>
                        <a:t>expression</a:t>
                      </a:r>
                      <a:r>
                        <a:rPr lang="en-US" sz="2400" dirty="0">
                          <a:effectLst/>
                          <a:latin typeface="+mj-lt"/>
                        </a:rPr>
                        <a:t> is false and vice versa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55356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62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88640"/>
            <a:ext cx="10330110" cy="6288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class Main {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public static void main(String[] </a:t>
            </a:r>
            <a:r>
              <a:rPr lang="en-US" sz="2400" dirty="0" err="1">
                <a:latin typeface="+mj-lt"/>
                <a:ea typeface="Gulim" pitchFamily="34" charset="-127"/>
              </a:rPr>
              <a:t>args</a:t>
            </a:r>
            <a:r>
              <a:rPr lang="en-US" sz="2400" dirty="0">
                <a:latin typeface="+mj-lt"/>
                <a:ea typeface="Gulim" pitchFamily="34" charset="-127"/>
              </a:rPr>
              <a:t>) {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&amp;&amp;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&amp;&amp; (8 &gt; 5)); 			 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&amp;&amp; (8 &lt; 5));  			// false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||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&lt; 3) || (8 &gt; 5));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&gt; 3) || (8 &lt; 5));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((5 &lt; 3) || (8 &lt; 5));  				// false</a:t>
            </a:r>
          </a:p>
          <a:p>
            <a:pPr marL="0" indent="0">
              <a:buNone/>
            </a:pPr>
            <a:endParaRPr lang="en-US" sz="2400" dirty="0">
              <a:latin typeface="+mj-lt"/>
              <a:ea typeface="Gulim" pitchFamily="34" charset="-127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// ! operator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(!(5 == 3));  				// true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  </a:t>
            </a:r>
            <a:r>
              <a:rPr lang="en-US" sz="2400" dirty="0" err="1">
                <a:latin typeface="+mj-lt"/>
                <a:ea typeface="Gulim" pitchFamily="34" charset="-127"/>
              </a:rPr>
              <a:t>System.out.println</a:t>
            </a:r>
            <a:r>
              <a:rPr lang="en-US" sz="2400" dirty="0">
                <a:latin typeface="+mj-lt"/>
                <a:ea typeface="Gulim" pitchFamily="34" charset="-127"/>
              </a:rPr>
              <a:t>(!(5 &gt; 3));  					// false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ea typeface="Gulim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40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57" y="1524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Java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The ternary operator (conditional operator) is shorthand for the if-then-else statement.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 variable = Expression ? expression1 : expression2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solidFill>
                <a:srgbClr val="00B0F0"/>
              </a:solidFill>
              <a:ea typeface="Guli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If the Expression is true, expression1 is assigned to the variable.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the Expression is false, expression2 is assigned to the variable.</a:t>
            </a:r>
          </a:p>
          <a:p>
            <a:pPr marL="0" indent="0">
              <a:buNone/>
            </a:pPr>
            <a:endParaRPr lang="en-US" sz="2400" b="1" dirty="0">
              <a:solidFill>
                <a:srgbClr val="00B0F0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307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C3D52-B337-815B-E8A0-7A2F34EEF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386" y="908720"/>
            <a:ext cx="9077731" cy="5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16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66F4-6F9E-D727-74AC-2BA9C69C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3" y="1412776"/>
            <a:ext cx="9851232" cy="452596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int time = 20;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String result = (time &lt; 18) ? "Good day." : "Good evening.";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(result);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F07D3-F0B2-BDE4-2E5D-0E249D403ED2}"/>
              </a:ext>
            </a:extLst>
          </p:cNvPr>
          <p:cNvSpPr txBox="1"/>
          <p:nvPr/>
        </p:nvSpPr>
        <p:spPr>
          <a:xfrm>
            <a:off x="648370" y="731835"/>
            <a:ext cx="5471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4453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EDB6-AF08-4740-AA52-D6E5957E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859D-9CF5-1AC1-9648-6B8ED3EB3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759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/>
              <a:t>Java Unary Operator</a:t>
            </a:r>
            <a:endParaRPr lang="en-US" sz="40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int x=10;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(x++); 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(++x);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(x--);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(--x);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B437B-4978-42D6-AAA1-DA1756C73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885" y="3410459"/>
            <a:ext cx="129981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12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10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47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418" y="2636912"/>
            <a:ext cx="9303941" cy="1362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en-US" sz="4400" b="1" dirty="0"/>
              <a:t>Shift Operator </a:t>
            </a:r>
            <a:endParaRPr lang="en-US" sz="44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057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09" y="476672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Shift Operator 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2420888"/>
            <a:ext cx="10330110" cy="4056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Left Shift (&lt;&lt;)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Right Shift (&gt;&gt;)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334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Left Shift Operator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Left shift operator shifts all bits towards the left by a certain number of specified bits. </a:t>
            </a:r>
          </a:p>
          <a:p>
            <a:pPr algn="just">
              <a:lnSpc>
                <a:spcPct val="20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</a:t>
            </a:r>
            <a:r>
              <a:rPr lang="en-US" sz="2400" dirty="0">
                <a:highlight>
                  <a:srgbClr val="00FFFF"/>
                </a:highlight>
                <a:latin typeface="+mj-lt"/>
                <a:ea typeface="Gulim" pitchFamily="34" charset="-127"/>
              </a:rPr>
              <a:t> &lt;&lt;.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FBD8F-DF54-40CC-890F-8C20FE0B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738" y="2852936"/>
            <a:ext cx="5931247" cy="32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Java Left Shift Operator Example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class </a:t>
            </a:r>
            <a:r>
              <a:rPr lang="en-US" sz="2400" dirty="0" err="1"/>
              <a:t>OperatorExample</a:t>
            </a:r>
            <a:r>
              <a:rPr lang="en-US" sz="2400" dirty="0"/>
              <a:t>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(10&lt;&lt;2);                                                              //10*2^2=10*4=40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(10&lt;&lt;3);                                                              //10*2^3=10*8=80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(20&lt;&lt;2);                                                              //20*2^2=20*4=80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(15&lt;&lt;4);                                                              //15*2^4=15*16=240 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}}  </a:t>
            </a:r>
          </a:p>
          <a:p>
            <a:pPr marL="0" indent="0">
              <a:buNone/>
            </a:pPr>
            <a:endParaRPr lang="en-US" sz="2400" dirty="0"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41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610" y="228600"/>
            <a:ext cx="8414594" cy="838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/>
              <a:t>Right Shift Operator</a:t>
            </a:r>
            <a:endParaRPr lang="en-US" sz="3600" b="1" dirty="0">
              <a:solidFill>
                <a:srgbClr val="325838"/>
              </a:solidFill>
              <a:latin typeface="Adobe Caslon Pro" pitchFamily="18" charset="0"/>
              <a:ea typeface="Adobe Heiti Std R" pitchFamily="34" charset="-12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7" y="1371600"/>
            <a:ext cx="1033011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Right shift operator shifts all bits towards the right by a certain number of specified bits.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It is denoted by &gt;&gt;.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  <a:ea typeface="Gulim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  <a:ea typeface="Gulim" pitchFamily="34" charset="-127"/>
              </a:rPr>
              <a:t>When we shift any number to the right, the least significant bits (rightmost) are discarded and the most significant position (leftmost) is filled with the sign bit.</a:t>
            </a:r>
          </a:p>
        </p:txBody>
      </p:sp>
    </p:spTree>
    <p:extLst>
      <p:ext uri="{BB962C8B-B14F-4D97-AF65-F5344CB8AC3E}">
        <p14:creationId xmlns:p14="http://schemas.microsoft.com/office/powerpoint/2010/main" val="1299946462"/>
      </p:ext>
    </p:extLst>
  </p:cSld>
  <p:clrMapOvr>
    <a:masterClrMapping/>
  </p:clrMapOvr>
</p:sld>
</file>

<file path=ppt/theme/theme1.xml><?xml version="1.0" encoding="utf-8"?>
<a:theme xmlns:a="http://schemas.openxmlformats.org/drawingml/2006/main" name="N0052">
  <a:themeElements>
    <a:clrScheme name="Custom 142">
      <a:dk1>
        <a:srgbClr val="0C0600"/>
      </a:dk1>
      <a:lt1>
        <a:srgbClr val="FFFFFF"/>
      </a:lt1>
      <a:dk2>
        <a:srgbClr val="03B0B9"/>
      </a:dk2>
      <a:lt2>
        <a:srgbClr val="7BDEFD"/>
      </a:lt2>
      <a:accent1>
        <a:srgbClr val="9CBCC4"/>
      </a:accent1>
      <a:accent2>
        <a:srgbClr val="DCE9EC"/>
      </a:accent2>
      <a:accent3>
        <a:srgbClr val="9AA5A8"/>
      </a:accent3>
      <a:accent4>
        <a:srgbClr val="005658"/>
      </a:accent4>
      <a:accent5>
        <a:srgbClr val="14CECE"/>
      </a:accent5>
      <a:accent6>
        <a:srgbClr val="ECF6F8"/>
      </a:accent6>
      <a:hlink>
        <a:srgbClr val="FF0000"/>
      </a:hlink>
      <a:folHlink>
        <a:srgbClr val="00515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st001" id="{36154384-0974-4331-912C-EC0DCAFDF316}" vid="{7F9E7E32-86AE-46A6-BF2E-E3B6365EB7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N0151</Template>
  <TotalTime>1916</TotalTime>
  <Words>1465</Words>
  <Application>Microsoft Office PowerPoint</Application>
  <PresentationFormat>Custom</PresentationFormat>
  <Paragraphs>275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Gulim</vt:lpstr>
      <vt:lpstr>Adobe Caslon Pro</vt:lpstr>
      <vt:lpstr>Arial</vt:lpstr>
      <vt:lpstr>Times New Roman</vt:lpstr>
      <vt:lpstr>N0052</vt:lpstr>
      <vt:lpstr>Operators in java</vt:lpstr>
      <vt:lpstr>Operators in java</vt:lpstr>
      <vt:lpstr>Java Operator </vt:lpstr>
      <vt:lpstr>Java Unary Operator</vt:lpstr>
      <vt:lpstr>Shift Operator </vt:lpstr>
      <vt:lpstr>Shift Operator </vt:lpstr>
      <vt:lpstr>Left Shift Operator</vt:lpstr>
      <vt:lpstr>Java Left Shift Operator Example</vt:lpstr>
      <vt:lpstr>Right Shift Operator</vt:lpstr>
      <vt:lpstr>Java Right Shift Operator Example</vt:lpstr>
      <vt:lpstr>Relation operators</vt:lpstr>
      <vt:lpstr>Relation operators</vt:lpstr>
      <vt:lpstr>PowerPoint Presentation</vt:lpstr>
      <vt:lpstr>Example</vt:lpstr>
      <vt:lpstr>Bitwise operators</vt:lpstr>
      <vt:lpstr>Bitwise operators</vt:lpstr>
      <vt:lpstr>PowerPoint Presentation</vt:lpstr>
      <vt:lpstr>truth table for bitwise &amp;, | and ^</vt:lpstr>
      <vt:lpstr>Bitwise OR Operator</vt:lpstr>
      <vt:lpstr>Program 1</vt:lpstr>
      <vt:lpstr>Bitwise AND Operator</vt:lpstr>
      <vt:lpstr>Program </vt:lpstr>
      <vt:lpstr>Bitwise XOR Operator</vt:lpstr>
      <vt:lpstr>Program</vt:lpstr>
      <vt:lpstr>Bitwise Complement Operator</vt:lpstr>
      <vt:lpstr>PowerPoint Presentation</vt:lpstr>
      <vt:lpstr>Program</vt:lpstr>
      <vt:lpstr>Logical Operators</vt:lpstr>
      <vt:lpstr>Logical operators </vt:lpstr>
      <vt:lpstr>PowerPoint Presentation</vt:lpstr>
      <vt:lpstr>PowerPoint Presentation</vt:lpstr>
      <vt:lpstr>Java Ternary Operator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User</dc:creator>
  <cp:lastModifiedBy>Somavarapu  Sandeep</cp:lastModifiedBy>
  <cp:revision>195</cp:revision>
  <dcterms:created xsi:type="dcterms:W3CDTF">2019-04-30T03:35:13Z</dcterms:created>
  <dcterms:modified xsi:type="dcterms:W3CDTF">2023-11-22T15:33:44Z</dcterms:modified>
</cp:coreProperties>
</file>