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24" r:id="rId3"/>
    <p:sldId id="325" r:id="rId4"/>
    <p:sldId id="323" r:id="rId5"/>
    <p:sldId id="322" r:id="rId6"/>
    <p:sldId id="290" r:id="rId7"/>
    <p:sldId id="327" r:id="rId8"/>
    <p:sldId id="329" r:id="rId9"/>
    <p:sldId id="339" r:id="rId10"/>
    <p:sldId id="338" r:id="rId11"/>
    <p:sldId id="337" r:id="rId12"/>
    <p:sldId id="336" r:id="rId13"/>
    <p:sldId id="335" r:id="rId14"/>
    <p:sldId id="334" r:id="rId15"/>
    <p:sldId id="333" r:id="rId16"/>
    <p:sldId id="332" r:id="rId17"/>
    <p:sldId id="331" r:id="rId18"/>
    <p:sldId id="341" r:id="rId19"/>
    <p:sldId id="342" r:id="rId20"/>
    <p:sldId id="340" r:id="rId21"/>
    <p:sldId id="346" r:id="rId22"/>
    <p:sldId id="347" r:id="rId23"/>
    <p:sldId id="330" r:id="rId24"/>
    <p:sldId id="444" r:id="rId25"/>
    <p:sldId id="441" r:id="rId26"/>
    <p:sldId id="442" r:id="rId27"/>
    <p:sldId id="443" r:id="rId28"/>
    <p:sldId id="445" r:id="rId29"/>
    <p:sldId id="449" r:id="rId30"/>
    <p:sldId id="448" r:id="rId31"/>
    <p:sldId id="344" r:id="rId32"/>
    <p:sldId id="345" r:id="rId33"/>
    <p:sldId id="328" r:id="rId34"/>
    <p:sldId id="343" r:id="rId35"/>
    <p:sldId id="361" r:id="rId36"/>
    <p:sldId id="360" r:id="rId37"/>
    <p:sldId id="359" r:id="rId38"/>
    <p:sldId id="440" r:id="rId39"/>
    <p:sldId id="446" r:id="rId40"/>
    <p:sldId id="450" r:id="rId41"/>
    <p:sldId id="460" r:id="rId42"/>
    <p:sldId id="456" r:id="rId43"/>
    <p:sldId id="455" r:id="rId44"/>
    <p:sldId id="454" r:id="rId45"/>
    <p:sldId id="453" r:id="rId46"/>
    <p:sldId id="459" r:id="rId47"/>
    <p:sldId id="457" r:id="rId48"/>
    <p:sldId id="458" r:id="rId49"/>
    <p:sldId id="451" r:id="rId50"/>
  </p:sldIdLst>
  <p:sldSz cx="109458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600"/>
    <a:srgbClr val="0033CC"/>
    <a:srgbClr val="54BE86"/>
    <a:srgbClr val="131313"/>
    <a:srgbClr val="325838"/>
    <a:srgbClr val="000000"/>
    <a:srgbClr val="4F0801"/>
    <a:srgbClr val="455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>
      <p:cViewPr varScale="1">
        <p:scale>
          <a:sx n="85" d="100"/>
          <a:sy n="85" d="100"/>
        </p:scale>
        <p:origin x="926" y="86"/>
      </p:cViewPr>
      <p:guideLst>
        <p:guide orient="horz" pos="2160"/>
        <p:guide pos="3840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936" y="2130427"/>
            <a:ext cx="930394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872" y="3886200"/>
            <a:ext cx="766206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35714" y="274640"/>
            <a:ext cx="246280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7290" y="274640"/>
            <a:ext cx="7205994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644" y="4406902"/>
            <a:ext cx="930394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644" y="2906713"/>
            <a:ext cx="930394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291" y="1600202"/>
            <a:ext cx="4834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4121" y="1600202"/>
            <a:ext cx="4834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291" y="1535113"/>
            <a:ext cx="48363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291" y="2174875"/>
            <a:ext cx="48363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60323" y="1535113"/>
            <a:ext cx="48382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60323" y="2174875"/>
            <a:ext cx="48382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92" y="273050"/>
            <a:ext cx="360109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9509" y="273052"/>
            <a:ext cx="611901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92" y="1435102"/>
            <a:ext cx="360109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5456" y="4800600"/>
            <a:ext cx="65674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45456" y="612775"/>
            <a:ext cx="65674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5456" y="5367338"/>
            <a:ext cx="65674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7291" y="274638"/>
            <a:ext cx="9851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291" y="1600202"/>
            <a:ext cx="98512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291" y="6356352"/>
            <a:ext cx="2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F2436-A120-44C6-8DEB-FB39AA37F16A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39820" y="6356352"/>
            <a:ext cx="3466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4499" y="6356352"/>
            <a:ext cx="2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if-els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boolean-keyword-in-jav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4429" y="2143116"/>
            <a:ext cx="9851232" cy="1143000"/>
          </a:xfrm>
        </p:spPr>
        <p:txBody>
          <a:bodyPr>
            <a:normAutofit/>
          </a:bodyPr>
          <a:lstStyle/>
          <a:p>
            <a:r>
              <a:rPr lang="en-US" b="1" dirty="0"/>
              <a:t>Control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0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88" y="714356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Java if-else-if ladder Statement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928802"/>
            <a:ext cx="10330110" cy="4548198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/>
              <a:t>The if-else-if ladder statement executes one condition from multiple statements.</a:t>
            </a:r>
          </a:p>
          <a:p>
            <a:pPr marL="0" indent="0"/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939" y="357166"/>
            <a:ext cx="7000925" cy="611983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/>
              <a:t>if</a:t>
            </a:r>
            <a:r>
              <a:rPr lang="en-US" sz="2400" dirty="0"/>
              <a:t>(condition1)</a:t>
            </a:r>
          </a:p>
          <a:p>
            <a:pPr>
              <a:buNone/>
            </a:pPr>
            <a:r>
              <a:rPr lang="en-US" sz="2400" dirty="0"/>
              <a:t>{  </a:t>
            </a:r>
          </a:p>
          <a:p>
            <a:pPr>
              <a:buNone/>
            </a:pPr>
            <a:r>
              <a:rPr lang="en-US" sz="2400" dirty="0"/>
              <a:t>//code to be executed if condition1 is true  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b="1" dirty="0"/>
              <a:t>else</a:t>
            </a:r>
            <a:r>
              <a:rPr lang="en-US" sz="2400" dirty="0"/>
              <a:t> </a:t>
            </a:r>
            <a:r>
              <a:rPr lang="en-US" sz="2400" b="1" dirty="0"/>
              <a:t>if</a:t>
            </a:r>
            <a:r>
              <a:rPr lang="en-US" sz="2400" dirty="0"/>
              <a:t>(condition2)</a:t>
            </a:r>
          </a:p>
          <a:p>
            <a:pPr>
              <a:buNone/>
            </a:pPr>
            <a:r>
              <a:rPr lang="en-US" sz="2400" dirty="0"/>
              <a:t>{  </a:t>
            </a:r>
          </a:p>
          <a:p>
            <a:pPr>
              <a:buNone/>
            </a:pPr>
            <a:r>
              <a:rPr lang="en-US" sz="2400" dirty="0"/>
              <a:t>//code to be executed if condition2 is true  </a:t>
            </a:r>
          </a:p>
          <a:p>
            <a:pPr>
              <a:buNone/>
            </a:pPr>
            <a:r>
              <a:rPr lang="en-US" sz="2400" dirty="0"/>
              <a:t>}  </a:t>
            </a:r>
          </a:p>
          <a:p>
            <a:pPr>
              <a:buNone/>
            </a:pPr>
            <a:r>
              <a:rPr lang="en-US" sz="2400" b="1" dirty="0"/>
              <a:t>else</a:t>
            </a:r>
            <a:r>
              <a:rPr lang="en-US" sz="2400" dirty="0"/>
              <a:t> </a:t>
            </a:r>
            <a:r>
              <a:rPr lang="en-US" sz="2400" b="1" dirty="0"/>
              <a:t>if</a:t>
            </a:r>
            <a:r>
              <a:rPr lang="en-US" sz="2400" dirty="0"/>
              <a:t>(condition3){  </a:t>
            </a:r>
          </a:p>
          <a:p>
            <a:pPr>
              <a:buNone/>
            </a:pPr>
            <a:r>
              <a:rPr lang="en-US" sz="2400" dirty="0"/>
              <a:t>//code to be executed if condition3 is true  </a:t>
            </a:r>
          </a:p>
          <a:p>
            <a:pPr>
              <a:buNone/>
            </a:pPr>
            <a:r>
              <a:rPr lang="en-US" sz="2400" dirty="0"/>
              <a:t>}  </a:t>
            </a:r>
          </a:p>
          <a:p>
            <a:pPr>
              <a:buNone/>
            </a:pPr>
            <a:r>
              <a:rPr lang="en-US" sz="2400" dirty="0"/>
              <a:t>...  </a:t>
            </a:r>
          </a:p>
          <a:p>
            <a:pPr>
              <a:buNone/>
            </a:pPr>
            <a:r>
              <a:rPr lang="en-US" sz="2400" b="1" dirty="0"/>
              <a:t>else</a:t>
            </a:r>
            <a:r>
              <a:rPr lang="en-US" sz="2400" dirty="0"/>
              <a:t>{  </a:t>
            </a:r>
          </a:p>
          <a:p>
            <a:pPr>
              <a:buNone/>
            </a:pPr>
            <a:r>
              <a:rPr lang="en-US" sz="2400" dirty="0"/>
              <a:t>//code to be executed if all the conditions are false  </a:t>
            </a:r>
          </a:p>
          <a:p>
            <a:pPr>
              <a:buNone/>
            </a:pPr>
            <a:r>
              <a:rPr lang="en-US" sz="2400" dirty="0"/>
              <a:t>}  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998" y="285728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rgbClr val="0C0600"/>
                </a:solidFill>
              </a:rPr>
              <a:t>Data-flow-diagram of If Else If Block</a:t>
            </a:r>
            <a:endParaRPr lang="en-US" sz="3200" dirty="0">
              <a:solidFill>
                <a:srgbClr val="0C06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00940" y="1357298"/>
            <a:ext cx="800105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0"/>
            <a:ext cx="10330110" cy="6643710"/>
          </a:xfrm>
        </p:spPr>
        <p:txBody>
          <a:bodyPr numCol="2"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600" dirty="0" err="1">
                <a:latin typeface="+mj-lt"/>
                <a:ea typeface="Gulim" pitchFamily="34" charset="-127"/>
              </a:rPr>
              <a:t>int</a:t>
            </a:r>
            <a:r>
              <a:rPr lang="en-US" sz="1600" dirty="0">
                <a:latin typeface="+mj-lt"/>
                <a:ea typeface="Gulim" pitchFamily="34" charset="-127"/>
              </a:rPr>
              <a:t> marks=75;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b="1" dirty="0">
                <a:solidFill>
                  <a:srgbClr val="00B0F0"/>
                </a:solidFill>
                <a:latin typeface="+mj-lt"/>
                <a:ea typeface="Gulim" pitchFamily="34" charset="-127"/>
              </a:rPr>
              <a:t> if(marks&lt;50)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1600" dirty="0">
                <a:latin typeface="+mj-lt"/>
                <a:ea typeface="Gulim" pitchFamily="34" charset="-127"/>
              </a:rPr>
              <a:t>("fail");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 }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+mj-lt"/>
                <a:ea typeface="Gulim" pitchFamily="34" charset="-127"/>
              </a:rPr>
              <a:t>else if(marks&gt;=50 &amp;&amp; marks&lt;60)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1600" dirty="0">
                <a:latin typeface="+mj-lt"/>
                <a:ea typeface="Gulim" pitchFamily="34" charset="-127"/>
              </a:rPr>
              <a:t>("D grade");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 }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b="1" dirty="0">
                <a:solidFill>
                  <a:srgbClr val="00B0F0"/>
                </a:solidFill>
                <a:latin typeface="+mj-lt"/>
                <a:ea typeface="Gulim" pitchFamily="34" charset="-127"/>
              </a:rPr>
              <a:t> else if(marks&gt;=60 &amp;&amp; marks&lt;70)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b="1" dirty="0">
                <a:solidFill>
                  <a:srgbClr val="00B0F0"/>
                </a:solidFill>
                <a:latin typeface="+mj-lt"/>
                <a:ea typeface="Gulim" pitchFamily="34" charset="-127"/>
              </a:rPr>
              <a:t>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1600" dirty="0">
                <a:latin typeface="+mj-lt"/>
                <a:ea typeface="Gulim" pitchFamily="34" charset="-127"/>
              </a:rPr>
              <a:t>("C grade");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  }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+mj-lt"/>
                <a:ea typeface="Gulim" pitchFamily="34" charset="-127"/>
              </a:rPr>
              <a:t>else if(marks&gt;=70 &amp;&amp; marks&lt;80</a:t>
            </a:r>
            <a:r>
              <a:rPr lang="en-US" sz="1600" dirty="0">
                <a:latin typeface="+mj-lt"/>
                <a:ea typeface="Gulim" pitchFamily="34" charset="-127"/>
              </a:rPr>
              <a:t>){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1600" dirty="0">
                <a:latin typeface="+mj-lt"/>
                <a:ea typeface="Gulim" pitchFamily="34" charset="-127"/>
              </a:rPr>
              <a:t>("B grade");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 }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 </a:t>
            </a:r>
            <a:r>
              <a:rPr lang="en-US" sz="1600" i="1" dirty="0">
                <a:solidFill>
                  <a:srgbClr val="00B0F0"/>
                </a:solidFill>
                <a:latin typeface="+mj-lt"/>
                <a:ea typeface="Gulim" pitchFamily="34" charset="-127"/>
              </a:rPr>
              <a:t>else if(marks&gt;=80 &amp;&amp; marks&lt;90</a:t>
            </a:r>
            <a:r>
              <a:rPr lang="en-US" sz="1600" dirty="0">
                <a:latin typeface="+mj-lt"/>
                <a:ea typeface="Gulim" pitchFamily="34" charset="-127"/>
              </a:rPr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1600" dirty="0">
                <a:latin typeface="+mj-lt"/>
                <a:ea typeface="Gulim" pitchFamily="34" charset="-127"/>
              </a:rPr>
              <a:t>("A grade");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b="1" dirty="0">
                <a:solidFill>
                  <a:srgbClr val="00B0F0"/>
                </a:solidFill>
                <a:latin typeface="+mj-lt"/>
                <a:ea typeface="Gulim" pitchFamily="34" charset="-127"/>
              </a:rPr>
              <a:t>else if(marks&gt;=90 &amp;&amp; marks&lt;100)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b="1" dirty="0">
                <a:solidFill>
                  <a:srgbClr val="00B0F0"/>
                </a:solidFill>
                <a:latin typeface="+mj-lt"/>
                <a:ea typeface="Gulim" pitchFamily="34" charset="-127"/>
              </a:rPr>
              <a:t>{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1600" dirty="0">
                <a:latin typeface="+mj-lt"/>
                <a:ea typeface="Gulim" pitchFamily="34" charset="-127"/>
              </a:rPr>
              <a:t>("A+ grade");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}</a:t>
            </a:r>
            <a:r>
              <a:rPr lang="en-US" sz="1600" b="1" dirty="0">
                <a:solidFill>
                  <a:srgbClr val="00B0F0"/>
                </a:solidFill>
                <a:latin typeface="+mj-lt"/>
                <a:ea typeface="Gulim" pitchFamily="34" charset="-127"/>
              </a:rPr>
              <a:t>else{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1600" dirty="0">
                <a:latin typeface="+mj-lt"/>
                <a:ea typeface="Gulim" pitchFamily="34" charset="-127"/>
              </a:rPr>
              <a:t>("Invalid!");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    }  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1829580" y="3286136"/>
            <a:ext cx="664371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312" y="21429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rgbClr val="0C0600"/>
                </a:solidFill>
              </a:rPr>
              <a:t>Java Nested if statement</a:t>
            </a:r>
            <a:endParaRPr lang="en-US" sz="3200" b="1" dirty="0">
              <a:solidFill>
                <a:srgbClr val="0C0600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</a:pPr>
            <a:r>
              <a:rPr lang="en-US" sz="2400" dirty="0"/>
              <a:t>Nested if statement represents the </a:t>
            </a:r>
            <a:r>
              <a:rPr lang="en-US" sz="2400" i="1" dirty="0"/>
              <a:t>if block within another if block</a:t>
            </a:r>
            <a:r>
              <a:rPr lang="en-US" sz="2400" dirty="0"/>
              <a:t>. </a:t>
            </a:r>
          </a:p>
          <a:p>
            <a:pPr marL="0" indent="0">
              <a:lnSpc>
                <a:spcPct val="150000"/>
              </a:lnSpc>
            </a:pPr>
            <a:r>
              <a:rPr lang="en-US" sz="2400" dirty="0"/>
              <a:t>Inner if block condition executes only when outer if block condition is true.</a:t>
            </a:r>
          </a:p>
          <a:p>
            <a:pPr marL="0" indent="0">
              <a:lnSpc>
                <a:spcPct val="150000"/>
              </a:lnSpc>
            </a:pPr>
            <a:r>
              <a:rPr lang="en-US" sz="2400" b="1" dirty="0"/>
              <a:t>Syntax:</a:t>
            </a:r>
          </a:p>
          <a:p>
            <a:pPr marL="1260475" indent="-179388">
              <a:buNone/>
            </a:pPr>
            <a:r>
              <a:rPr lang="en-US" sz="2400" b="1" dirty="0">
                <a:solidFill>
                  <a:srgbClr val="00B0F0"/>
                </a:solidFill>
              </a:rPr>
              <a:t>if(condition)</a:t>
            </a:r>
          </a:p>
          <a:p>
            <a:pPr marL="1260475" indent="-179388">
              <a:buNone/>
            </a:pPr>
            <a:r>
              <a:rPr lang="en-US" sz="2400" b="1" dirty="0">
                <a:solidFill>
                  <a:srgbClr val="00B0F0"/>
                </a:solidFill>
              </a:rPr>
              <a:t>{    </a:t>
            </a:r>
          </a:p>
          <a:p>
            <a:pPr marL="1260475" indent="-179388">
              <a:buNone/>
            </a:pPr>
            <a:r>
              <a:rPr lang="en-US" sz="2400" b="1" dirty="0">
                <a:solidFill>
                  <a:srgbClr val="00B0F0"/>
                </a:solidFill>
              </a:rPr>
              <a:t>   </a:t>
            </a:r>
            <a:r>
              <a:rPr lang="en-US" sz="2400" dirty="0">
                <a:solidFill>
                  <a:srgbClr val="00B050"/>
                </a:solidFill>
              </a:rPr>
              <a:t>  //code to be executed </a:t>
            </a:r>
            <a:r>
              <a:rPr lang="en-US" sz="2400" b="1" dirty="0">
                <a:solidFill>
                  <a:srgbClr val="00B050"/>
                </a:solidFill>
              </a:rPr>
              <a:t> </a:t>
            </a:r>
            <a:r>
              <a:rPr lang="en-US" sz="2400" b="1" dirty="0">
                <a:solidFill>
                  <a:srgbClr val="00B0F0"/>
                </a:solidFill>
              </a:rPr>
              <a:t>  </a:t>
            </a:r>
          </a:p>
          <a:p>
            <a:pPr marL="1260475" indent="-179388">
              <a:buNone/>
            </a:pPr>
            <a:r>
              <a:rPr lang="en-US" sz="2400" b="1" dirty="0">
                <a:solidFill>
                  <a:srgbClr val="00B0F0"/>
                </a:solidFill>
              </a:rPr>
              <a:t>          if(condition)</a:t>
            </a:r>
          </a:p>
          <a:p>
            <a:pPr marL="1260475" indent="-179388">
              <a:buNone/>
            </a:pPr>
            <a:r>
              <a:rPr lang="en-US" sz="2400" b="1" dirty="0">
                <a:solidFill>
                  <a:srgbClr val="00B0F0"/>
                </a:solidFill>
              </a:rPr>
              <a:t>          {  </a:t>
            </a:r>
          </a:p>
          <a:p>
            <a:pPr marL="1260475" indent="-179388">
              <a:buNone/>
            </a:pPr>
            <a:r>
              <a:rPr lang="en-US" sz="2400" b="1" dirty="0">
                <a:solidFill>
                  <a:srgbClr val="00B0F0"/>
                </a:solidFill>
              </a:rPr>
              <a:t>        </a:t>
            </a:r>
            <a:r>
              <a:rPr lang="en-US" sz="2400" b="1" dirty="0">
                <a:solidFill>
                  <a:srgbClr val="00B050"/>
                </a:solidFill>
              </a:rPr>
              <a:t>     </a:t>
            </a:r>
            <a:r>
              <a:rPr lang="en-US" sz="2400" dirty="0">
                <a:solidFill>
                  <a:srgbClr val="00B050"/>
                </a:solidFill>
              </a:rPr>
              <a:t>//code to be executed  </a:t>
            </a:r>
            <a:r>
              <a:rPr lang="en-US" sz="2400" b="1" dirty="0">
                <a:solidFill>
                  <a:srgbClr val="00B0F0"/>
                </a:solidFill>
              </a:rPr>
              <a:t>  </a:t>
            </a:r>
          </a:p>
          <a:p>
            <a:pPr marL="1260475" indent="-179388">
              <a:buNone/>
            </a:pPr>
            <a:r>
              <a:rPr lang="en-US" sz="2400" b="1" dirty="0">
                <a:solidFill>
                  <a:srgbClr val="00B0F0"/>
                </a:solidFill>
              </a:rPr>
              <a:t>          }    </a:t>
            </a:r>
          </a:p>
          <a:p>
            <a:pPr marL="1260475" indent="-179388">
              <a:buNone/>
            </a:pPr>
            <a:r>
              <a:rPr lang="en-US" sz="2400" b="1" dirty="0">
                <a:solidFill>
                  <a:srgbClr val="00B0F0"/>
                </a:solidFill>
              </a:rPr>
              <a:t>}  </a:t>
            </a:r>
          </a:p>
          <a:p>
            <a:pPr marL="0" indent="0">
              <a:lnSpc>
                <a:spcPct val="150000"/>
              </a:lnSpc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122" y="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Data-flow-diagram of Nested if Block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15254" y="1071546"/>
            <a:ext cx="5572164" cy="55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357166"/>
            <a:ext cx="10330110" cy="65008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 err="1">
                <a:ea typeface="Gulim" pitchFamily="34" charset="-127"/>
              </a:rPr>
              <a:t>int</a:t>
            </a:r>
            <a:r>
              <a:rPr lang="en-US" sz="2400" dirty="0">
                <a:ea typeface="Gulim" pitchFamily="34" charset="-127"/>
              </a:rPr>
              <a:t> age=25;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 err="1">
                <a:ea typeface="Gulim" pitchFamily="34" charset="-127"/>
              </a:rPr>
              <a:t>int</a:t>
            </a:r>
            <a:r>
              <a:rPr lang="en-US" sz="2400" dirty="0">
                <a:ea typeface="Gulim" pitchFamily="34" charset="-127"/>
              </a:rPr>
              <a:t> weight=70;  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if(age&gt;=18)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       {  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             if(weight&gt;50)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                    {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	             </a:t>
            </a:r>
            <a:r>
              <a:rPr lang="en-US" sz="2400" dirty="0" err="1">
                <a:ea typeface="Gulim" pitchFamily="34" charset="-127"/>
              </a:rPr>
              <a:t>System.out.println</a:t>
            </a:r>
            <a:r>
              <a:rPr lang="en-US" sz="2400" dirty="0">
                <a:ea typeface="Gulim" pitchFamily="34" charset="-127"/>
              </a:rPr>
              <a:t>("You are eligible");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                      }  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        }    </a:t>
            </a:r>
          </a:p>
          <a:p>
            <a:pPr marL="0" indent="0">
              <a:buNone/>
            </a:pPr>
            <a:r>
              <a:rPr lang="en-US" sz="2400" dirty="0">
                <a:latin typeface="Gulim" pitchFamily="34" charset="-127"/>
                <a:ea typeface="Gulim" pitchFamily="34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312" y="214290"/>
            <a:ext cx="8414594" cy="6429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Java Switch Statement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071546"/>
            <a:ext cx="10330110" cy="557216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</a:pPr>
            <a:r>
              <a:rPr lang="en-US" sz="2400" b="1" dirty="0"/>
              <a:t> switch </a:t>
            </a:r>
            <a:r>
              <a:rPr lang="en-US" sz="2400" i="1" dirty="0"/>
              <a:t>statement</a:t>
            </a:r>
            <a:r>
              <a:rPr lang="en-US" sz="2400" dirty="0"/>
              <a:t> executes one statement from multiple conditions. </a:t>
            </a:r>
          </a:p>
          <a:p>
            <a:pPr marL="0" indent="0">
              <a:lnSpc>
                <a:spcPct val="150000"/>
              </a:lnSpc>
            </a:pPr>
            <a:r>
              <a:rPr lang="en-US" sz="2400" dirty="0"/>
              <a:t>  like </a:t>
            </a:r>
            <a:r>
              <a:rPr lang="en-US" sz="2400" dirty="0">
                <a:hlinkClick r:id="rId3"/>
              </a:rPr>
              <a:t>if-else-if</a:t>
            </a:r>
            <a:r>
              <a:rPr lang="en-US" sz="2400" dirty="0"/>
              <a:t> ladder statement</a:t>
            </a:r>
          </a:p>
          <a:p>
            <a:pPr marL="0" indent="0">
              <a:lnSpc>
                <a:spcPct val="150000"/>
              </a:lnSpc>
            </a:pPr>
            <a:r>
              <a:rPr lang="en-IN" sz="2400" b="1" dirty="0">
                <a:ea typeface="Gulim" pitchFamily="34" charset="-127"/>
              </a:rPr>
              <a:t>Syntax</a:t>
            </a:r>
          </a:p>
          <a:p>
            <a:pPr marL="98425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switch(</a:t>
            </a:r>
            <a:r>
              <a:rPr lang="en-US" sz="2400" i="1" dirty="0">
                <a:solidFill>
                  <a:srgbClr val="00B0F0"/>
                </a:solidFill>
              </a:rPr>
              <a:t>expression</a:t>
            </a:r>
            <a:r>
              <a:rPr lang="en-US" sz="2400" dirty="0">
                <a:solidFill>
                  <a:srgbClr val="00B0F0"/>
                </a:solidFill>
              </a:rPr>
              <a:t>) </a:t>
            </a:r>
          </a:p>
          <a:p>
            <a:pPr marL="98425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{</a:t>
            </a:r>
          </a:p>
          <a:p>
            <a:pPr marL="98425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 case x: </a:t>
            </a:r>
            <a:r>
              <a:rPr lang="en-US" sz="2400" i="1" dirty="0">
                <a:solidFill>
                  <a:srgbClr val="00B0F0"/>
                </a:solidFill>
              </a:rPr>
              <a:t>// code block</a:t>
            </a:r>
          </a:p>
          <a:p>
            <a:pPr marL="98425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00B0F0"/>
                </a:solidFill>
              </a:rPr>
              <a:t>            </a:t>
            </a:r>
            <a:r>
              <a:rPr lang="en-US" sz="2400" dirty="0">
                <a:solidFill>
                  <a:srgbClr val="00B0F0"/>
                </a:solidFill>
              </a:rPr>
              <a:t> break; </a:t>
            </a:r>
          </a:p>
          <a:p>
            <a:pPr marL="98425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case y: </a:t>
            </a:r>
            <a:r>
              <a:rPr lang="en-US" sz="2400" i="1" dirty="0">
                <a:solidFill>
                  <a:srgbClr val="00B0F0"/>
                </a:solidFill>
              </a:rPr>
              <a:t>// code block</a:t>
            </a:r>
          </a:p>
          <a:p>
            <a:pPr marL="98425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00B0F0"/>
                </a:solidFill>
              </a:rPr>
              <a:t>             </a:t>
            </a:r>
            <a:r>
              <a:rPr lang="en-US" sz="2400" dirty="0">
                <a:solidFill>
                  <a:srgbClr val="00B0F0"/>
                </a:solidFill>
              </a:rPr>
              <a:t> break; </a:t>
            </a:r>
          </a:p>
          <a:p>
            <a:pPr marL="98425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default: </a:t>
            </a:r>
            <a:r>
              <a:rPr lang="en-US" sz="2400" i="1" dirty="0">
                <a:solidFill>
                  <a:srgbClr val="00B0F0"/>
                </a:solidFill>
              </a:rPr>
              <a:t>// code block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</a:p>
          <a:p>
            <a:pPr marL="98425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}</a:t>
            </a:r>
            <a:endParaRPr lang="en-US" sz="2400" b="1" dirty="0">
              <a:solidFill>
                <a:srgbClr val="00B0F0"/>
              </a:solidFill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97" y="1371600"/>
            <a:ext cx="9914169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Switch expression is evaluated once.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Value of the expression is compared with the values of each case.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there is a match, the associated block of code is executed.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Break and default keywords are optional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Case values must be </a:t>
            </a:r>
            <a:r>
              <a:rPr lang="en-US" sz="2400" i="1" dirty="0"/>
              <a:t>unique</a:t>
            </a:r>
            <a:r>
              <a:rPr lang="en-US" sz="2400" dirty="0"/>
              <a:t>. In case of duplicate value, it renders compile-time error.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7932" y="0"/>
            <a:ext cx="9929882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90973" y="1857365"/>
            <a:ext cx="9303941" cy="1500187"/>
          </a:xfrm>
        </p:spPr>
        <p:txBody>
          <a:bodyPr>
            <a:normAutofit fontScale="92500"/>
          </a:bodyPr>
          <a:lstStyle/>
          <a:p>
            <a:pPr algn="ctr"/>
            <a:r>
              <a:rPr lang="en-US" sz="6000" b="1" dirty="0">
                <a:solidFill>
                  <a:srgbClr val="131313"/>
                </a:solidFill>
              </a:rPr>
              <a:t>Decision Making statements</a:t>
            </a:r>
          </a:p>
        </p:txBody>
      </p:sp>
    </p:spTree>
    <p:extLst>
      <p:ext uri="{BB962C8B-B14F-4D97-AF65-F5344CB8AC3E}">
        <p14:creationId xmlns:p14="http://schemas.microsoft.com/office/powerpoint/2010/main" val="131730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063" y="500042"/>
            <a:ext cx="9414103" cy="59769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300" b="1" dirty="0"/>
              <a:t>     </a:t>
            </a:r>
            <a:r>
              <a:rPr lang="en-US" sz="2300" b="1" dirty="0" err="1"/>
              <a:t>int</a:t>
            </a:r>
            <a:r>
              <a:rPr lang="en-US" sz="2300" dirty="0"/>
              <a:t> number=20;  </a:t>
            </a:r>
          </a:p>
          <a:p>
            <a:pPr>
              <a:lnSpc>
                <a:spcPct val="150000"/>
              </a:lnSpc>
              <a:buNone/>
            </a:pPr>
            <a:r>
              <a:rPr lang="en-US" sz="2300" dirty="0"/>
              <a:t>     </a:t>
            </a:r>
            <a:r>
              <a:rPr lang="en-US" sz="2300" b="1" dirty="0"/>
              <a:t>switch</a:t>
            </a:r>
            <a:r>
              <a:rPr lang="en-US" sz="2300" dirty="0"/>
              <a:t>(number){  </a:t>
            </a:r>
          </a:p>
          <a:p>
            <a:pPr>
              <a:lnSpc>
                <a:spcPct val="150000"/>
              </a:lnSpc>
              <a:buNone/>
            </a:pPr>
            <a:r>
              <a:rPr lang="en-US" sz="2300" dirty="0"/>
              <a:t>     </a:t>
            </a:r>
            <a:r>
              <a:rPr lang="en-US" sz="2300" b="1" dirty="0"/>
              <a:t>case</a:t>
            </a:r>
            <a:r>
              <a:rPr lang="en-US" sz="2300" dirty="0"/>
              <a:t> 10: </a:t>
            </a:r>
            <a:r>
              <a:rPr lang="en-US" sz="2300" dirty="0" err="1"/>
              <a:t>System.out.println</a:t>
            </a:r>
            <a:r>
              <a:rPr lang="en-US" sz="2300" dirty="0"/>
              <a:t>("10");  </a:t>
            </a:r>
          </a:p>
          <a:p>
            <a:pPr>
              <a:lnSpc>
                <a:spcPct val="150000"/>
              </a:lnSpc>
              <a:buNone/>
            </a:pPr>
            <a:r>
              <a:rPr lang="en-US" sz="2300" dirty="0"/>
              <a:t>   		       </a:t>
            </a:r>
            <a:r>
              <a:rPr lang="en-US" sz="2300" b="1" dirty="0"/>
              <a:t>break</a:t>
            </a:r>
            <a:r>
              <a:rPr lang="en-US" sz="2300" dirty="0"/>
              <a:t>;  </a:t>
            </a:r>
          </a:p>
          <a:p>
            <a:pPr>
              <a:lnSpc>
                <a:spcPct val="150000"/>
              </a:lnSpc>
              <a:buNone/>
            </a:pPr>
            <a:r>
              <a:rPr lang="en-US" sz="2300" dirty="0"/>
              <a:t>    </a:t>
            </a:r>
            <a:r>
              <a:rPr lang="en-US" sz="2300" b="1" dirty="0"/>
              <a:t>case</a:t>
            </a:r>
            <a:r>
              <a:rPr lang="en-US" sz="2300" dirty="0"/>
              <a:t> 20: </a:t>
            </a:r>
            <a:r>
              <a:rPr lang="en-US" sz="2300" dirty="0" err="1"/>
              <a:t>System.out.println</a:t>
            </a:r>
            <a:r>
              <a:rPr lang="en-US" sz="2300" dirty="0"/>
              <a:t>("20");  </a:t>
            </a:r>
          </a:p>
          <a:p>
            <a:pPr>
              <a:lnSpc>
                <a:spcPct val="150000"/>
              </a:lnSpc>
              <a:buNone/>
            </a:pPr>
            <a:r>
              <a:rPr lang="en-US" sz="2300" dirty="0"/>
              <a:t>    		       </a:t>
            </a:r>
            <a:r>
              <a:rPr lang="en-US" sz="2300" b="1" dirty="0"/>
              <a:t>break</a:t>
            </a:r>
            <a:r>
              <a:rPr lang="en-US" sz="2300" dirty="0"/>
              <a:t>;  </a:t>
            </a:r>
          </a:p>
          <a:p>
            <a:pPr>
              <a:lnSpc>
                <a:spcPct val="150000"/>
              </a:lnSpc>
              <a:buNone/>
            </a:pPr>
            <a:r>
              <a:rPr lang="en-US" sz="2300" dirty="0"/>
              <a:t>    </a:t>
            </a:r>
            <a:r>
              <a:rPr lang="en-US" sz="2300" b="1" dirty="0"/>
              <a:t>case</a:t>
            </a:r>
            <a:r>
              <a:rPr lang="en-US" sz="2300" dirty="0"/>
              <a:t> 30: </a:t>
            </a:r>
            <a:r>
              <a:rPr lang="en-US" sz="2300" dirty="0" err="1"/>
              <a:t>System.out.println</a:t>
            </a:r>
            <a:r>
              <a:rPr lang="en-US" sz="2300" dirty="0"/>
              <a:t>("30");  </a:t>
            </a:r>
          </a:p>
          <a:p>
            <a:pPr>
              <a:lnSpc>
                <a:spcPct val="150000"/>
              </a:lnSpc>
              <a:buNone/>
            </a:pPr>
            <a:r>
              <a:rPr lang="en-US" sz="2300" dirty="0"/>
              <a:t>    		        </a:t>
            </a:r>
            <a:r>
              <a:rPr lang="en-US" sz="2300" b="1" dirty="0"/>
              <a:t>break</a:t>
            </a:r>
            <a:r>
              <a:rPr lang="en-US" sz="2300" dirty="0"/>
              <a:t>;  </a:t>
            </a:r>
          </a:p>
          <a:p>
            <a:pPr>
              <a:lnSpc>
                <a:spcPct val="150000"/>
              </a:lnSpc>
              <a:buNone/>
            </a:pPr>
            <a:r>
              <a:rPr lang="en-US" sz="2300" dirty="0"/>
              <a:t>    </a:t>
            </a:r>
            <a:r>
              <a:rPr lang="en-US" sz="2300" b="1" dirty="0" err="1"/>
              <a:t>default</a:t>
            </a:r>
            <a:r>
              <a:rPr lang="en-US" sz="2300" dirty="0" err="1"/>
              <a:t>:System.out.println</a:t>
            </a:r>
            <a:r>
              <a:rPr lang="en-US" sz="2300" dirty="0"/>
              <a:t>("Not in 10, 20 or 30");  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500042"/>
            <a:ext cx="10330110" cy="59769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String name = "Mango";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switch(name){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case "Mango":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("It is a fruit");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    break;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case "Tomato</a:t>
            </a:r>
            <a:r>
              <a:rPr lang="en-US" sz="2400" dirty="0">
                <a:latin typeface="+mj-lt"/>
                <a:ea typeface="Gulim" pitchFamily="34" charset="-127"/>
              </a:rPr>
              <a:t>":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("It is a </a:t>
            </a:r>
            <a:r>
              <a:rPr lang="en-US" sz="2400" dirty="0" err="1">
                <a:latin typeface="+mj-lt"/>
                <a:ea typeface="Gulim" pitchFamily="34" charset="-127"/>
              </a:rPr>
              <a:t>vegitable</a:t>
            </a:r>
            <a:r>
              <a:rPr lang="en-US" sz="2400" dirty="0">
                <a:latin typeface="+mj-lt"/>
                <a:ea typeface="Gulim" pitchFamily="34" charset="-127"/>
              </a:rPr>
              <a:t>");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   break;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case "Coke":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("It is cold drink");  </a:t>
            </a:r>
          </a:p>
          <a:p>
            <a:pPr marL="0" indent="0">
              <a:buNone/>
            </a:pPr>
            <a:r>
              <a:rPr lang="en-US" sz="2400" dirty="0">
                <a:latin typeface="Gulim" pitchFamily="34" charset="-127"/>
                <a:ea typeface="Gulim" pitchFamily="34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57998" y="2428868"/>
            <a:ext cx="9303941" cy="1500187"/>
          </a:xfrm>
        </p:spPr>
        <p:txBody>
          <a:bodyPr/>
          <a:lstStyle/>
          <a:p>
            <a:pPr algn="ctr"/>
            <a:r>
              <a:rPr lang="en-US" sz="8000" b="1" dirty="0">
                <a:solidFill>
                  <a:srgbClr val="0C0600"/>
                </a:solidFill>
              </a:rPr>
              <a:t>Loops in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940" y="357166"/>
            <a:ext cx="7427149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r>
              <a:rPr lang="en-US" sz="3200" b="1" dirty="0"/>
              <a:t>Loop statements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064" y="1714488"/>
            <a:ext cx="9271227" cy="46910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400" dirty="0"/>
              <a:t>Loop is designed to execute particular code block till the specified condition is true </a:t>
            </a:r>
          </a:p>
          <a:p>
            <a:pPr marL="981075">
              <a:lnSpc>
                <a:spcPct val="150000"/>
              </a:lnSpc>
            </a:pPr>
            <a:r>
              <a:rPr lang="en-US" sz="2400" dirty="0"/>
              <a:t>do while loop</a:t>
            </a:r>
          </a:p>
          <a:p>
            <a:pPr marL="981075">
              <a:lnSpc>
                <a:spcPct val="150000"/>
              </a:lnSpc>
            </a:pPr>
            <a:r>
              <a:rPr lang="en-US" sz="2400" dirty="0"/>
              <a:t>while loop</a:t>
            </a:r>
          </a:p>
          <a:p>
            <a:pPr marL="981075">
              <a:lnSpc>
                <a:spcPct val="150000"/>
              </a:lnSpc>
            </a:pPr>
            <a:r>
              <a:rPr lang="en-US" sz="2400" dirty="0"/>
              <a:t>for loop</a:t>
            </a:r>
          </a:p>
          <a:p>
            <a:pPr marL="981075">
              <a:lnSpc>
                <a:spcPct val="150000"/>
              </a:lnSpc>
            </a:pPr>
            <a:r>
              <a:rPr lang="en-US" sz="2400" dirty="0"/>
              <a:t>for-each loop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362" y="357166"/>
            <a:ext cx="9952929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r>
              <a:rPr lang="en-US" sz="32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Java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362" y="1714488"/>
            <a:ext cx="9952929" cy="469107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Loops through a block of code as long as a specified condition is true: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Syntax: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while (condition)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{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//code to be executed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Increment / decrement statement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4970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138A32-1CFB-4F17-88C8-6066DCC45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8410" y="260648"/>
            <a:ext cx="7848872" cy="61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02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362" y="357166"/>
            <a:ext cx="9952929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r>
              <a:rPr lang="en-US" sz="3200" b="1" dirty="0">
                <a:ea typeface="Adobe Heiti Std R" pitchFamily="34" charset="-128"/>
                <a:cs typeface="Andalus" pitchFamily="18" charset="-78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361" y="1195366"/>
            <a:ext cx="9952929" cy="4920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int 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 = 1, n = 5;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while(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&lt;= n)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 }</a:t>
            </a:r>
          </a:p>
        </p:txBody>
      </p:sp>
    </p:spTree>
    <p:extLst>
      <p:ext uri="{BB962C8B-B14F-4D97-AF65-F5344CB8AC3E}">
        <p14:creationId xmlns:p14="http://schemas.microsoft.com/office/powerpoint/2010/main" val="4045322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362" y="1714488"/>
            <a:ext cx="9952929" cy="46910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+mj-lt"/>
                <a:ea typeface="Gulim" pitchFamily="34" charset="-127"/>
              </a:rPr>
              <a:t>Note: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latin typeface="+mj-lt"/>
              <a:ea typeface="Gulim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+mj-lt"/>
                <a:ea typeface="Gulim" pitchFamily="34" charset="-127"/>
              </a:rPr>
              <a:t> </a:t>
            </a:r>
            <a:r>
              <a:rPr lang="en-US" sz="2400" dirty="0">
                <a:latin typeface="+mj-lt"/>
                <a:ea typeface="Gulim" pitchFamily="34" charset="-127"/>
              </a:rPr>
              <a:t>Do not forget to increase the variable used in the condition, otherwise the loop will never end</a:t>
            </a:r>
            <a:r>
              <a:rPr lang="en-US" sz="2400" dirty="0">
                <a:latin typeface="Gulim" pitchFamily="34" charset="-127"/>
                <a:ea typeface="Gulim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54588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0" y="31629"/>
            <a:ext cx="9851232" cy="922114"/>
          </a:xfrm>
        </p:spPr>
        <p:txBody>
          <a:bodyPr/>
          <a:lstStyle/>
          <a:p>
            <a:r>
              <a:rPr lang="en-US" b="1" dirty="0"/>
              <a:t>Java do-while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91" y="1268760"/>
            <a:ext cx="9851232" cy="5256584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The do/while loop is a variant of the while loop. 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This loop will execute the code block once, before checking if the condition is true, then it will repeat the loop as long as the condition is true.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Syntax:</a:t>
            </a:r>
          </a:p>
          <a:p>
            <a:pPr marL="855663" indent="0">
              <a:lnSpc>
                <a:spcPct val="17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do{    </a:t>
            </a:r>
          </a:p>
          <a:p>
            <a:pPr marL="855663" indent="0">
              <a:lnSpc>
                <a:spcPct val="17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//code to be executed / loop body  </a:t>
            </a:r>
          </a:p>
          <a:p>
            <a:pPr marL="855663" indent="0">
              <a:lnSpc>
                <a:spcPct val="17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//update statement   </a:t>
            </a:r>
          </a:p>
          <a:p>
            <a:pPr marL="855663" indent="0">
              <a:lnSpc>
                <a:spcPct val="17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}while(condition);</a:t>
            </a:r>
          </a:p>
        </p:txBody>
      </p:sp>
    </p:spTree>
    <p:extLst>
      <p:ext uri="{BB962C8B-B14F-4D97-AF65-F5344CB8AC3E}">
        <p14:creationId xmlns:p14="http://schemas.microsoft.com/office/powerpoint/2010/main" val="1881074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1" y="274638"/>
            <a:ext cx="9851232" cy="706090"/>
          </a:xfrm>
        </p:spPr>
        <p:txBody>
          <a:bodyPr>
            <a:normAutofit/>
          </a:bodyPr>
          <a:lstStyle/>
          <a:p>
            <a:r>
              <a:rPr lang="en-US" sz="4000" dirty="0"/>
              <a:t>Flowchart of Java do while loop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93AEDD-41B3-4F67-90B7-5DD1C2764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4474" y="980728"/>
            <a:ext cx="7344816" cy="560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4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357166"/>
            <a:ext cx="9941054" cy="6334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Java if Statement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 </a:t>
            </a:r>
            <a:r>
              <a:rPr lang="en-US" sz="2400" i="1" dirty="0"/>
              <a:t>if statement</a:t>
            </a:r>
            <a:r>
              <a:rPr lang="en-US" sz="2400" dirty="0"/>
              <a:t> is used to test the condition.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Checks </a:t>
            </a:r>
            <a:r>
              <a:rPr lang="en-US" sz="2400" dirty="0" err="1">
                <a:hlinkClick r:id="rId3"/>
              </a:rPr>
              <a:t>boolean</a:t>
            </a:r>
            <a:r>
              <a:rPr lang="en-US" sz="2400" dirty="0"/>
              <a:t> condition: </a:t>
            </a:r>
            <a:r>
              <a:rPr lang="en-US" sz="2400" i="1" dirty="0"/>
              <a:t>true</a:t>
            </a:r>
            <a:r>
              <a:rPr lang="en-US" sz="2400" dirty="0"/>
              <a:t> or </a:t>
            </a:r>
            <a:r>
              <a:rPr lang="en-US" sz="2400" i="1" dirty="0"/>
              <a:t>false</a:t>
            </a:r>
            <a:r>
              <a:rPr lang="en-US" sz="2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There are various types of if statement in Java.</a:t>
            </a:r>
          </a:p>
          <a:p>
            <a:pPr marL="1706563" indent="-182563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if statement</a:t>
            </a:r>
          </a:p>
          <a:p>
            <a:pPr marL="1706563" indent="-182563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if-else statement</a:t>
            </a:r>
          </a:p>
          <a:p>
            <a:pPr marL="1706563" indent="-182563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if-else-if ladder</a:t>
            </a:r>
          </a:p>
          <a:p>
            <a:pPr marL="1706563" indent="-182563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nested if statement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307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24" y="0"/>
            <a:ext cx="9851232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91" y="836712"/>
            <a:ext cx="9851232" cy="574665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public static void main(String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[])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{</a:t>
            </a:r>
          </a:p>
          <a:p>
            <a:pPr marL="515938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int 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= 0;</a:t>
            </a:r>
          </a:p>
          <a:p>
            <a:pPr marL="515938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do {</a:t>
            </a:r>
          </a:p>
          <a:p>
            <a:pPr marL="515938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);</a:t>
            </a:r>
          </a:p>
          <a:p>
            <a:pPr marL="515938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++;</a:t>
            </a:r>
          </a:p>
          <a:p>
            <a:pPr marL="515938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}</a:t>
            </a:r>
          </a:p>
          <a:p>
            <a:pPr marL="515938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while (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&lt; 5);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1141361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sz="2400" dirty="0"/>
              <a:t>  f or loop is used for executing a part of the program </a:t>
            </a:r>
            <a:r>
              <a:rPr lang="en-US" sz="2400" b="1" dirty="0"/>
              <a:t>repeatedly</a:t>
            </a:r>
            <a:r>
              <a:rPr lang="en-US" sz="2400" dirty="0"/>
              <a:t>. </a:t>
            </a:r>
          </a:p>
          <a:p>
            <a:pPr marL="0" indent="0">
              <a:lnSpc>
                <a:spcPct val="150000"/>
              </a:lnSpc>
            </a:pPr>
            <a:r>
              <a:rPr lang="en-US" sz="2400" dirty="0"/>
              <a:t>  When the number of execution is fixed then it is suggested to use for loop</a:t>
            </a:r>
          </a:p>
          <a:p>
            <a:pPr marL="0" indent="0">
              <a:lnSpc>
                <a:spcPct val="150000"/>
              </a:lnSpc>
            </a:pPr>
            <a:r>
              <a:rPr lang="en-US" sz="2400" b="1" dirty="0"/>
              <a:t>   Syntax:</a:t>
            </a:r>
          </a:p>
          <a:p>
            <a:pPr marL="0" indent="0">
              <a:lnSpc>
                <a:spcPct val="150000"/>
              </a:lnSpc>
            </a:pPr>
            <a:endParaRPr lang="en-US" sz="2400" b="1" dirty="0"/>
          </a:p>
          <a:p>
            <a:pPr marL="1160463">
              <a:buNone/>
            </a:pPr>
            <a:r>
              <a:rPr lang="en-US" sz="2400" b="1" dirty="0">
                <a:solidFill>
                  <a:srgbClr val="00B0F0"/>
                </a:solidFill>
              </a:rPr>
              <a:t>for</a:t>
            </a:r>
            <a:r>
              <a:rPr lang="en-US" sz="2400" dirty="0">
                <a:solidFill>
                  <a:srgbClr val="00B0F0"/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initialization</a:t>
            </a:r>
            <a:r>
              <a:rPr lang="en-US" sz="2400" dirty="0">
                <a:solidFill>
                  <a:srgbClr val="00B0F0"/>
                </a:solidFill>
              </a:rPr>
              <a:t>; 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condition</a:t>
            </a:r>
            <a:r>
              <a:rPr lang="en-US" sz="2400" dirty="0">
                <a:solidFill>
                  <a:srgbClr val="00B0F0"/>
                </a:solidFill>
              </a:rPr>
              <a:t>; </a:t>
            </a:r>
            <a:r>
              <a:rPr lang="en-US" sz="2400" dirty="0">
                <a:solidFill>
                  <a:srgbClr val="54BE86"/>
                </a:solidFill>
              </a:rPr>
              <a:t>increment/decrement</a:t>
            </a:r>
            <a:r>
              <a:rPr lang="en-US" sz="2400" dirty="0">
                <a:solidFill>
                  <a:srgbClr val="00B0F0"/>
                </a:solidFill>
              </a:rPr>
              <a:t>)</a:t>
            </a:r>
          </a:p>
          <a:p>
            <a:pPr marL="1160463">
              <a:buNone/>
            </a:pPr>
            <a:r>
              <a:rPr lang="en-US" sz="2400" dirty="0">
                <a:solidFill>
                  <a:srgbClr val="00B0F0"/>
                </a:solidFill>
              </a:rPr>
              <a:t>    {    </a:t>
            </a:r>
          </a:p>
          <a:p>
            <a:pPr marL="1160463">
              <a:buNone/>
            </a:pPr>
            <a:r>
              <a:rPr lang="en-US" sz="2400" dirty="0">
                <a:solidFill>
                  <a:srgbClr val="00B0F0"/>
                </a:solidFill>
              </a:rPr>
              <a:t>		//statement or code to be executed    </a:t>
            </a:r>
          </a:p>
          <a:p>
            <a:pPr marL="1160463">
              <a:buNone/>
            </a:pPr>
            <a:r>
              <a:rPr lang="en-US" sz="2400" dirty="0">
                <a:solidFill>
                  <a:srgbClr val="00B0F0"/>
                </a:solidFill>
              </a:rPr>
              <a:t>    }    </a:t>
            </a:r>
          </a:p>
          <a:p>
            <a:pPr marL="0" indent="0">
              <a:lnSpc>
                <a:spcPct val="150000"/>
              </a:lnSpc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500042"/>
            <a:ext cx="10330110" cy="597695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Initialization</a:t>
            </a:r>
            <a:r>
              <a:rPr lang="en-US" sz="2400" dirty="0"/>
              <a:t>: </a:t>
            </a:r>
          </a:p>
          <a:p>
            <a:pPr marL="984250" indent="-457200">
              <a:lnSpc>
                <a:spcPct val="150000"/>
              </a:lnSpc>
            </a:pPr>
            <a:r>
              <a:rPr lang="en-US" sz="2400" dirty="0"/>
              <a:t>It is the initial condition which is executed once when the loop starts. </a:t>
            </a:r>
          </a:p>
          <a:p>
            <a:pPr marL="984250" indent="-457200">
              <a:lnSpc>
                <a:spcPct val="150000"/>
              </a:lnSpc>
            </a:pPr>
            <a:r>
              <a:rPr lang="en-US" sz="2400" dirty="0"/>
              <a:t>Here, we can initialize the variable, or we can use an already initialized variable. 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sz="2400" b="1" dirty="0"/>
              <a:t>Condition</a:t>
            </a:r>
            <a:r>
              <a:rPr lang="en-US" sz="2400" dirty="0"/>
              <a:t>: </a:t>
            </a:r>
          </a:p>
          <a:p>
            <a:pPr marL="984250" indent="-444500">
              <a:lnSpc>
                <a:spcPct val="150000"/>
              </a:lnSpc>
            </a:pPr>
            <a:r>
              <a:rPr lang="en-US" sz="2400" dirty="0"/>
              <a:t>It is the second condition which is executed each time to test the condition of the loop. </a:t>
            </a:r>
          </a:p>
          <a:p>
            <a:pPr marL="984250" indent="-444500">
              <a:lnSpc>
                <a:spcPct val="150000"/>
              </a:lnSpc>
            </a:pPr>
            <a:r>
              <a:rPr lang="en-US" sz="2400" dirty="0"/>
              <a:t>It continues execution until the condition is false.</a:t>
            </a:r>
          </a:p>
          <a:p>
            <a:pPr marL="984250" indent="-444500">
              <a:lnSpc>
                <a:spcPct val="150000"/>
              </a:lnSpc>
            </a:pPr>
            <a:r>
              <a:rPr lang="en-US" sz="2400" dirty="0"/>
              <a:t> It must return </a:t>
            </a:r>
            <a:r>
              <a:rPr lang="en-US" sz="2400" dirty="0" err="1"/>
              <a:t>boolean</a:t>
            </a:r>
            <a:r>
              <a:rPr lang="en-US" sz="2400" dirty="0"/>
              <a:t> value either true or false..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98" y="1000108"/>
            <a:ext cx="9842731" cy="51054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None/>
            </a:pPr>
            <a:r>
              <a:rPr lang="en-US" sz="2400" b="1" dirty="0"/>
              <a:t>3. Increment/Decrement</a:t>
            </a:r>
            <a:r>
              <a:rPr lang="en-US" sz="2400" dirty="0"/>
              <a:t>: </a:t>
            </a:r>
          </a:p>
          <a:p>
            <a:pPr marL="984250" indent="-263525">
              <a:lnSpc>
                <a:spcPct val="150000"/>
              </a:lnSpc>
            </a:pPr>
            <a:r>
              <a:rPr lang="en-US" sz="2400" dirty="0"/>
              <a:t>It increments or decrements the variable value.</a:t>
            </a:r>
          </a:p>
          <a:p>
            <a:pPr marL="984250" indent="-263525">
              <a:lnSpc>
                <a:spcPct val="150000"/>
              </a:lnSpc>
              <a:buNone/>
            </a:pPr>
            <a:endParaRPr lang="en-US" sz="2400" dirty="0"/>
          </a:p>
          <a:p>
            <a:pPr marL="457200" indent="-457200">
              <a:lnSpc>
                <a:spcPct val="150000"/>
              </a:lnSpc>
              <a:buNone/>
            </a:pPr>
            <a:r>
              <a:rPr lang="en-US" sz="2400" b="1" dirty="0"/>
              <a:t>4. Statement</a:t>
            </a:r>
            <a:r>
              <a:rPr lang="en-US" sz="2400" dirty="0"/>
              <a:t>: </a:t>
            </a:r>
          </a:p>
          <a:p>
            <a:pPr marL="984250" indent="-457200">
              <a:lnSpc>
                <a:spcPct val="150000"/>
              </a:lnSpc>
            </a:pPr>
            <a:r>
              <a:rPr lang="en-US" sz="2400" dirty="0"/>
              <a:t>The statement of the loop is executed each time until the second condition is false.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86692" y="0"/>
            <a:ext cx="6929486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428604"/>
            <a:ext cx="10330110" cy="60483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public class ForDemo1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{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{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int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n, 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n=2;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for(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=1;i&lt;=10;i++)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{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	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(n+"*"+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+"="+n*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);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}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}  	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  </a:t>
            </a:r>
          </a:p>
          <a:p>
            <a:pPr marL="0" indent="0">
              <a:buNone/>
            </a:pPr>
            <a:r>
              <a:rPr lang="en-US" sz="2400" dirty="0">
                <a:latin typeface="Gulim" pitchFamily="34" charset="-127"/>
                <a:ea typeface="Gulim" pitchFamily="34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6665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Java Nested for Loop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/>
              <a:t>public</a:t>
            </a:r>
            <a:r>
              <a:rPr lang="en-US" sz="2200" dirty="0"/>
              <a:t> </a:t>
            </a:r>
            <a:r>
              <a:rPr lang="en-US" sz="2200" b="1" dirty="0"/>
              <a:t>class</a:t>
            </a:r>
            <a:r>
              <a:rPr lang="en-US" sz="2200" dirty="0"/>
              <a:t> </a:t>
            </a:r>
            <a:r>
              <a:rPr lang="en-US" sz="2200" dirty="0" err="1"/>
              <a:t>NestedForExample</a:t>
            </a:r>
            <a:r>
              <a:rPr lang="en-US" sz="2200" dirty="0"/>
              <a:t> {  </a:t>
            </a:r>
          </a:p>
          <a:p>
            <a:pPr>
              <a:buNone/>
            </a:pPr>
            <a:r>
              <a:rPr lang="en-US" sz="2200" b="1" dirty="0"/>
              <a:t>public</a:t>
            </a:r>
            <a:r>
              <a:rPr lang="en-US" sz="2200" dirty="0"/>
              <a:t> </a:t>
            </a:r>
            <a:r>
              <a:rPr lang="en-US" sz="2200" b="1" dirty="0"/>
              <a:t>static</a:t>
            </a:r>
            <a:r>
              <a:rPr lang="en-US" sz="2200" dirty="0"/>
              <a:t> </a:t>
            </a:r>
            <a:r>
              <a:rPr lang="en-US" sz="2200" b="1" dirty="0"/>
              <a:t>void</a:t>
            </a:r>
            <a:r>
              <a:rPr lang="en-US" sz="2200" dirty="0"/>
              <a:t> main(String[] </a:t>
            </a:r>
            <a:r>
              <a:rPr lang="en-US" sz="2200" dirty="0" err="1"/>
              <a:t>args</a:t>
            </a:r>
            <a:r>
              <a:rPr lang="en-US" sz="2200" dirty="0"/>
              <a:t>)</a:t>
            </a:r>
          </a:p>
          <a:p>
            <a:pPr>
              <a:buNone/>
            </a:pPr>
            <a:r>
              <a:rPr lang="en-US" sz="2200" dirty="0"/>
              <a:t> {  </a:t>
            </a:r>
          </a:p>
          <a:p>
            <a:pPr>
              <a:buNone/>
            </a:pPr>
            <a:r>
              <a:rPr lang="en-US" sz="2200" dirty="0"/>
              <a:t>         </a:t>
            </a:r>
            <a:r>
              <a:rPr lang="en-US" sz="2200" b="1" dirty="0"/>
              <a:t>for</a:t>
            </a:r>
            <a:r>
              <a:rPr lang="en-US" sz="2200" dirty="0"/>
              <a:t>(</a:t>
            </a:r>
            <a:r>
              <a:rPr lang="en-US" sz="2200" b="1" dirty="0" err="1"/>
              <a:t>int</a:t>
            </a:r>
            <a:r>
              <a:rPr lang="en-US" sz="2200" dirty="0"/>
              <a:t> </a:t>
            </a:r>
            <a:r>
              <a:rPr lang="en-US" sz="2200" dirty="0" err="1"/>
              <a:t>i</a:t>
            </a:r>
            <a:r>
              <a:rPr lang="en-US" sz="2200" dirty="0"/>
              <a:t>=1;i&lt;=3;i++)</a:t>
            </a:r>
          </a:p>
          <a:p>
            <a:pPr>
              <a:buNone/>
            </a:pPr>
            <a:r>
              <a:rPr lang="en-US" sz="2200" dirty="0"/>
              <a:t>                    {  </a:t>
            </a:r>
          </a:p>
          <a:p>
            <a:pPr>
              <a:buNone/>
            </a:pPr>
            <a:r>
              <a:rPr lang="en-US" sz="2200" b="1" dirty="0"/>
              <a:t>                            for</a:t>
            </a:r>
            <a:r>
              <a:rPr lang="en-US" sz="2200" dirty="0"/>
              <a:t>(</a:t>
            </a:r>
            <a:r>
              <a:rPr lang="en-US" sz="2200" b="1" dirty="0" err="1"/>
              <a:t>int</a:t>
            </a:r>
            <a:r>
              <a:rPr lang="en-US" sz="2200" dirty="0"/>
              <a:t> j=1;j&lt;=3;j++)</a:t>
            </a:r>
          </a:p>
          <a:p>
            <a:pPr>
              <a:buNone/>
            </a:pPr>
            <a:r>
              <a:rPr lang="en-US" sz="2200" dirty="0"/>
              <a:t>				{  </a:t>
            </a:r>
          </a:p>
          <a:p>
            <a:pPr>
              <a:buNone/>
            </a:pPr>
            <a:r>
              <a:rPr lang="en-US" sz="2200" dirty="0"/>
              <a:t>       			      </a:t>
            </a:r>
            <a:r>
              <a:rPr lang="en-US" sz="2200" dirty="0" err="1"/>
              <a:t>System.out.println</a:t>
            </a:r>
            <a:r>
              <a:rPr lang="en-US" sz="2200" dirty="0"/>
              <a:t>(</a:t>
            </a:r>
            <a:r>
              <a:rPr lang="en-US" sz="2200" dirty="0" err="1"/>
              <a:t>i</a:t>
            </a:r>
            <a:r>
              <a:rPr lang="en-US" sz="2200" dirty="0"/>
              <a:t>+" "+j);  </a:t>
            </a:r>
          </a:p>
          <a:p>
            <a:pPr>
              <a:buNone/>
            </a:pPr>
            <a:r>
              <a:rPr lang="en-US" sz="2200" dirty="0"/>
              <a:t>                                     } </a:t>
            </a:r>
          </a:p>
          <a:p>
            <a:pPr>
              <a:buNone/>
            </a:pPr>
            <a:r>
              <a:rPr lang="en-US" sz="2200" dirty="0"/>
              <a:t>                   }</a:t>
            </a:r>
          </a:p>
          <a:p>
            <a:pPr>
              <a:buNone/>
            </a:pPr>
            <a:r>
              <a:rPr lang="en-US" sz="2200" dirty="0"/>
              <a:t>}  </a:t>
            </a:r>
          </a:p>
          <a:p>
            <a:pPr>
              <a:buNone/>
            </a:pPr>
            <a:r>
              <a:rPr lang="en-US" sz="2200" dirty="0"/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16665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r>
              <a:rPr lang="en-US" sz="3200" b="1" dirty="0">
                <a:ea typeface="Adobe Heiti Std R" pitchFamily="34" charset="-128"/>
                <a:cs typeface="Andalus" pitchFamily="18" charset="-78"/>
              </a:rPr>
              <a:t>Half pyramid pattern using 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124744"/>
            <a:ext cx="10330110" cy="5352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int rows = 5;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</a:t>
            </a:r>
            <a:r>
              <a:rPr lang="en-US" sz="2400" dirty="0">
                <a:solidFill>
                  <a:srgbClr val="0033CC"/>
                </a:solidFill>
                <a:latin typeface="+mj-lt"/>
                <a:ea typeface="Gulim" pitchFamily="34" charset="-127"/>
              </a:rPr>
              <a:t>for (int </a:t>
            </a:r>
            <a:r>
              <a:rPr lang="en-US" sz="2400" dirty="0" err="1">
                <a:solidFill>
                  <a:srgbClr val="0033CC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33CC"/>
                </a:solidFill>
                <a:latin typeface="+mj-lt"/>
                <a:ea typeface="Gulim" pitchFamily="34" charset="-127"/>
              </a:rPr>
              <a:t> = 1; </a:t>
            </a:r>
            <a:r>
              <a:rPr lang="en-US" sz="2400" dirty="0" err="1">
                <a:solidFill>
                  <a:srgbClr val="0033CC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33CC"/>
                </a:solidFill>
                <a:latin typeface="+mj-lt"/>
                <a:ea typeface="Gulim" pitchFamily="34" charset="-127"/>
              </a:rPr>
              <a:t> &lt;= rows; ++</a:t>
            </a:r>
            <a:r>
              <a:rPr lang="en-US" sz="2400" dirty="0" err="1">
                <a:solidFill>
                  <a:srgbClr val="0033CC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33CC"/>
                </a:solidFill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buNone/>
            </a:pPr>
            <a:endParaRPr lang="en-US" sz="2400" dirty="0">
              <a:solidFill>
                <a:srgbClr val="0033CC"/>
              </a:solidFill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33CC"/>
                </a:solidFill>
                <a:latin typeface="+mj-lt"/>
                <a:ea typeface="Gulim" pitchFamily="34" charset="-127"/>
              </a:rPr>
              <a:t>                          for (int j = 1; j &lt;= </a:t>
            </a:r>
            <a:r>
              <a:rPr lang="en-US" sz="2400" dirty="0" err="1">
                <a:solidFill>
                  <a:srgbClr val="0033CC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33CC"/>
                </a:solidFill>
                <a:latin typeface="+mj-lt"/>
                <a:ea typeface="Gulim" pitchFamily="34" charset="-127"/>
              </a:rPr>
              <a:t>; ++j) </a:t>
            </a:r>
            <a:r>
              <a:rPr lang="en-US" sz="2400" dirty="0">
                <a:latin typeface="+mj-lt"/>
                <a:ea typeface="Gulim" pitchFamily="34" charset="-127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                   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</a:t>
            </a:r>
            <a:r>
              <a:rPr lang="en-US" sz="2400" dirty="0">
                <a:latin typeface="+mj-lt"/>
                <a:ea typeface="Gulim" pitchFamily="34" charset="-127"/>
              </a:rPr>
              <a:t>(j + " ");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                          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("");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F04F2-27F6-45CC-AE83-8B31F95AAD09}"/>
              </a:ext>
            </a:extLst>
          </p:cNvPr>
          <p:cNvSpPr txBox="1"/>
          <p:nvPr/>
        </p:nvSpPr>
        <p:spPr>
          <a:xfrm>
            <a:off x="9017717" y="4581128"/>
            <a:ext cx="16544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</a:rPr>
              <a:t>Output:</a:t>
            </a:r>
          </a:p>
          <a:p>
            <a:r>
              <a:rPr lang="en-US" dirty="0">
                <a:solidFill>
                  <a:srgbClr val="0033CC"/>
                </a:solidFill>
              </a:rPr>
              <a:t>1</a:t>
            </a:r>
          </a:p>
          <a:p>
            <a:r>
              <a:rPr lang="en-US" dirty="0">
                <a:solidFill>
                  <a:srgbClr val="0033CC"/>
                </a:solidFill>
              </a:rPr>
              <a:t>1 2</a:t>
            </a:r>
          </a:p>
          <a:p>
            <a:r>
              <a:rPr lang="en-US" dirty="0">
                <a:solidFill>
                  <a:srgbClr val="0033CC"/>
                </a:solidFill>
              </a:rPr>
              <a:t>1 2 3</a:t>
            </a:r>
          </a:p>
          <a:p>
            <a:r>
              <a:rPr lang="en-US" dirty="0">
                <a:solidFill>
                  <a:srgbClr val="0033CC"/>
                </a:solidFill>
              </a:rPr>
              <a:t>1 2 3 4</a:t>
            </a:r>
          </a:p>
          <a:p>
            <a:r>
              <a:rPr lang="en-US" dirty="0">
                <a:solidFill>
                  <a:srgbClr val="0033CC"/>
                </a:solidFill>
              </a:rPr>
              <a:t>1 2 3 4 5</a:t>
            </a:r>
          </a:p>
        </p:txBody>
      </p:sp>
    </p:spTree>
    <p:extLst>
      <p:ext uri="{BB962C8B-B14F-4D97-AF65-F5344CB8AC3E}">
        <p14:creationId xmlns:p14="http://schemas.microsoft.com/office/powerpoint/2010/main" val="11666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38AB-E15A-4C9B-A14F-C081A903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1" y="274638"/>
            <a:ext cx="9851232" cy="63408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Inverted half pyramid using 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4D1B-B109-4AC0-8CAF-081462E2F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91" y="1052736"/>
            <a:ext cx="9851232" cy="580526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public class Main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int rows = 5;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highlight>
                  <a:srgbClr val="00FFFF"/>
                </a:highlight>
              </a:rPr>
              <a:t>    for (int </a:t>
            </a:r>
            <a:r>
              <a:rPr lang="en-US" dirty="0" err="1">
                <a:highlight>
                  <a:srgbClr val="00FFFF"/>
                </a:highlight>
              </a:rPr>
              <a:t>i</a:t>
            </a:r>
            <a:r>
              <a:rPr lang="en-US" dirty="0">
                <a:highlight>
                  <a:srgbClr val="00FFFF"/>
                </a:highlight>
              </a:rPr>
              <a:t> = rows; </a:t>
            </a:r>
            <a:r>
              <a:rPr lang="en-US" dirty="0" err="1">
                <a:highlight>
                  <a:srgbClr val="00FFFF"/>
                </a:highlight>
              </a:rPr>
              <a:t>i</a:t>
            </a:r>
            <a:r>
              <a:rPr lang="en-US" dirty="0">
                <a:highlight>
                  <a:srgbClr val="00FFFF"/>
                </a:highlight>
              </a:rPr>
              <a:t> &gt;= 1; --</a:t>
            </a:r>
            <a:r>
              <a:rPr lang="en-US" dirty="0" err="1">
                <a:highlight>
                  <a:srgbClr val="00FFFF"/>
                </a:highlight>
              </a:rPr>
              <a:t>i</a:t>
            </a:r>
            <a:r>
              <a:rPr lang="en-US" dirty="0">
                <a:highlight>
                  <a:srgbClr val="00FFFF"/>
                </a:highlight>
              </a:rPr>
              <a:t>)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highlight>
                  <a:srgbClr val="00FFFF"/>
                </a:highlight>
              </a:rPr>
              <a:t>      for (int j = 1; j &lt;= </a:t>
            </a:r>
            <a:r>
              <a:rPr lang="en-US" dirty="0" err="1">
                <a:highlight>
                  <a:srgbClr val="00FFFF"/>
                </a:highlight>
              </a:rPr>
              <a:t>i</a:t>
            </a:r>
            <a:r>
              <a:rPr lang="en-US" dirty="0">
                <a:highlight>
                  <a:srgbClr val="00FFFF"/>
                </a:highlight>
              </a:rPr>
              <a:t>; ++j) </a:t>
            </a:r>
            <a:r>
              <a:rPr lang="en-US" dirty="0"/>
              <a:t>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("* ");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 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}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4534E-384D-42D5-950D-AC6F3DBF3A35}"/>
              </a:ext>
            </a:extLst>
          </p:cNvPr>
          <p:cNvSpPr txBox="1"/>
          <p:nvPr/>
        </p:nvSpPr>
        <p:spPr>
          <a:xfrm>
            <a:off x="7849170" y="3955368"/>
            <a:ext cx="16544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* * * * *</a:t>
            </a:r>
          </a:p>
          <a:p>
            <a:r>
              <a:rPr lang="en-US" dirty="0">
                <a:solidFill>
                  <a:srgbClr val="0033CC"/>
                </a:solidFill>
              </a:rPr>
              <a:t>* * * *</a:t>
            </a:r>
          </a:p>
          <a:p>
            <a:r>
              <a:rPr lang="en-US" dirty="0">
                <a:solidFill>
                  <a:srgbClr val="0033CC"/>
                </a:solidFill>
              </a:rPr>
              <a:t>* * * </a:t>
            </a:r>
          </a:p>
          <a:p>
            <a:r>
              <a:rPr lang="en-US" dirty="0">
                <a:solidFill>
                  <a:srgbClr val="0033CC"/>
                </a:solidFill>
              </a:rPr>
              <a:t>* *</a:t>
            </a:r>
          </a:p>
          <a:p>
            <a:r>
              <a:rPr lang="en-US" dirty="0">
                <a:solidFill>
                  <a:srgbClr val="0033CC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11472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1" y="274638"/>
            <a:ext cx="9851232" cy="850106"/>
          </a:xfrm>
        </p:spPr>
        <p:txBody>
          <a:bodyPr/>
          <a:lstStyle/>
          <a:p>
            <a:r>
              <a:rPr lang="en-US" b="1" i="0" dirty="0">
                <a:effectLst/>
              </a:rPr>
              <a:t>Java break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Break statement is used to break loop or switch statement.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It breaks the current flow of the program at specified condition.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We can use Java break statement in all types of loops such as </a:t>
            </a:r>
          </a:p>
          <a:p>
            <a:pPr marL="1090613" indent="-2349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ea typeface="Gulim" pitchFamily="34" charset="-127"/>
              </a:rPr>
              <a:t>for loop</a:t>
            </a:r>
          </a:p>
          <a:p>
            <a:pPr marL="1090613" indent="-2349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ea typeface="Gulim" pitchFamily="34" charset="-127"/>
              </a:rPr>
              <a:t>while loop</a:t>
            </a:r>
          </a:p>
          <a:p>
            <a:pPr marL="1090613" indent="-2349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ea typeface="Gulim" pitchFamily="34" charset="-127"/>
              </a:rPr>
              <a:t>do-while loop</a:t>
            </a:r>
          </a:p>
        </p:txBody>
      </p:sp>
    </p:spTree>
    <p:extLst>
      <p:ext uri="{BB962C8B-B14F-4D97-AF65-F5344CB8AC3E}">
        <p14:creationId xmlns:p14="http://schemas.microsoft.com/office/powerpoint/2010/main" val="85971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653" y="500042"/>
            <a:ext cx="8414594" cy="7143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Java if Statement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182563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if statement tests the condition. </a:t>
            </a:r>
          </a:p>
          <a:p>
            <a:pPr marL="182563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It executes the </a:t>
            </a:r>
            <a:r>
              <a:rPr lang="en-US" sz="2400" i="1" dirty="0">
                <a:latin typeface="+mj-lt"/>
              </a:rPr>
              <a:t>if block</a:t>
            </a:r>
            <a:r>
              <a:rPr lang="en-US" sz="2400" dirty="0">
                <a:latin typeface="+mj-lt"/>
              </a:rPr>
              <a:t> if condition is true.</a:t>
            </a:r>
          </a:p>
          <a:p>
            <a:pPr marL="182563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latin typeface="+mj-lt"/>
              </a:rPr>
              <a:t>Syntax:</a:t>
            </a:r>
          </a:p>
          <a:p>
            <a:pPr marL="1341438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F0"/>
                </a:solidFill>
                <a:latin typeface="+mj-lt"/>
              </a:rPr>
              <a:t>if(condition)</a:t>
            </a:r>
          </a:p>
          <a:p>
            <a:pPr marL="1341438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F0"/>
                </a:solidFill>
                <a:latin typeface="+mj-lt"/>
              </a:rPr>
              <a:t>{  </a:t>
            </a:r>
          </a:p>
          <a:p>
            <a:pPr marL="1341438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F0"/>
                </a:solidFill>
                <a:latin typeface="+mj-lt"/>
              </a:rPr>
              <a:t>//code to be executed  </a:t>
            </a:r>
          </a:p>
          <a:p>
            <a:pPr marL="1341438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F0"/>
                </a:solidFill>
                <a:latin typeface="+mj-lt"/>
              </a:rPr>
              <a:t>}  </a:t>
            </a:r>
          </a:p>
          <a:p>
            <a:pPr marL="0" indent="0">
              <a:buFont typeface="Wingdings" pitchFamily="2" charset="2"/>
              <a:buChar char="Ø"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307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650ED7-6856-4025-A3A7-6DC13F7B7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8490" y="980728"/>
            <a:ext cx="705678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33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934D37-C45B-4585-9B5B-8F2E7FB7D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346" y="188640"/>
            <a:ext cx="9937104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09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38" y="25745"/>
            <a:ext cx="9851232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effectLst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91" y="1196752"/>
            <a:ext cx="9851232" cy="554461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Test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for (int 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 = 1; 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 &lt;= 10; ++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if (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== 5)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    }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}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A8930-F1D6-46BB-A71A-D84AFF5CDABA}"/>
              </a:ext>
            </a:extLst>
          </p:cNvPr>
          <p:cNvSpPr txBox="1"/>
          <p:nvPr/>
        </p:nvSpPr>
        <p:spPr>
          <a:xfrm>
            <a:off x="9073306" y="3789040"/>
            <a:ext cx="1152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Output:</a:t>
            </a:r>
          </a:p>
          <a:p>
            <a:r>
              <a:rPr lang="en-US" dirty="0">
                <a:solidFill>
                  <a:srgbClr val="00B0F0"/>
                </a:solidFill>
              </a:rPr>
              <a:t>1</a:t>
            </a:r>
          </a:p>
          <a:p>
            <a:r>
              <a:rPr lang="en-US" dirty="0">
                <a:solidFill>
                  <a:srgbClr val="00B0F0"/>
                </a:solidFill>
              </a:rPr>
              <a:t>2</a:t>
            </a:r>
          </a:p>
          <a:p>
            <a:r>
              <a:rPr lang="en-US" dirty="0">
                <a:solidFill>
                  <a:srgbClr val="00B0F0"/>
                </a:solidFill>
              </a:rPr>
              <a:t>3</a:t>
            </a:r>
          </a:p>
          <a:p>
            <a:r>
              <a:rPr lang="en-US" dirty="0">
                <a:solidFill>
                  <a:srgbClr val="00B0F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329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1" y="97753"/>
            <a:ext cx="9851232" cy="634082"/>
          </a:xfrm>
        </p:spPr>
        <p:txBody>
          <a:bodyPr>
            <a:normAutofit fontScale="90000"/>
          </a:bodyPr>
          <a:lstStyle/>
          <a:p>
            <a:r>
              <a:rPr lang="en-US" sz="3600" b="1" i="0" dirty="0">
                <a:effectLst/>
              </a:rPr>
              <a:t>Break Statement with Inner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06" y="1098999"/>
            <a:ext cx="9851232" cy="566124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//outer loop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for(int 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=1;i&lt;=3;i++){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//inner loop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for(int j=1;j&lt;=3;j++){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                if(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==2&amp;&amp;j==2)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{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    break;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                  }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+" "+j);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}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B09DE-245B-4C9A-B345-C5879B306722}"/>
              </a:ext>
            </a:extLst>
          </p:cNvPr>
          <p:cNvSpPr txBox="1"/>
          <p:nvPr/>
        </p:nvSpPr>
        <p:spPr>
          <a:xfrm>
            <a:off x="9275466" y="4149080"/>
            <a:ext cx="12961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Output:</a:t>
            </a:r>
          </a:p>
          <a:p>
            <a:r>
              <a:rPr lang="en-US" dirty="0">
                <a:solidFill>
                  <a:srgbClr val="00B0F0"/>
                </a:solidFill>
              </a:rPr>
              <a:t>1 1</a:t>
            </a:r>
          </a:p>
          <a:p>
            <a:r>
              <a:rPr lang="en-US" dirty="0">
                <a:solidFill>
                  <a:srgbClr val="00B0F0"/>
                </a:solidFill>
              </a:rPr>
              <a:t>1 2</a:t>
            </a:r>
          </a:p>
          <a:p>
            <a:r>
              <a:rPr lang="en-US" dirty="0">
                <a:solidFill>
                  <a:srgbClr val="00B0F0"/>
                </a:solidFill>
              </a:rPr>
              <a:t>1 3</a:t>
            </a:r>
          </a:p>
          <a:p>
            <a:r>
              <a:rPr lang="en-US" dirty="0">
                <a:solidFill>
                  <a:srgbClr val="00B0F0"/>
                </a:solidFill>
              </a:rPr>
              <a:t>2 1</a:t>
            </a:r>
          </a:p>
          <a:p>
            <a:r>
              <a:rPr lang="en-US" dirty="0">
                <a:solidFill>
                  <a:srgbClr val="00B0F0"/>
                </a:solidFill>
              </a:rPr>
              <a:t>3 1</a:t>
            </a:r>
          </a:p>
          <a:p>
            <a:r>
              <a:rPr lang="en-US" dirty="0">
                <a:solidFill>
                  <a:srgbClr val="00B0F0"/>
                </a:solidFill>
              </a:rPr>
              <a:t>3 2</a:t>
            </a:r>
          </a:p>
          <a:p>
            <a:r>
              <a:rPr lang="en-US" dirty="0">
                <a:solidFill>
                  <a:srgbClr val="00B0F0"/>
                </a:solidFill>
              </a:rPr>
              <a:t>3 3</a:t>
            </a:r>
          </a:p>
        </p:txBody>
      </p:sp>
    </p:spTree>
    <p:extLst>
      <p:ext uri="{BB962C8B-B14F-4D97-AF65-F5344CB8AC3E}">
        <p14:creationId xmlns:p14="http://schemas.microsoft.com/office/powerpoint/2010/main" val="312922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1" y="3867"/>
            <a:ext cx="9851232" cy="850106"/>
          </a:xfrm>
        </p:spPr>
        <p:txBody>
          <a:bodyPr/>
          <a:lstStyle/>
          <a:p>
            <a:r>
              <a:rPr lang="en-US" b="1" i="0" dirty="0">
                <a:effectLst/>
              </a:rPr>
              <a:t> labeled break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91" y="1340768"/>
            <a:ext cx="9851232" cy="525658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aa: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for(int 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=1;i&lt;=3;i++){  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bb: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for(int j=1;j&lt;=3;j++){  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if(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==2&amp;&amp;j==2)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{  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                              break aa;  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                }  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+" "+j);  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}  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517EB-12D7-4947-B5B3-A00C8381FC12}"/>
              </a:ext>
            </a:extLst>
          </p:cNvPr>
          <p:cNvSpPr txBox="1"/>
          <p:nvPr/>
        </p:nvSpPr>
        <p:spPr>
          <a:xfrm>
            <a:off x="9104112" y="4797152"/>
            <a:ext cx="12944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Output:</a:t>
            </a:r>
          </a:p>
          <a:p>
            <a:r>
              <a:rPr lang="en-US" dirty="0">
                <a:solidFill>
                  <a:srgbClr val="00B0F0"/>
                </a:solidFill>
              </a:rPr>
              <a:t>1 1</a:t>
            </a:r>
          </a:p>
          <a:p>
            <a:r>
              <a:rPr lang="en-US" dirty="0">
                <a:solidFill>
                  <a:srgbClr val="00B0F0"/>
                </a:solidFill>
              </a:rPr>
              <a:t>1 2</a:t>
            </a:r>
          </a:p>
          <a:p>
            <a:r>
              <a:rPr lang="en-US" dirty="0">
                <a:solidFill>
                  <a:srgbClr val="00B0F0"/>
                </a:solidFill>
              </a:rPr>
              <a:t>1 3</a:t>
            </a:r>
          </a:p>
          <a:p>
            <a:r>
              <a:rPr lang="en-US" dirty="0">
                <a:solidFill>
                  <a:srgbClr val="00B0F0"/>
                </a:solidFill>
              </a:rPr>
              <a:t>2 1</a:t>
            </a:r>
          </a:p>
        </p:txBody>
      </p:sp>
    </p:spTree>
    <p:extLst>
      <p:ext uri="{BB962C8B-B14F-4D97-AF65-F5344CB8AC3E}">
        <p14:creationId xmlns:p14="http://schemas.microsoft.com/office/powerpoint/2010/main" val="9243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1" y="274638"/>
            <a:ext cx="9851232" cy="850106"/>
          </a:xfrm>
        </p:spPr>
        <p:txBody>
          <a:bodyPr/>
          <a:lstStyle/>
          <a:p>
            <a:r>
              <a:rPr lang="en-US" b="1" i="0" dirty="0">
                <a:effectLst/>
              </a:rPr>
              <a:t>Java continue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Continue statement breaks one iteration (in the loop), if a specified condition occurs, and continues with the next iteration in the loop.</a:t>
            </a:r>
          </a:p>
        </p:txBody>
      </p:sp>
    </p:spTree>
    <p:extLst>
      <p:ext uri="{BB962C8B-B14F-4D97-AF65-F5344CB8AC3E}">
        <p14:creationId xmlns:p14="http://schemas.microsoft.com/office/powerpoint/2010/main" val="689788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E602AF-6C74-472A-A569-9369EC701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330" y="-103989"/>
            <a:ext cx="9937104" cy="6696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01AB22-6990-4CB3-82D6-F06379830B04}"/>
              </a:ext>
            </a:extLst>
          </p:cNvPr>
          <p:cNvSpPr txBox="1"/>
          <p:nvPr/>
        </p:nvSpPr>
        <p:spPr>
          <a:xfrm>
            <a:off x="2088530" y="6223324"/>
            <a:ext cx="7056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Cooper Black" panose="0208090404030B020404" pitchFamily="18" charset="0"/>
              </a:rPr>
              <a:t>Working of Java continue Statement</a:t>
            </a:r>
            <a:endParaRPr lang="en-US" sz="24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036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46" y="0"/>
            <a:ext cx="9851232" cy="692696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i="0" dirty="0">
                <a:effectLst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91" y="980728"/>
            <a:ext cx="9851232" cy="58772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 {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for (int 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 = 1; 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 &lt;= 10; ++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)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{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// if value of 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 is between 4 and 9  continue is executed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if (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&gt; 4 &amp;&amp; 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&lt; 9) {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continue;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}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);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}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0B4F7-A03F-4DD3-9E6F-FAD8FEF2E2E3}"/>
              </a:ext>
            </a:extLst>
          </p:cNvPr>
          <p:cNvSpPr txBox="1"/>
          <p:nvPr/>
        </p:nvSpPr>
        <p:spPr>
          <a:xfrm>
            <a:off x="9145314" y="4365104"/>
            <a:ext cx="12370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</a:t>
            </a:r>
          </a:p>
          <a:p>
            <a:r>
              <a:rPr lang="en-US" dirty="0">
                <a:solidFill>
                  <a:srgbClr val="00B0F0"/>
                </a:solidFill>
              </a:rPr>
              <a:t>1</a:t>
            </a:r>
          </a:p>
          <a:p>
            <a:r>
              <a:rPr lang="en-US" dirty="0">
                <a:solidFill>
                  <a:srgbClr val="00B0F0"/>
                </a:solidFill>
              </a:rPr>
              <a:t>2</a:t>
            </a:r>
          </a:p>
          <a:p>
            <a:r>
              <a:rPr lang="en-US" dirty="0">
                <a:solidFill>
                  <a:srgbClr val="00B0F0"/>
                </a:solidFill>
              </a:rPr>
              <a:t>3</a:t>
            </a:r>
          </a:p>
          <a:p>
            <a:r>
              <a:rPr lang="en-US" dirty="0">
                <a:solidFill>
                  <a:srgbClr val="00B0F0"/>
                </a:solidFill>
              </a:rPr>
              <a:t>4</a:t>
            </a:r>
          </a:p>
          <a:p>
            <a:r>
              <a:rPr lang="en-US" dirty="0">
                <a:solidFill>
                  <a:srgbClr val="00B0F0"/>
                </a:solidFill>
              </a:rPr>
              <a:t>9</a:t>
            </a:r>
          </a:p>
          <a:p>
            <a:r>
              <a:rPr lang="en-US" dirty="0">
                <a:solidFill>
                  <a:srgbClr val="00B0F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8125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1" y="3867"/>
            <a:ext cx="9851232" cy="850106"/>
          </a:xfrm>
        </p:spPr>
        <p:txBody>
          <a:bodyPr>
            <a:normAutofit/>
          </a:bodyPr>
          <a:lstStyle/>
          <a:p>
            <a:r>
              <a:rPr lang="en-US" sz="3200" b="1" i="0" dirty="0">
                <a:effectLst/>
              </a:rPr>
              <a:t>Continue Statement with Inner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91" y="980728"/>
            <a:ext cx="9851232" cy="587727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//outer loop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            for(int </a:t>
            </a:r>
            <a:r>
              <a:rPr lang="en-US" sz="1800" dirty="0" err="1">
                <a:latin typeface="+mj-lt"/>
                <a:ea typeface="Gulim" pitchFamily="34" charset="-127"/>
              </a:rPr>
              <a:t>i</a:t>
            </a:r>
            <a:r>
              <a:rPr lang="en-US" sz="1800" dirty="0">
                <a:latin typeface="+mj-lt"/>
                <a:ea typeface="Gulim" pitchFamily="34" charset="-127"/>
              </a:rPr>
              <a:t>=1;i&lt;=3;i++){  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                    //inner loop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                    for(int j=1;j&lt;=3;j++){  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                        </a:t>
            </a:r>
            <a:r>
              <a:rPr lang="en-US" sz="18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if(</a:t>
            </a:r>
            <a:r>
              <a:rPr lang="en-US" sz="18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18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==2&amp;&amp;j==2){  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continue;  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                }  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                        </a:t>
            </a:r>
            <a:r>
              <a:rPr lang="en-US" sz="18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1800" dirty="0">
                <a:latin typeface="+mj-lt"/>
                <a:ea typeface="Gulim" pitchFamily="34" charset="-127"/>
              </a:rPr>
              <a:t>(</a:t>
            </a:r>
            <a:r>
              <a:rPr lang="en-US" sz="1800" dirty="0" err="1">
                <a:latin typeface="+mj-lt"/>
                <a:ea typeface="Gulim" pitchFamily="34" charset="-127"/>
              </a:rPr>
              <a:t>i</a:t>
            </a:r>
            <a:r>
              <a:rPr lang="en-US" sz="1800" dirty="0">
                <a:latin typeface="+mj-lt"/>
                <a:ea typeface="Gulim" pitchFamily="34" charset="-127"/>
              </a:rPr>
              <a:t>+" "+j);  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                    }  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            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1B6B9-C167-4289-8F27-DBD82B41D4C0}"/>
              </a:ext>
            </a:extLst>
          </p:cNvPr>
          <p:cNvSpPr txBox="1"/>
          <p:nvPr/>
        </p:nvSpPr>
        <p:spPr>
          <a:xfrm>
            <a:off x="9450698" y="3941506"/>
            <a:ext cx="9343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</a:t>
            </a:r>
          </a:p>
          <a:p>
            <a:r>
              <a:rPr lang="en-US" dirty="0">
                <a:solidFill>
                  <a:srgbClr val="00B0F0"/>
                </a:solidFill>
              </a:rPr>
              <a:t>1 1</a:t>
            </a:r>
          </a:p>
          <a:p>
            <a:r>
              <a:rPr lang="en-US" dirty="0">
                <a:solidFill>
                  <a:srgbClr val="00B0F0"/>
                </a:solidFill>
              </a:rPr>
              <a:t>1 2</a:t>
            </a:r>
          </a:p>
          <a:p>
            <a:r>
              <a:rPr lang="en-US" dirty="0">
                <a:solidFill>
                  <a:srgbClr val="00B0F0"/>
                </a:solidFill>
              </a:rPr>
              <a:t>1 3</a:t>
            </a:r>
          </a:p>
          <a:p>
            <a:r>
              <a:rPr lang="en-US" dirty="0">
                <a:solidFill>
                  <a:srgbClr val="00B0F0"/>
                </a:solidFill>
              </a:rPr>
              <a:t>2 1</a:t>
            </a:r>
          </a:p>
          <a:p>
            <a:r>
              <a:rPr lang="en-US" dirty="0">
                <a:solidFill>
                  <a:srgbClr val="00B0F0"/>
                </a:solidFill>
              </a:rPr>
              <a:t>2 3</a:t>
            </a:r>
          </a:p>
          <a:p>
            <a:r>
              <a:rPr lang="en-US" dirty="0">
                <a:solidFill>
                  <a:srgbClr val="00B0F0"/>
                </a:solidFill>
              </a:rPr>
              <a:t>3 1</a:t>
            </a:r>
          </a:p>
          <a:p>
            <a:r>
              <a:rPr lang="en-US" dirty="0">
                <a:solidFill>
                  <a:srgbClr val="00B0F0"/>
                </a:solidFill>
              </a:rPr>
              <a:t>3 2</a:t>
            </a:r>
          </a:p>
          <a:p>
            <a:r>
              <a:rPr lang="en-US" dirty="0">
                <a:solidFill>
                  <a:srgbClr val="00B0F0"/>
                </a:solidFill>
              </a:rPr>
              <a:t>3 3</a:t>
            </a:r>
          </a:p>
        </p:txBody>
      </p:sp>
    </p:spTree>
    <p:extLst>
      <p:ext uri="{BB962C8B-B14F-4D97-AF65-F5344CB8AC3E}">
        <p14:creationId xmlns:p14="http://schemas.microsoft.com/office/powerpoint/2010/main" val="77034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67" y="0"/>
            <a:ext cx="9851232" cy="850106"/>
          </a:xfrm>
        </p:spPr>
        <p:txBody>
          <a:bodyPr>
            <a:normAutofit/>
          </a:bodyPr>
          <a:lstStyle/>
          <a:p>
            <a:r>
              <a:rPr lang="en-US" sz="3200" b="1" i="0" dirty="0">
                <a:effectLst/>
              </a:rPr>
              <a:t>Continue Statement with Labelled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91" y="1052736"/>
            <a:ext cx="9851232" cy="5805264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aa: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            for(int </a:t>
            </a:r>
            <a:r>
              <a:rPr lang="en-US" sz="2000" dirty="0" err="1">
                <a:latin typeface="+mj-lt"/>
                <a:ea typeface="Gulim" pitchFamily="34" charset="-127"/>
              </a:rPr>
              <a:t>i</a:t>
            </a:r>
            <a:r>
              <a:rPr lang="en-US" sz="2000" dirty="0">
                <a:latin typeface="+mj-lt"/>
                <a:ea typeface="Gulim" pitchFamily="34" charset="-127"/>
              </a:rPr>
              <a:t>=1;i&lt;=3;i++){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                    bb: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                    for(int j=1;j&lt;=3;j++){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                if(</a:t>
            </a:r>
            <a:r>
              <a:rPr lang="en-US" sz="20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0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==2&amp;&amp;j==2){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continue aa;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                        }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                        </a:t>
            </a:r>
            <a:r>
              <a:rPr lang="en-US" sz="20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000" dirty="0">
                <a:latin typeface="+mj-lt"/>
                <a:ea typeface="Gulim" pitchFamily="34" charset="-127"/>
              </a:rPr>
              <a:t>(</a:t>
            </a:r>
            <a:r>
              <a:rPr lang="en-US" sz="2000" dirty="0" err="1">
                <a:latin typeface="+mj-lt"/>
                <a:ea typeface="Gulim" pitchFamily="34" charset="-127"/>
              </a:rPr>
              <a:t>i</a:t>
            </a:r>
            <a:r>
              <a:rPr lang="en-US" sz="2000" dirty="0">
                <a:latin typeface="+mj-lt"/>
                <a:ea typeface="Gulim" pitchFamily="34" charset="-127"/>
              </a:rPr>
              <a:t>+" "+j);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                    }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            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BF792-9A5C-48CD-ADE9-EAD9E8B42A63}"/>
              </a:ext>
            </a:extLst>
          </p:cNvPr>
          <p:cNvSpPr txBox="1"/>
          <p:nvPr/>
        </p:nvSpPr>
        <p:spPr>
          <a:xfrm>
            <a:off x="9514415" y="4365104"/>
            <a:ext cx="8623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</a:t>
            </a:r>
          </a:p>
          <a:p>
            <a:r>
              <a:rPr lang="en-US" dirty="0">
                <a:solidFill>
                  <a:srgbClr val="00B0F0"/>
                </a:solidFill>
              </a:rPr>
              <a:t>1 1</a:t>
            </a:r>
          </a:p>
          <a:p>
            <a:r>
              <a:rPr lang="en-US" dirty="0">
                <a:solidFill>
                  <a:srgbClr val="00B0F0"/>
                </a:solidFill>
              </a:rPr>
              <a:t>1 2</a:t>
            </a:r>
          </a:p>
          <a:p>
            <a:r>
              <a:rPr lang="en-US" dirty="0">
                <a:solidFill>
                  <a:srgbClr val="00B0F0"/>
                </a:solidFill>
              </a:rPr>
              <a:t>1 3</a:t>
            </a:r>
          </a:p>
          <a:p>
            <a:r>
              <a:rPr lang="en-US" dirty="0">
                <a:solidFill>
                  <a:srgbClr val="00B0F0"/>
                </a:solidFill>
              </a:rPr>
              <a:t>2 1</a:t>
            </a:r>
          </a:p>
          <a:p>
            <a:r>
              <a:rPr lang="en-US" dirty="0">
                <a:solidFill>
                  <a:srgbClr val="00B0F0"/>
                </a:solidFill>
              </a:rPr>
              <a:t>3 1</a:t>
            </a:r>
          </a:p>
          <a:p>
            <a:r>
              <a:rPr lang="en-US" dirty="0">
                <a:solidFill>
                  <a:srgbClr val="00B0F0"/>
                </a:solidFill>
              </a:rPr>
              <a:t>3 2</a:t>
            </a:r>
          </a:p>
          <a:p>
            <a:r>
              <a:rPr lang="en-US" dirty="0">
                <a:solidFill>
                  <a:srgbClr val="00B0F0"/>
                </a:solidFill>
              </a:rPr>
              <a:t>3 3</a:t>
            </a:r>
          </a:p>
        </p:txBody>
      </p:sp>
    </p:spTree>
    <p:extLst>
      <p:ext uri="{BB962C8B-B14F-4D97-AF65-F5344CB8AC3E}">
        <p14:creationId xmlns:p14="http://schemas.microsoft.com/office/powerpoint/2010/main" val="29967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Data-flow-diagram of </a:t>
            </a:r>
            <a:r>
              <a:rPr lang="en-US" sz="3200" b="1" dirty="0">
                <a:solidFill>
                  <a:srgbClr val="00B0F0"/>
                </a:solidFill>
              </a:rPr>
              <a:t> if </a:t>
            </a:r>
            <a:r>
              <a:rPr lang="en-US" sz="3200" b="1" dirty="0"/>
              <a:t>Block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39926" y="1562100"/>
            <a:ext cx="63152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730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837" y="152400"/>
            <a:ext cx="802981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r>
              <a:rPr lang="en-IN" sz="3200" b="1" dirty="0">
                <a:solidFill>
                  <a:srgbClr val="0C0600"/>
                </a:solidFill>
                <a:latin typeface="Adobe Caslon Pro" pitchFamily="18" charset="0"/>
                <a:ea typeface="Adobe Heiti Std R" pitchFamily="34" charset="-128"/>
                <a:cs typeface="Andalus" pitchFamily="18" charset="-78"/>
              </a:rPr>
              <a:t>Example</a:t>
            </a:r>
            <a:endParaRPr lang="en-US" sz="3200" b="1" dirty="0">
              <a:solidFill>
                <a:srgbClr val="0C0600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973" y="714356"/>
            <a:ext cx="9881194" cy="576264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sz="2400" dirty="0">
              <a:ea typeface="Gulim" pitchFamily="34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public class IfDemo1 {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public static void main(String[] </a:t>
            </a:r>
            <a:r>
              <a:rPr lang="en-US" sz="2400" dirty="0" err="1">
                <a:ea typeface="Gulim" pitchFamily="34" charset="-127"/>
              </a:rPr>
              <a:t>args</a:t>
            </a:r>
            <a:r>
              <a:rPr lang="en-US" sz="2400" dirty="0">
                <a:ea typeface="Gulim" pitchFamily="34" charset="-127"/>
              </a:rPr>
              <a:t>)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	</a:t>
            </a: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{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	</a:t>
            </a:r>
            <a:r>
              <a:rPr lang="en-US" sz="2400" dirty="0" err="1">
                <a:solidFill>
                  <a:srgbClr val="00B0F0"/>
                </a:solidFill>
                <a:ea typeface="Gulim" pitchFamily="34" charset="-127"/>
              </a:rPr>
              <a:t>int</a:t>
            </a: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 marks=70;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	if(marks &gt; 65)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		{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		</a:t>
            </a:r>
            <a:r>
              <a:rPr lang="en-US" sz="2400" dirty="0" err="1">
                <a:solidFill>
                  <a:srgbClr val="00B0F0"/>
                </a:solidFill>
                <a:ea typeface="Gulim" pitchFamily="34" charset="-127"/>
              </a:rPr>
              <a:t>System.out.print</a:t>
            </a: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("First division");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		}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	}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}  </a:t>
            </a:r>
          </a:p>
          <a:p>
            <a:pPr marL="0" indent="0">
              <a:buNone/>
            </a:pPr>
            <a:r>
              <a:rPr lang="en-US" sz="2400" dirty="0">
                <a:latin typeface="Gulim" pitchFamily="34" charset="-127"/>
                <a:ea typeface="Gulim" pitchFamily="34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926" y="285728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Java if-else Statement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/>
              <a:t> It executes the</a:t>
            </a:r>
            <a:r>
              <a:rPr lang="en-US" sz="2400" b="1" dirty="0">
                <a:solidFill>
                  <a:srgbClr val="00B0F0"/>
                </a:solidFill>
              </a:rPr>
              <a:t> if block if condition is true </a:t>
            </a:r>
            <a:r>
              <a:rPr lang="en-US" sz="2400" dirty="0"/>
              <a:t>otherwise </a:t>
            </a:r>
            <a:r>
              <a:rPr lang="en-US" sz="2400" b="1" dirty="0">
                <a:solidFill>
                  <a:srgbClr val="00B0F0"/>
                </a:solidFill>
              </a:rPr>
              <a:t>else block is executed.</a:t>
            </a:r>
          </a:p>
          <a:p>
            <a:pPr marL="0" indent="0"/>
            <a:r>
              <a:rPr lang="en-IN" sz="2400" b="1" dirty="0" err="1">
                <a:solidFill>
                  <a:srgbClr val="0C0600"/>
                </a:solidFill>
                <a:latin typeface="+mj-lt"/>
                <a:ea typeface="Gulim" pitchFamily="34" charset="-127"/>
              </a:rPr>
              <a:t>Synatax</a:t>
            </a:r>
            <a:r>
              <a:rPr lang="en-IN" sz="2400" b="1" dirty="0">
                <a:solidFill>
                  <a:srgbClr val="0C0600"/>
                </a:solidFill>
                <a:latin typeface="+mj-lt"/>
                <a:ea typeface="Gulim" pitchFamily="34" charset="-127"/>
              </a:rPr>
              <a:t>:</a:t>
            </a:r>
          </a:p>
          <a:p>
            <a:pPr marL="0" indent="0"/>
            <a:endParaRPr lang="en-IN" sz="2400" b="1" dirty="0">
              <a:solidFill>
                <a:srgbClr val="00B0F0"/>
              </a:solidFill>
              <a:latin typeface="Gulim" pitchFamily="34" charset="-127"/>
              <a:ea typeface="Gulim" pitchFamily="34" charset="-127"/>
            </a:endParaRPr>
          </a:p>
          <a:p>
            <a:pPr marL="1249363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if</a:t>
            </a:r>
            <a:r>
              <a:rPr lang="en-US" sz="2400" dirty="0">
                <a:solidFill>
                  <a:srgbClr val="00B050"/>
                </a:solidFill>
              </a:rPr>
              <a:t>(condition)</a:t>
            </a:r>
          </a:p>
          <a:p>
            <a:pPr marL="1249363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{  </a:t>
            </a:r>
          </a:p>
          <a:p>
            <a:pPr marL="1249363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             //code if condition is true  </a:t>
            </a:r>
          </a:p>
          <a:p>
            <a:pPr marL="1249363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}</a:t>
            </a:r>
          </a:p>
          <a:p>
            <a:pPr marL="1249363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else</a:t>
            </a:r>
          </a:p>
          <a:p>
            <a:pPr marL="1249363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{  </a:t>
            </a:r>
          </a:p>
          <a:p>
            <a:pPr marL="1249363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            //code if condition is false  </a:t>
            </a:r>
          </a:p>
          <a:p>
            <a:pPr marL="1249363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}  </a:t>
            </a:r>
          </a:p>
          <a:p>
            <a:pPr marL="0" indent="0"/>
            <a:endParaRPr lang="en-US" sz="2400" b="1" dirty="0">
              <a:solidFill>
                <a:srgbClr val="00B0F0"/>
              </a:solidFill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rgbClr val="0C0600"/>
                </a:solidFill>
              </a:rPr>
              <a:t>Data-flow-diagram of  if else Block</a:t>
            </a:r>
            <a:endParaRPr lang="en-US" sz="3200" dirty="0">
              <a:solidFill>
                <a:srgbClr val="0C06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96471" y="1142984"/>
            <a:ext cx="608436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r>
              <a:rPr lang="en-IN" sz="3200" b="1" dirty="0">
                <a:solidFill>
                  <a:srgbClr val="0C0600"/>
                </a:solidFill>
                <a:latin typeface="Adobe Caslon Pro" pitchFamily="18" charset="0"/>
                <a:ea typeface="Adobe Heiti Std R" pitchFamily="34" charset="-128"/>
                <a:cs typeface="Andalus" pitchFamily="18" charset="-78"/>
              </a:rPr>
              <a:t>Example</a:t>
            </a:r>
            <a:endParaRPr lang="en-US" sz="3200" b="1" dirty="0">
              <a:solidFill>
                <a:srgbClr val="0C0600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000108"/>
            <a:ext cx="10330110" cy="58578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public class IfElseDemo1 {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	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	{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		</a:t>
            </a:r>
            <a:r>
              <a:rPr lang="en-US" sz="2400" dirty="0" err="1">
                <a:solidFill>
                  <a:srgbClr val="00B050"/>
                </a:solidFill>
                <a:latin typeface="+mj-lt"/>
                <a:ea typeface="Gulim" pitchFamily="34" charset="-127"/>
              </a:rPr>
              <a:t>int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 marks=50;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		if(marks &gt; 65)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		{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			</a:t>
            </a:r>
            <a:r>
              <a:rPr lang="en-US" sz="2400" dirty="0" err="1">
                <a:solidFill>
                  <a:srgbClr val="00B050"/>
                </a:solidFill>
                <a:latin typeface="+mj-lt"/>
                <a:ea typeface="Gulim" pitchFamily="34" charset="-127"/>
              </a:rPr>
              <a:t>System.out.print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("First division");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		}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		else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		{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			</a:t>
            </a:r>
            <a:r>
              <a:rPr lang="en-US" sz="2400" dirty="0" err="1">
                <a:solidFill>
                  <a:srgbClr val="00B050"/>
                </a:solidFill>
                <a:latin typeface="+mj-lt"/>
                <a:ea typeface="Gulim" pitchFamily="34" charset="-127"/>
              </a:rPr>
              <a:t>System.out.print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("Second division");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		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	}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theme/theme1.xml><?xml version="1.0" encoding="utf-8"?>
<a:theme xmlns:a="http://schemas.openxmlformats.org/drawingml/2006/main" name="N0052">
  <a:themeElements>
    <a:clrScheme name="Custom 142">
      <a:dk1>
        <a:srgbClr val="0C0600"/>
      </a:dk1>
      <a:lt1>
        <a:srgbClr val="FFFFFF"/>
      </a:lt1>
      <a:dk2>
        <a:srgbClr val="03B0B9"/>
      </a:dk2>
      <a:lt2>
        <a:srgbClr val="7BDEFD"/>
      </a:lt2>
      <a:accent1>
        <a:srgbClr val="9CBCC4"/>
      </a:accent1>
      <a:accent2>
        <a:srgbClr val="DCE9EC"/>
      </a:accent2>
      <a:accent3>
        <a:srgbClr val="9AA5A8"/>
      </a:accent3>
      <a:accent4>
        <a:srgbClr val="005658"/>
      </a:accent4>
      <a:accent5>
        <a:srgbClr val="14CECE"/>
      </a:accent5>
      <a:accent6>
        <a:srgbClr val="ECF6F8"/>
      </a:accent6>
      <a:hlink>
        <a:srgbClr val="FF0000"/>
      </a:hlink>
      <a:folHlink>
        <a:srgbClr val="00515A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001" id="{36154384-0974-4331-912C-EC0DCAFDF316}" vid="{7F9E7E32-86AE-46A6-BF2E-E3B6365EB7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N0151</Template>
  <TotalTime>2039</TotalTime>
  <Words>2196</Words>
  <Application>Microsoft Office PowerPoint</Application>
  <PresentationFormat>Custom</PresentationFormat>
  <Paragraphs>428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Gulim</vt:lpstr>
      <vt:lpstr>Adobe Caslon Pro</vt:lpstr>
      <vt:lpstr>Arial</vt:lpstr>
      <vt:lpstr>Cooper Black</vt:lpstr>
      <vt:lpstr>Times New Roman</vt:lpstr>
      <vt:lpstr>Wingdings</vt:lpstr>
      <vt:lpstr>N0052</vt:lpstr>
      <vt:lpstr>Control Statements</vt:lpstr>
      <vt:lpstr>PowerPoint Presentation</vt:lpstr>
      <vt:lpstr>Java if Statement</vt:lpstr>
      <vt:lpstr>Java if Statement</vt:lpstr>
      <vt:lpstr>Data-flow-diagram of  if Block</vt:lpstr>
      <vt:lpstr>Example</vt:lpstr>
      <vt:lpstr>Java if-else Statement</vt:lpstr>
      <vt:lpstr>Data-flow-diagram of  if else Block</vt:lpstr>
      <vt:lpstr>Example</vt:lpstr>
      <vt:lpstr>Java if-else-if ladder Statement</vt:lpstr>
      <vt:lpstr>PowerPoint Presentation</vt:lpstr>
      <vt:lpstr>Data-flow-diagram of If Else If Block</vt:lpstr>
      <vt:lpstr>PowerPoint Presentation</vt:lpstr>
      <vt:lpstr>Java Nested if statement</vt:lpstr>
      <vt:lpstr>Data-flow-diagram of Nested if Block</vt:lpstr>
      <vt:lpstr>PowerPoint Presentation</vt:lpstr>
      <vt:lpstr>Java Switch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Loop statements</vt:lpstr>
      <vt:lpstr>Java While Loop</vt:lpstr>
      <vt:lpstr>PowerPoint Presentation</vt:lpstr>
      <vt:lpstr>Example</vt:lpstr>
      <vt:lpstr>PowerPoint Presentation</vt:lpstr>
      <vt:lpstr>Java do-while Loop</vt:lpstr>
      <vt:lpstr>Flowchart of Java do while loop</vt:lpstr>
      <vt:lpstr>Example</vt:lpstr>
      <vt:lpstr>for Loop</vt:lpstr>
      <vt:lpstr>PowerPoint Presentation</vt:lpstr>
      <vt:lpstr>PowerPoint Presentation</vt:lpstr>
      <vt:lpstr>PowerPoint Presentation</vt:lpstr>
      <vt:lpstr>PowerPoint Presentation</vt:lpstr>
      <vt:lpstr>Java Nested for Loop</vt:lpstr>
      <vt:lpstr>Half pyramid pattern using nested loops</vt:lpstr>
      <vt:lpstr> Inverted half pyramid using *</vt:lpstr>
      <vt:lpstr>Java break Statement</vt:lpstr>
      <vt:lpstr>PowerPoint Presentation</vt:lpstr>
      <vt:lpstr>PowerPoint Presentation</vt:lpstr>
      <vt:lpstr>Example</vt:lpstr>
      <vt:lpstr>Break Statement with Inner Loop</vt:lpstr>
      <vt:lpstr> labeled break Statement</vt:lpstr>
      <vt:lpstr>Java continue Statement</vt:lpstr>
      <vt:lpstr>PowerPoint Presentation</vt:lpstr>
      <vt:lpstr>Example</vt:lpstr>
      <vt:lpstr>Continue Statement with Inner Loop</vt:lpstr>
      <vt:lpstr>Continue Statement with Labelled For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User</dc:creator>
  <cp:lastModifiedBy>Somavarapu  Sandeep</cp:lastModifiedBy>
  <cp:revision>214</cp:revision>
  <dcterms:created xsi:type="dcterms:W3CDTF">2019-04-30T03:35:13Z</dcterms:created>
  <dcterms:modified xsi:type="dcterms:W3CDTF">2023-11-21T16:35:39Z</dcterms:modified>
</cp:coreProperties>
</file>