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ECC2816-D2E8-4E27-9EC3-6F1F474103C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3A6C7FB-8A16-490F-AE89-287D5F3A22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C66C462-AD11-4DD8-B940-F28DEB4E3D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957554-2824-4EED-98FF-73BE7252DB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18720" y="6472800"/>
            <a:ext cx="20322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032000" y="6472800"/>
            <a:ext cx="12949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2022-July-25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46720" y="6508800"/>
            <a:ext cx="12650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BRSKI-AE status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1016000" y="6472800"/>
            <a:ext cx="8989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DF6AE67E-FC53-408D-A5ED-5DF1050CD61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anima-brski-ae" TargetMode="External"/><Relationship Id="rId2" Type="http://schemas.openxmlformats.org/officeDocument/2006/relationships/hyperlink" Target="https://datatracker.ietf.org/doc/html/draft-ietf-anima-brski-ae" TargetMode="External"/><Relationship Id="rId3" Type="http://schemas.openxmlformats.org/officeDocument/2006/relationships/hyperlink" Target="https://github.com/anima-wg/anima-brski-ae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2000" cy="158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9240" cy="41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draft-ietf-anima-brski-ae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-02</a:t>
            </a:r>
            <a:br/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2"/>
              </a:rPr>
              <a:t>https://datatracker.ietf.org/doc/html/draft-ietf-anima-brski-ae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b="1" lang="en-US" sz="22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von Oheimb (Ed.), Steffen Fries, Hendrik Brockhaus, Eliot Lear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IETF 114 – ANIMA Working Group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000000" y="1502640"/>
            <a:ext cx="1658520" cy="483156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23560" y="1511640"/>
            <a:ext cx="2715840" cy="48225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997640" y="2277000"/>
            <a:ext cx="2775960" cy="1325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69880" y="2105280"/>
            <a:ext cx="2100240" cy="32724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369880" y="3535560"/>
            <a:ext cx="2100240" cy="1803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790520" y="1502640"/>
            <a:ext cx="4104000" cy="483156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2232000" y="2700000"/>
            <a:ext cx="252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2198520" y="2514240"/>
            <a:ext cx="2561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 flipH="1">
            <a:off x="2261160" y="3498840"/>
            <a:ext cx="2496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5352120" y="1943640"/>
            <a:ext cx="182016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 flipV="1">
            <a:off x="5580360" y="2850480"/>
            <a:ext cx="508284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6446880" y="2684880"/>
            <a:ext cx="3069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 rot="16200000">
            <a:off x="10170720" y="2268000"/>
            <a:ext cx="179676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b="0" lang="en-US" sz="800" spc="-1" strike="noStrike">
              <a:latin typeface="Arial"/>
            </a:endParaRPr>
          </a:p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flipH="1" flipV="1">
            <a:off x="4793040" y="3397680"/>
            <a:ext cx="5843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5"/>
          <p:cNvSpPr/>
          <p:nvPr/>
        </p:nvSpPr>
        <p:spPr>
          <a:xfrm>
            <a:off x="6646320" y="3205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2157840" y="3322080"/>
            <a:ext cx="25153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1449360" y="1261800"/>
            <a:ext cx="911880" cy="5310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3600000" y="1261800"/>
            <a:ext cx="1880280" cy="52524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b="0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b="1" lang="en-US" sz="1350" spc="-1" strike="noStrike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8591760" y="1261800"/>
            <a:ext cx="606960" cy="5472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10209600" y="1261800"/>
            <a:ext cx="911880" cy="5310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2178000" y="5178240"/>
            <a:ext cx="1960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025360" y="5493960"/>
            <a:ext cx="272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3"/>
          <p:cNvSpPr/>
          <p:nvPr/>
        </p:nvSpPr>
        <p:spPr>
          <a:xfrm>
            <a:off x="475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4"/>
          <p:cNvSpPr/>
          <p:nvPr/>
        </p:nvSpPr>
        <p:spPr>
          <a:xfrm>
            <a:off x="889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5"/>
          <p:cNvSpPr/>
          <p:nvPr/>
        </p:nvSpPr>
        <p:spPr>
          <a:xfrm flipH="1">
            <a:off x="2021400" y="4523400"/>
            <a:ext cx="272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>
            <a:off x="2113560" y="5593680"/>
            <a:ext cx="2561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4" name="CustomShape 27"/>
          <p:cNvSpPr/>
          <p:nvPr/>
        </p:nvSpPr>
        <p:spPr>
          <a:xfrm>
            <a:off x="2372400" y="1287360"/>
            <a:ext cx="10465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5680" indent="-8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b="0" lang="en-US" sz="800" spc="-1" strike="noStrike">
              <a:latin typeface="Arial"/>
            </a:endParaRPr>
          </a:p>
          <a:p>
            <a:pPr marL="85680" indent="-83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5445360" y="1327320"/>
            <a:ext cx="15678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b="0" lang="en-US" sz="800" spc="-1" strike="noStrike">
              <a:latin typeface="Arial"/>
            </a:endParaRPr>
          </a:p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b="0" lang="en-US" sz="800" spc="-1" strike="noStrike">
              <a:latin typeface="Arial"/>
            </a:endParaRPr>
          </a:p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9164160" y="1327320"/>
            <a:ext cx="100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11123640" y="1287360"/>
            <a:ext cx="9759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8" name="Picture 170" descr=""/>
          <p:cNvPicPr/>
          <p:nvPr/>
        </p:nvPicPr>
        <p:blipFill>
          <a:blip r:embed="rId1"/>
          <a:stretch/>
        </p:blipFill>
        <p:spPr>
          <a:xfrm>
            <a:off x="10173240" y="3145320"/>
            <a:ext cx="283680" cy="593640"/>
          </a:xfrm>
          <a:prstGeom prst="rect">
            <a:avLst/>
          </a:prstGeom>
          <a:ln w="0">
            <a:noFill/>
          </a:ln>
        </p:spPr>
      </p:pic>
      <p:sp>
        <p:nvSpPr>
          <p:cNvPr id="119" name="Line 31"/>
          <p:cNvSpPr/>
          <p:nvPr/>
        </p:nvSpPr>
        <p:spPr>
          <a:xfrm>
            <a:off x="1828440" y="4017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2"/>
          <p:cNvSpPr/>
          <p:nvPr/>
        </p:nvSpPr>
        <p:spPr>
          <a:xfrm>
            <a:off x="169200" y="2315880"/>
            <a:ext cx="73116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1" name="CustomShape 33"/>
          <p:cNvSpPr/>
          <p:nvPr/>
        </p:nvSpPr>
        <p:spPr>
          <a:xfrm>
            <a:off x="172800" y="4198320"/>
            <a:ext cx="126540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Adapted step: Application of alternative enrollment protocol (e.g., Lightweight CMP)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2" name="Picture 177" descr=""/>
          <p:cNvPicPr/>
          <p:nvPr/>
        </p:nvPicPr>
        <p:blipFill>
          <a:blip r:embed="rId2"/>
          <a:stretch/>
        </p:blipFill>
        <p:spPr>
          <a:xfrm>
            <a:off x="1928160" y="3235680"/>
            <a:ext cx="283680" cy="59364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78" descr=""/>
          <p:cNvPicPr/>
          <p:nvPr/>
        </p:nvPicPr>
        <p:blipFill>
          <a:blip r:embed="rId3"/>
          <a:stretch/>
        </p:blipFill>
        <p:spPr>
          <a:xfrm>
            <a:off x="1522800" y="2092680"/>
            <a:ext cx="692280" cy="6998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9" descr=""/>
          <p:cNvPicPr/>
          <p:nvPr/>
        </p:nvPicPr>
        <p:blipFill>
          <a:blip r:embed="rId4"/>
          <a:stretch/>
        </p:blipFill>
        <p:spPr>
          <a:xfrm>
            <a:off x="4848840" y="2512080"/>
            <a:ext cx="789120" cy="75888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34"/>
          <p:cNvSpPr/>
          <p:nvPr/>
        </p:nvSpPr>
        <p:spPr>
          <a:xfrm>
            <a:off x="2042280" y="4125240"/>
            <a:ext cx="2561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6" name="CustomShape 35"/>
          <p:cNvSpPr/>
          <p:nvPr/>
        </p:nvSpPr>
        <p:spPr>
          <a:xfrm>
            <a:off x="2025360" y="4302000"/>
            <a:ext cx="272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6"/>
          <p:cNvSpPr/>
          <p:nvPr/>
        </p:nvSpPr>
        <p:spPr>
          <a:xfrm>
            <a:off x="2042280" y="4336920"/>
            <a:ext cx="2561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8" name="CustomShape 37"/>
          <p:cNvSpPr/>
          <p:nvPr/>
        </p:nvSpPr>
        <p:spPr>
          <a:xfrm flipH="1">
            <a:off x="2021400" y="5797800"/>
            <a:ext cx="272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8"/>
          <p:cNvSpPr/>
          <p:nvPr/>
        </p:nvSpPr>
        <p:spPr>
          <a:xfrm flipH="1">
            <a:off x="2021400" y="5023440"/>
            <a:ext cx="272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9"/>
          <p:cNvSpPr/>
          <p:nvPr/>
        </p:nvSpPr>
        <p:spPr>
          <a:xfrm>
            <a:off x="2042280" y="4625280"/>
            <a:ext cx="2561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1" name="CustomShape 40"/>
          <p:cNvSpPr/>
          <p:nvPr/>
        </p:nvSpPr>
        <p:spPr>
          <a:xfrm>
            <a:off x="2025360" y="4802040"/>
            <a:ext cx="272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1"/>
          <p:cNvSpPr/>
          <p:nvPr/>
        </p:nvSpPr>
        <p:spPr>
          <a:xfrm>
            <a:off x="2042280" y="4836960"/>
            <a:ext cx="2561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3" name="Picture 188" descr=""/>
          <p:cNvPicPr/>
          <p:nvPr/>
        </p:nvPicPr>
        <p:blipFill>
          <a:blip r:embed="rId5"/>
          <a:stretch/>
        </p:blipFill>
        <p:spPr>
          <a:xfrm>
            <a:off x="1655280" y="5128560"/>
            <a:ext cx="484200" cy="52632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42"/>
          <p:cNvSpPr/>
          <p:nvPr/>
        </p:nvSpPr>
        <p:spPr>
          <a:xfrm>
            <a:off x="1672920" y="5676480"/>
            <a:ext cx="322560" cy="23796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Graphic 190" descr=""/>
          <p:cNvPicPr/>
          <p:nvPr/>
        </p:nvPicPr>
        <p:blipFill>
          <a:blip r:embed="rId6"/>
          <a:stretch/>
        </p:blipFill>
        <p:spPr>
          <a:xfrm>
            <a:off x="1672920" y="5637240"/>
            <a:ext cx="308160" cy="308160"/>
          </a:xfrm>
          <a:prstGeom prst="rect">
            <a:avLst/>
          </a:prstGeom>
          <a:ln w="0">
            <a:noFill/>
          </a:ln>
        </p:spPr>
      </p:pic>
      <p:pic>
        <p:nvPicPr>
          <p:cNvPr id="136" name="Graphic 191" descr=""/>
          <p:cNvPicPr/>
          <p:nvPr/>
        </p:nvPicPr>
        <p:blipFill>
          <a:blip r:embed="rId7"/>
          <a:stretch/>
        </p:blipFill>
        <p:spPr>
          <a:xfrm>
            <a:off x="8944560" y="5639400"/>
            <a:ext cx="308160" cy="30816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43"/>
          <p:cNvSpPr/>
          <p:nvPr/>
        </p:nvSpPr>
        <p:spPr>
          <a:xfrm>
            <a:off x="1045080" y="6016320"/>
            <a:ext cx="1038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8" name="CustomShape 44"/>
          <p:cNvSpPr/>
          <p:nvPr/>
        </p:nvSpPr>
        <p:spPr>
          <a:xfrm>
            <a:off x="6300000" y="5162400"/>
            <a:ext cx="1942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2025360" y="3855960"/>
            <a:ext cx="271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6"/>
          <p:cNvSpPr/>
          <p:nvPr/>
        </p:nvSpPr>
        <p:spPr>
          <a:xfrm>
            <a:off x="2673720" y="3673440"/>
            <a:ext cx="1400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2025360" y="6210720"/>
            <a:ext cx="271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8"/>
          <p:cNvSpPr/>
          <p:nvPr/>
        </p:nvSpPr>
        <p:spPr>
          <a:xfrm>
            <a:off x="2673720" y="5992200"/>
            <a:ext cx="1400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3" name="CustomShape 49"/>
          <p:cNvSpPr/>
          <p:nvPr/>
        </p:nvSpPr>
        <p:spPr>
          <a:xfrm>
            <a:off x="7003440" y="1261800"/>
            <a:ext cx="590760" cy="54720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544160" y="1343520"/>
            <a:ext cx="1008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5" name="Line 51"/>
          <p:cNvSpPr/>
          <p:nvPr/>
        </p:nvSpPr>
        <p:spPr>
          <a:xfrm>
            <a:off x="7291800" y="1815480"/>
            <a:ext cx="0" cy="453636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2"/>
          <p:cNvSpPr/>
          <p:nvPr/>
        </p:nvSpPr>
        <p:spPr>
          <a:xfrm>
            <a:off x="7297920" y="5509800"/>
            <a:ext cx="1596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3"/>
          <p:cNvSpPr/>
          <p:nvPr/>
        </p:nvSpPr>
        <p:spPr>
          <a:xfrm flipH="1" flipV="1">
            <a:off x="7287480" y="5786280"/>
            <a:ext cx="1580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4"/>
          <p:cNvSpPr/>
          <p:nvPr/>
        </p:nvSpPr>
        <p:spPr>
          <a:xfrm>
            <a:off x="4041720" y="5166720"/>
            <a:ext cx="1464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9" name="CustomShape 55"/>
          <p:cNvSpPr/>
          <p:nvPr/>
        </p:nvSpPr>
        <p:spPr>
          <a:xfrm>
            <a:off x="4803120" y="4306680"/>
            <a:ext cx="249480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6"/>
          <p:cNvSpPr/>
          <p:nvPr/>
        </p:nvSpPr>
        <p:spPr>
          <a:xfrm flipH="1" flipV="1">
            <a:off x="4800960" y="4537440"/>
            <a:ext cx="24706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7"/>
          <p:cNvSpPr/>
          <p:nvPr/>
        </p:nvSpPr>
        <p:spPr>
          <a:xfrm>
            <a:off x="4771080" y="4812120"/>
            <a:ext cx="249480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8"/>
          <p:cNvSpPr/>
          <p:nvPr/>
        </p:nvSpPr>
        <p:spPr>
          <a:xfrm flipH="1" flipV="1">
            <a:off x="4793040" y="5018400"/>
            <a:ext cx="24706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9"/>
          <p:cNvSpPr/>
          <p:nvPr/>
        </p:nvSpPr>
        <p:spPr>
          <a:xfrm>
            <a:off x="600480" y="442800"/>
            <a:ext cx="986184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0"/>
          <p:cNvSpPr/>
          <p:nvPr/>
        </p:nvSpPr>
        <p:spPr>
          <a:xfrm flipV="1">
            <a:off x="4770720" y="3926880"/>
            <a:ext cx="583596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1"/>
          <p:cNvSpPr/>
          <p:nvPr/>
        </p:nvSpPr>
        <p:spPr>
          <a:xfrm>
            <a:off x="7342560" y="3757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838440" y="540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63"/>
          <p:cNvSpPr/>
          <p:nvPr/>
        </p:nvSpPr>
        <p:spPr>
          <a:xfrm>
            <a:off x="72000" y="3996000"/>
            <a:ext cx="8278200" cy="1978200"/>
          </a:xfrm>
          <a:custGeom>
            <a:avLst/>
            <a:gdLst/>
            <a:ah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4"/>
          <p:cNvSpPr/>
          <p:nvPr/>
        </p:nvSpPr>
        <p:spPr>
          <a:xfrm>
            <a:off x="4771080" y="5504040"/>
            <a:ext cx="249480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5"/>
          <p:cNvSpPr/>
          <p:nvPr/>
        </p:nvSpPr>
        <p:spPr>
          <a:xfrm flipH="1" flipV="1">
            <a:off x="4793040" y="5771160"/>
            <a:ext cx="24706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113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396080" cy="46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From draft async-enroll-05 to draft ae-01: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Renamed the repo and files from anima-brski-async-enroll to anima-brski-ae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Added graphics for abstract protocol overview as suggested by Toerless Eckert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Balanced (sub-)sections and their headers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Added details on Lightweight CMP instance, now called BRSKI-CMP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From draft ae-01 to draft ae-02: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Architecture: clarified registrar role including RA/LRA/enrollment proxy</a:t>
            </a:r>
            <a:endParaRPr b="0" lang="en-US" sz="22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CMP: added reference to CoAP Transport for CMPv2 and Constrained BRSKI</a:t>
            </a:r>
            <a:endParaRPr b="0" lang="en-US" sz="22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701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PoC implementation done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40824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90720" y="1558080"/>
            <a:ext cx="10707480" cy="51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Possibly add detail on applying EST with </a:t>
            </a:r>
            <a:r>
              <a:rPr b="0" lang="en-US" sz="2400" spc="-1" strike="noStrike">
                <a:solidFill>
                  <a:srgbClr val="000000"/>
                </a:solidFill>
                <a:latin typeface="FreeMono"/>
                <a:ea typeface="DejaVu Sans"/>
              </a:rPr>
              <a:t>/fullCMC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(→ Eliot Lear) ?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Document shepherd review (→ Toerless Eckert) ?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WG review?</a:t>
            </a:r>
            <a:endParaRPr b="0" lang="en-US" sz="2400" spc="-1" strike="noStrike">
              <a:latin typeface="Arial"/>
            </a:endParaRPr>
          </a:p>
          <a:p>
            <a:pPr marL="228600" indent="-2264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Ready for WGLC?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open points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LibreOffice/7.0.4.2$Linux_X86_64 LibreOffice_project/00$Build-2</Application>
  <AppVersion>15.0000</AppVersion>
  <Pages>8</Pages>
  <Words>383</Words>
  <Characters>0</Characters>
  <CharactersWithSpaces>0</CharactersWithSpace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2022-07-25T21:19:16Z</dcterms:modified>
  <cp:revision>276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2022-07-08T07:12:05Z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3</vt:i4>
  </property>
  <property fmtid="{D5CDD505-2E9C-101B-9397-08002B2CF9AE}" pid="13" name="PresentationFormat">
    <vt:lpwstr>Widescreen</vt:lpwstr>
  </property>
  <property fmtid="{D5CDD505-2E9C-101B-9397-08002B2CF9AE}" pid="14" name="Slides">
    <vt:i4>4</vt:i4>
  </property>
  <property fmtid="{D5CDD505-2E9C-101B-9397-08002B2CF9AE}" pid="15" name="_NewReviewCycle">
    <vt:lpwstr/>
  </property>
</Properties>
</file>