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56" r:id="rId2"/>
    <p:sldId id="273" r:id="rId3"/>
    <p:sldId id="299" r:id="rId4"/>
    <p:sldId id="283" r:id="rId5"/>
    <p:sldId id="300" r:id="rId6"/>
    <p:sldId id="285" r:id="rId7"/>
    <p:sldId id="296" r:id="rId8"/>
    <p:sldId id="313" r:id="rId9"/>
    <p:sldId id="304" r:id="rId10"/>
    <p:sldId id="31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BRSKI-AE – </a:t>
            </a:r>
            <a:br>
              <a:rPr lang="en-US" sz="4400" dirty="0"/>
            </a:br>
            <a:r>
              <a:rPr lang="en-US" sz="4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draft-ietf-anima-brski-async-enroll-04</a:t>
            </a:r>
          </a:p>
          <a:p>
            <a:r>
              <a:rPr lang="en-US" dirty="0"/>
              <a:t>Steffen Fries, Hendrik Brockhaus, Elliot Lear, David von Oheimb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sz="7000" dirty="0">
                <a:latin typeface="+mj-lt"/>
                <a:ea typeface="+mj-ea"/>
                <a:cs typeface="+mj-cs"/>
              </a:rPr>
              <a:t>BRSKI with Pledge in Responder Mode </a:t>
            </a:r>
            <a:br>
              <a:rPr lang="en-US" sz="7000" dirty="0">
                <a:latin typeface="+mj-lt"/>
                <a:ea typeface="+mj-ea"/>
                <a:cs typeface="+mj-cs"/>
              </a:rPr>
            </a:br>
            <a:r>
              <a:rPr lang="en-US" sz="7000" dirty="0">
                <a:latin typeface="+mj-lt"/>
                <a:ea typeface="+mj-ea"/>
                <a:cs typeface="+mj-cs"/>
              </a:rPr>
              <a:t>(BRSKI-PRM)</a:t>
            </a:r>
          </a:p>
          <a:p>
            <a:r>
              <a:rPr lang="en-US" dirty="0"/>
              <a:t>draft-ietf-anima-brski-prm-00</a:t>
            </a:r>
          </a:p>
          <a:p>
            <a:r>
              <a:rPr lang="en-US" dirty="0"/>
              <a:t>Steffen Fries, Thomas Werner, Elliot Lear, Michael Richardson</a:t>
            </a:r>
          </a:p>
          <a:p>
            <a:endParaRPr lang="en-US" dirty="0"/>
          </a:p>
          <a:p>
            <a:r>
              <a:rPr lang="en-US" b="1" dirty="0"/>
              <a:t>Steffen Fries</a:t>
            </a:r>
          </a:p>
          <a:p>
            <a:endParaRPr lang="en-US" dirty="0"/>
          </a:p>
          <a:p>
            <a:r>
              <a:rPr lang="en-US" dirty="0"/>
              <a:t>IETF 112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Original drawings </a:t>
            </a:r>
            <a:br>
              <a:rPr lang="en-US" sz="3600" dirty="0"/>
            </a:br>
            <a:r>
              <a:rPr lang="en-US" sz="3600" dirty="0"/>
              <a:t>(just used them as picture as they better scale)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BDB91E-91B6-49E9-A4D8-84ECC69905BB}"/>
              </a:ext>
            </a:extLst>
          </p:cNvPr>
          <p:cNvGrpSpPr/>
          <p:nvPr/>
        </p:nvGrpSpPr>
        <p:grpSpPr>
          <a:xfrm>
            <a:off x="623686" y="3197652"/>
            <a:ext cx="1096303" cy="1152662"/>
            <a:chOff x="1869479" y="4510280"/>
            <a:chExt cx="906481" cy="9530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68FF1C-1F3A-44FE-B0CE-0317A4CDB2DA}"/>
                </a:ext>
              </a:extLst>
            </p:cNvPr>
            <p:cNvGrpSpPr/>
            <p:nvPr/>
          </p:nvGrpSpPr>
          <p:grpSpPr>
            <a:xfrm>
              <a:off x="1869479" y="4510280"/>
              <a:ext cx="863279" cy="941920"/>
              <a:chOff x="1869479" y="4510280"/>
              <a:chExt cx="863279" cy="94192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A78C625-F723-424E-8BC2-FB1D3ABAB6CE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3AB723-7B30-4374-9C74-26A65BEA0984}"/>
                  </a:ext>
                </a:extLst>
              </p:cNvPr>
              <p:cNvSpPr txBox="1"/>
              <p:nvPr/>
            </p:nvSpPr>
            <p:spPr>
              <a:xfrm>
                <a:off x="1889842" y="4510280"/>
                <a:ext cx="549279" cy="748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proximity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1B6692-353B-4614-A0E2-A4494202B660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2234E09-3456-400A-BFB5-CDA3FC742A19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1EC4C18-91B5-4237-B29A-F25703345645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E23AE8-9AEC-4CC7-B662-3869FE1FD9B5}"/>
              </a:ext>
            </a:extLst>
          </p:cNvPr>
          <p:cNvGrpSpPr/>
          <p:nvPr/>
        </p:nvGrpSpPr>
        <p:grpSpPr>
          <a:xfrm>
            <a:off x="2248646" y="3265331"/>
            <a:ext cx="1116403" cy="1071486"/>
            <a:chOff x="5975640" y="1198799"/>
            <a:chExt cx="923100" cy="88596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DEDE1C0-1A18-41D4-AB7C-3C09964BEEDC}"/>
                </a:ext>
              </a:extLst>
            </p:cNvPr>
            <p:cNvSpPr/>
            <p:nvPr/>
          </p:nvSpPr>
          <p:spPr>
            <a:xfrm>
              <a:off x="5975640" y="1198799"/>
              <a:ext cx="92310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4560EA-03AA-4BE5-8445-53DDB127709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50320"/>
              <a:chOff x="5975640" y="1198799"/>
              <a:chExt cx="818185" cy="8503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515A35-E9E5-423F-BD0C-366DD163271E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673920" cy="729719"/>
                <a:chOff x="5975640" y="1319400"/>
                <a:chExt cx="673920" cy="72971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72E06DF-4AAE-42FF-B781-E751BBF6C6FA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643320" cy="721440"/>
                  <a:chOff x="5975640" y="1319400"/>
                  <a:chExt cx="643320" cy="721440"/>
                </a:xfrm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5C6A804-4803-42B7-B331-A27CFCA21BC9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7D9F20E-5B6E-41D7-88AC-61F69CB9D6EB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549279" cy="639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proximity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CD6B43F-10A1-4E27-BF41-A34914CEBD5F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86C6E8C6-D9FF-484D-AA4F-32C8DBCFE059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CAF6CA0-2584-48AF-A1BA-1ECC1C68BD77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E216C5-B79A-41EF-9772-0A62310E8271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9A5E2-85E6-4418-87CB-BD708C19908C}"/>
              </a:ext>
            </a:extLst>
          </p:cNvPr>
          <p:cNvGrpSpPr/>
          <p:nvPr/>
        </p:nvGrpSpPr>
        <p:grpSpPr>
          <a:xfrm>
            <a:off x="3978300" y="3265332"/>
            <a:ext cx="766152" cy="837831"/>
            <a:chOff x="3885838" y="2523871"/>
            <a:chExt cx="766152" cy="8691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9F5F77-E174-436D-BE76-50AE4D028936}"/>
                </a:ext>
              </a:extLst>
            </p:cNvPr>
            <p:cNvGrpSpPr/>
            <p:nvPr/>
          </p:nvGrpSpPr>
          <p:grpSpPr>
            <a:xfrm>
              <a:off x="3885838" y="2523871"/>
              <a:ext cx="766152" cy="869131"/>
              <a:chOff x="1828440" y="4664137"/>
              <a:chExt cx="724467" cy="718642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A7CD8EA-E249-4D6F-87CC-C1F1BE770EB3}"/>
                  </a:ext>
                </a:extLst>
              </p:cNvPr>
              <p:cNvSpPr/>
              <p:nvPr/>
            </p:nvSpPr>
            <p:spPr>
              <a:xfrm>
                <a:off x="1869479" y="4678397"/>
                <a:ext cx="683428" cy="704382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C7EAD9-6F65-443A-AD2B-FA72F5AEAB50}"/>
                  </a:ext>
                </a:extLst>
              </p:cNvPr>
              <p:cNvSpPr txBox="1"/>
              <p:nvPr/>
            </p:nvSpPr>
            <p:spPr>
              <a:xfrm>
                <a:off x="1828440" y="4664137"/>
                <a:ext cx="548365" cy="310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Cert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C8A3A2-434D-45B8-B6A8-6DD146D565D8}"/>
                </a:ext>
              </a:extLst>
            </p:cNvPr>
            <p:cNvSpPr/>
            <p:nvPr/>
          </p:nvSpPr>
          <p:spPr>
            <a:xfrm>
              <a:off x="3978300" y="2966484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CR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E8369C-E10D-4266-9D67-F8AE9F5C3D98}"/>
                </a:ext>
              </a:extLst>
            </p:cNvPr>
            <p:cNvSpPr/>
            <p:nvPr/>
          </p:nvSpPr>
          <p:spPr>
            <a:xfrm>
              <a:off x="4275438" y="3062254"/>
              <a:ext cx="370332" cy="2865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0" tIns="54423" rIns="0" bIns="54423" anchor="ctr" anchorCtr="0" compatLnSpc="0">
              <a:noAutofit/>
            </a:bodyPr>
            <a:lstStyle/>
            <a:p>
              <a:pPr hangingPunct="0"/>
              <a:r>
                <a:rPr lang="en-CA" sz="726" dirty="0" err="1">
                  <a:latin typeface="Hack" pitchFamily="17"/>
                </a:rPr>
                <a:t>IDevID</a:t>
              </a:r>
              <a:endParaRPr lang="en-CA" sz="726" dirty="0">
                <a:latin typeface="Hack" pitchFamily="17"/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3CB21BE-03EA-4E7A-A7D0-7EA03EFD14D6}"/>
              </a:ext>
            </a:extLst>
          </p:cNvPr>
          <p:cNvSpPr txBox="1">
            <a:spLocks/>
          </p:cNvSpPr>
          <p:nvPr/>
        </p:nvSpPr>
        <p:spPr>
          <a:xfrm>
            <a:off x="7809509" y="1753788"/>
            <a:ext cx="1199738" cy="54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BRSKI-PRM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1EF763-50CA-4B13-941E-AEE5A1EF81F2}"/>
              </a:ext>
            </a:extLst>
          </p:cNvPr>
          <p:cNvSpPr txBox="1">
            <a:spLocks/>
          </p:cNvSpPr>
          <p:nvPr/>
        </p:nvSpPr>
        <p:spPr>
          <a:xfrm>
            <a:off x="648313" y="1753788"/>
            <a:ext cx="1199738" cy="54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BRSKI-AE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9AF66F-0B67-42BD-B807-190B59132C0C}"/>
              </a:ext>
            </a:extLst>
          </p:cNvPr>
          <p:cNvGrpSpPr/>
          <p:nvPr/>
        </p:nvGrpSpPr>
        <p:grpSpPr>
          <a:xfrm>
            <a:off x="7624125" y="3255738"/>
            <a:ext cx="1339684" cy="1071486"/>
            <a:chOff x="5975640" y="1198799"/>
            <a:chExt cx="1107720" cy="88596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F97DFA-549E-49A7-A017-8A9E5CDC4C23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8FCF170-EA31-4146-94B6-5795857E46BA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50320"/>
              <a:chOff x="5975640" y="1198799"/>
              <a:chExt cx="818185" cy="85032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A326C71-1505-4F0A-95EC-8E053A8DD3AC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673920" cy="729719"/>
                <a:chOff x="5975640" y="1319400"/>
                <a:chExt cx="673920" cy="7297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3D84A83-D65C-411E-9710-C5E44F834E4E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643320" cy="721440"/>
                  <a:chOff x="5975640" y="1319400"/>
                  <a:chExt cx="643320" cy="721440"/>
                </a:xfrm>
              </p:grpSpPr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B70F97A-3EFA-453E-ABDF-012BB3CC85FE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BC567D1-FF45-40DE-97B1-C56228EAB8AD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549279" cy="639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proximity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FC4EB3C-59A1-411D-96BE-8F8C9893CC55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AAEF2E3B-9D07-444A-B70A-328CC668A7FA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32F560C-A8A0-4247-B05A-5E875D1A3D4E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56BB18-1B07-4452-A0F7-33E9DEC3BD62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175F1-B6E5-40F5-809C-58A3A68600EF}"/>
              </a:ext>
            </a:extLst>
          </p:cNvPr>
          <p:cNvGrpSpPr/>
          <p:nvPr/>
        </p:nvGrpSpPr>
        <p:grpSpPr>
          <a:xfrm>
            <a:off x="6301614" y="3182331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F1269E-A365-46BD-BF54-E4F9C619E28A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69964AA-0B70-46A4-8115-CCAE3954C983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455813-B7ED-4E52-A351-E9E4A466E6AC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50F1E4C-419E-4575-B163-C3DA6F777356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A6A207A-CA6A-43C7-A1CE-DF520E62A3CE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31E0A7F-3B22-4C69-B6BF-3DF0B5D5BBD7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818D98-D772-4A2B-9340-0D4DB19B9EB0}"/>
              </a:ext>
            </a:extLst>
          </p:cNvPr>
          <p:cNvGrpSpPr/>
          <p:nvPr/>
        </p:nvGrpSpPr>
        <p:grpSpPr>
          <a:xfrm>
            <a:off x="9284689" y="3255738"/>
            <a:ext cx="819243" cy="966586"/>
            <a:chOff x="3742358" y="2868746"/>
            <a:chExt cx="819243" cy="9665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F80B983-6E15-443E-9D27-DC0EC5102A97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763891-D56C-4D30-9E49-24E286D9641A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D0B147F-1275-4DDF-903B-C719AC91F92B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D7DC0B9-C99E-460E-A800-80EE265A3B95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7C3B78B-0F9F-47FB-9367-B0AF70D2083D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8ECF188-074A-4A90-B052-7F8946556C0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7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 on draft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Original BRSKI-AE discussed two use cases, which have evolved into different directions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Discussion in ANIMA Design Team and on the mailing list to split the draft along the two use cases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UC1 stays as "Support of Asynchronous Enrollment in BRSKI (BRSKI-AE)" covering the application of alternative enrollment protocols. It will cover the description of utilizing other enrollment protocol than EST /</a:t>
            </a:r>
            <a:r>
              <a:rPr lang="en-US" sz="2200" dirty="0" err="1"/>
              <a:t>simpleenroll</a:t>
            </a:r>
            <a:r>
              <a:rPr lang="en-US" sz="2200" dirty="0"/>
              <a:t> in general and using Lightweight CMP specifically. Focus is the interaction between pledge and registrar.</a:t>
            </a:r>
          </a:p>
          <a:p>
            <a:r>
              <a:rPr lang="en-US" sz="2200" dirty="0"/>
              <a:t>UC2 became "BRSKI with Pledge in Responder Mode (BRSKI- PRM)", and addresses the communication between the pledge and the registrar by reversing the initiator and responder role (compared to RFC 8995) introducing a registrar-agent component to facilitate the communication.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8211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From version 02 </a:t>
            </a:r>
            <a:r>
              <a:rPr lang="en-US" sz="2200" dirty="0">
                <a:sym typeface="Wingdings" panose="05000000000000000000" pitchFamily="2" charset="2"/>
              </a:rPr>
              <a:t>to version 03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Housekeeping, deleted open issue regarding YANG voucher-request in UC2 as voucher-request was enhanced with additional leaf.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Included open issues of Voucher YANG model in UC2 regarding assertion value agent-proximity and CSR encapsulation using SZTP sub module.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From version 03 </a:t>
            </a:r>
            <a:r>
              <a:rPr lang="en-US" sz="2200" dirty="0">
                <a:sym typeface="Wingdings" panose="05000000000000000000" pitchFamily="2" charset="2"/>
              </a:rPr>
              <a:t>to version 04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Moved UC2 related parts defining the pledge in responder mode to BRSKI-PRM.  This required changes and adaptations in several sections including the YANG model (#19).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Updated references to the Lightweight CMP Profile.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Change of authors: Added David von Oheimb as co-author. Thomas Werner left.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58182"/>
            <a:ext cx="1058388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Clarification of open issues stated in the draft (currently no open issues on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Further update general description using alternative enrollment protocols and the concrete examples</a:t>
            </a:r>
            <a:endParaRPr lang="en-US" sz="2200" strike="sngStrike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Lightweight CMP Profile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EST with /</a:t>
            </a:r>
            <a:r>
              <a:rPr lang="en-US" sz="2200" dirty="0" err="1"/>
              <a:t>fullCMC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Updates will be circulated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WG review appreciated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81B5F7-67E6-4AEE-86EA-F4DD6D51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changes from BRSKI-AE-03 to BRSKI-PRM-00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Moved UC2 defining the pledge in responder mode from BRSKI-AE-03 to BRSKI-PRM-00. This required changes and adaptations in several sections to remove the description and references to UC1.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Addressed feedback for voucher-request enhancements from YANG doctor early review in Section 6 as well as in the Security Considerations Section.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Renamed </a:t>
            </a:r>
            <a:r>
              <a:rPr lang="en-US" sz="2200" dirty="0" err="1"/>
              <a:t>ietf</a:t>
            </a:r>
            <a:r>
              <a:rPr lang="en-US" sz="2200" dirty="0"/>
              <a:t>-async-voucher-request to </a:t>
            </a:r>
            <a:r>
              <a:rPr lang="en-US" sz="2200" dirty="0" err="1"/>
              <a:t>ietf</a:t>
            </a:r>
            <a:r>
              <a:rPr lang="en-US" sz="2200" dirty="0"/>
              <a:t>-voucher-request-</a:t>
            </a:r>
            <a:r>
              <a:rPr lang="en-US" sz="2200" dirty="0" err="1"/>
              <a:t>prm</a:t>
            </a:r>
            <a:r>
              <a:rPr lang="en-US" sz="2200" dirty="0"/>
              <a:t> in alignment with the new draft and to allow better listing of voucher related extensions; aligned with constraint voucher (#20)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Utilized </a:t>
            </a:r>
            <a:r>
              <a:rPr lang="en-US" sz="2200" dirty="0" err="1"/>
              <a:t>ietf</a:t>
            </a:r>
            <a:r>
              <a:rPr lang="en-US" sz="2200" dirty="0"/>
              <a:t>-voucher-request-</a:t>
            </a:r>
            <a:r>
              <a:rPr lang="en-US" sz="2200" dirty="0" err="1"/>
              <a:t>prm</a:t>
            </a:r>
            <a:r>
              <a:rPr lang="en-US" sz="2200" dirty="0"/>
              <a:t> instead of </a:t>
            </a:r>
            <a:r>
              <a:rPr lang="en-US" sz="2200" dirty="0" err="1"/>
              <a:t>ietf</a:t>
            </a:r>
            <a:r>
              <a:rPr lang="en-US" sz="2200" dirty="0"/>
              <a:t>-voucher-request in voucher exchanges to utilize the enhanced voucher-request (enhanced with additional components).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changes from draft-ietf-netconf-sztp-csr-06 regarding the YANG definition of </a:t>
            </a:r>
            <a:r>
              <a:rPr lang="en-US" sz="2200" dirty="0" err="1"/>
              <a:t>csr</a:t>
            </a:r>
            <a:r>
              <a:rPr lang="en-US" sz="2200" dirty="0"/>
              <a:t>-types into the enrollment request exchange.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rework the draft (structure and application examples)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5571578" y="1901968"/>
            <a:ext cx="465505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2843035" y="1910762"/>
            <a:ext cx="2719414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051775" y="3289262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018065" y="3103381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083054" y="4126929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571577" y="2532662"/>
            <a:ext cx="182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plege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583131" y="3444219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6450321" y="3274158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9682117" y="267894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592259" y="4013938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6649604" y="3832998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2977514" y="3950053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2268857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caller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135059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7472640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9637170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4411225" y="579022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Certification-request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2844847" y="5994023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5577354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7929840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2843035" y="5023104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4411225" y="6093821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3192386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028232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8374563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0551570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117" y="3735018"/>
            <a:ext cx="285914" cy="596161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79489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5592259" y="5994023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5592259" y="6283109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813605" y="4557925"/>
            <a:ext cx="836676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193187" y="2905228"/>
            <a:ext cx="15923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Voucher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 BRSKI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173002" y="4879046"/>
            <a:ext cx="159778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alternative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(e.g. Lightweight-CMP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47" y="3825248"/>
            <a:ext cx="285914" cy="596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CF656-341D-494C-A278-82EDE5B6B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72" y="2681743"/>
            <a:ext cx="694908" cy="70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283A8-129E-4C2F-ADAE-889A55403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753" y="3101542"/>
            <a:ext cx="791691" cy="76157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5779A98-7B9B-4895-B178-A1F8A00F53FC}"/>
              </a:ext>
            </a:extLst>
          </p:cNvPr>
          <p:cNvSpPr txBox="1"/>
          <p:nvPr/>
        </p:nvSpPr>
        <p:spPr>
          <a:xfrm>
            <a:off x="2861859" y="4624684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312F7B-95DF-4265-B2D3-4303046B121E}"/>
              </a:ext>
            </a:extLst>
          </p:cNvPr>
          <p:cNvCxnSpPr>
            <a:cxnSpLocks/>
          </p:cNvCxnSpPr>
          <p:nvPr/>
        </p:nvCxnSpPr>
        <p:spPr>
          <a:xfrm>
            <a:off x="2844847" y="4801628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D966888-C5D4-4F9B-90BA-094121FFC2F7}"/>
              </a:ext>
            </a:extLst>
          </p:cNvPr>
          <p:cNvSpPr txBox="1"/>
          <p:nvPr/>
        </p:nvSpPr>
        <p:spPr>
          <a:xfrm>
            <a:off x="2861859" y="4836535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498A7F-0EA2-4E7D-AA0F-7E3817263FA4}"/>
              </a:ext>
            </a:extLst>
          </p:cNvPr>
          <p:cNvCxnSpPr>
            <a:cxnSpLocks/>
          </p:cNvCxnSpPr>
          <p:nvPr/>
        </p:nvCxnSpPr>
        <p:spPr>
          <a:xfrm flipH="1">
            <a:off x="2843035" y="6298355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E9F401-3897-40F1-9939-33FCDFB28C13}"/>
              </a:ext>
            </a:extLst>
          </p:cNvPr>
          <p:cNvCxnSpPr>
            <a:cxnSpLocks/>
          </p:cNvCxnSpPr>
          <p:nvPr/>
        </p:nvCxnSpPr>
        <p:spPr>
          <a:xfrm flipH="1">
            <a:off x="2843035" y="5523514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4AD2630-8B6A-4DC5-B6A5-847EC3AF117F}"/>
              </a:ext>
            </a:extLst>
          </p:cNvPr>
          <p:cNvSpPr txBox="1"/>
          <p:nvPr/>
        </p:nvSpPr>
        <p:spPr>
          <a:xfrm>
            <a:off x="2861859" y="5125094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FAD2C6C-10A3-4789-8545-192D5AF2633F}"/>
              </a:ext>
            </a:extLst>
          </p:cNvPr>
          <p:cNvCxnSpPr>
            <a:cxnSpLocks/>
          </p:cNvCxnSpPr>
          <p:nvPr/>
        </p:nvCxnSpPr>
        <p:spPr>
          <a:xfrm>
            <a:off x="2844847" y="5302038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809BB38-3786-4AAB-AC88-DD0DD154178A}"/>
              </a:ext>
            </a:extLst>
          </p:cNvPr>
          <p:cNvSpPr txBox="1"/>
          <p:nvPr/>
        </p:nvSpPr>
        <p:spPr>
          <a:xfrm>
            <a:off x="2861859" y="5336945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631628-5F6D-4706-86BB-72E4A96F8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425" y="5628481"/>
            <a:ext cx="486503" cy="528642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D9A45A41-8EA4-4ECA-A28E-96E101FBB805}"/>
              </a:ext>
            </a:extLst>
          </p:cNvPr>
          <p:cNvSpPr/>
          <p:nvPr/>
        </p:nvSpPr>
        <p:spPr>
          <a:xfrm>
            <a:off x="2492510" y="6176627"/>
            <a:ext cx="324870" cy="24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AC16C6AE-44A6-4E5A-8FBA-7099627F2F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2510" y="6137688"/>
            <a:ext cx="310415" cy="310415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FB858E0E-AFDE-496C-B175-69EFB9E046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8134" y="5850459"/>
            <a:ext cx="310415" cy="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A4F5F707-ABE5-4F51-A623-B57FCBBCB4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1185" y="4928438"/>
            <a:ext cx="310415" cy="310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5FA572-724F-412C-A81E-9159ED188527}"/>
              </a:ext>
            </a:extLst>
          </p:cNvPr>
          <p:cNvSpPr/>
          <p:nvPr/>
        </p:nvSpPr>
        <p:spPr>
          <a:xfrm>
            <a:off x="959685" y="6052604"/>
            <a:ext cx="324870" cy="24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2107025-2EF1-40AB-81B2-396D52499E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685" y="6013665"/>
            <a:ext cx="310415" cy="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1062</Words>
  <Characters>0</Characters>
  <Application>Microsoft Office PowerPoint</Application>
  <DocSecurity>0</DocSecurity>
  <PresentationFormat>Widescreen</PresentationFormat>
  <Lines>0</Lines>
  <Paragraphs>185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Update on BRSKI-AE –  Support for asynchronous enrollment</vt:lpstr>
      <vt:lpstr>Discussion on draft split</vt:lpstr>
      <vt:lpstr>BRSKI-AE Status History of changes</vt:lpstr>
      <vt:lpstr>BRSKI-AE  Next Steps</vt:lpstr>
      <vt:lpstr>BRSKI-PRM Status History of changes from BRSKI-AE-03 to BRSKI-PRM-00</vt:lpstr>
      <vt:lpstr>BRSKI-PRM Status  Next Steps</vt:lpstr>
      <vt:lpstr>Backup</vt:lpstr>
      <vt:lpstr>BRSKI-AE Abstract Protocol Overview</vt:lpstr>
      <vt:lpstr>BRSKI-PRM Abstract Protocol Overview</vt:lpstr>
      <vt:lpstr>Original drawings  (just used them as picture as they better scale)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247</cp:revision>
  <dcterms:modified xsi:type="dcterms:W3CDTF">2021-11-02T15:10:54Z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2021-11-02T15:10:54Z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