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1" r:id="rId4"/>
    <p:sldId id="272" r:id="rId5"/>
    <p:sldId id="267" r:id="rId6"/>
    <p:sldId id="268" r:id="rId7"/>
    <p:sldId id="269" r:id="rId8"/>
    <p:sldId id="270" r:id="rId9"/>
    <p:sldId id="260" r:id="rId10"/>
    <p:sldId id="261" r:id="rId11"/>
    <p:sldId id="259" r:id="rId12"/>
    <p:sldId id="262" r:id="rId13"/>
    <p:sldId id="266" r:id="rId14"/>
    <p:sldId id="263" r:id="rId15"/>
    <p:sldId id="26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2440" autoAdjust="0"/>
  </p:normalViewPr>
  <p:slideViewPr>
    <p:cSldViewPr snapToGrid="0">
      <p:cViewPr varScale="1">
        <p:scale>
          <a:sx n="79" d="100"/>
          <a:sy n="79" d="100"/>
        </p:scale>
        <p:origin x="4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D3E37-43D0-428B-B7FE-421AC194A595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53487-59BE-40DE-8E0A-21DA7D74A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plants in </a:t>
            </a:r>
            <a:r>
              <a:rPr lang="de-DE" dirty="0" err="1"/>
              <a:t>general</a:t>
            </a:r>
            <a:r>
              <a:rPr lang="de-DE" dirty="0"/>
              <a:t> and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plants </a:t>
            </a:r>
            <a:r>
              <a:rPr lang="de-DE" dirty="0" err="1"/>
              <a:t>are</a:t>
            </a:r>
            <a:r>
              <a:rPr lang="de-DE" dirty="0"/>
              <a:t> not native in Germany</a:t>
            </a:r>
          </a:p>
          <a:p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Linkoping</a:t>
            </a:r>
            <a:r>
              <a:rPr lang="de-DE" dirty="0"/>
              <a:t> </a:t>
            </a:r>
            <a:r>
              <a:rPr lang="de-DE" dirty="0" err="1"/>
              <a:t>covering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elm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cottonwood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native in </a:t>
            </a:r>
            <a:r>
              <a:rPr lang="de-DE" dirty="0" err="1"/>
              <a:t>the</a:t>
            </a:r>
            <a:r>
              <a:rPr lang="de-DE" dirty="0"/>
              <a:t> Northern </a:t>
            </a:r>
            <a:r>
              <a:rPr lang="de-DE" dirty="0" err="1"/>
              <a:t>Hemisphere</a:t>
            </a:r>
            <a:r>
              <a:rPr lang="de-DE" dirty="0"/>
              <a:t>, so also </a:t>
            </a:r>
            <a:r>
              <a:rPr lang="de-DE" dirty="0" err="1"/>
              <a:t>here</a:t>
            </a:r>
            <a:r>
              <a:rPr lang="de-DE" dirty="0"/>
              <a:t> in Germany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79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Linkoping</a:t>
            </a:r>
            <a:r>
              <a:rPr lang="de-DE" dirty="0"/>
              <a:t> in </a:t>
            </a:r>
            <a:r>
              <a:rPr lang="de-DE" dirty="0" err="1"/>
              <a:t>Sweden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5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56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03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Black and White: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0.62 | Validation </a:t>
            </a:r>
            <a:r>
              <a:rPr lang="de-DE" dirty="0" err="1"/>
              <a:t>accuracy</a:t>
            </a:r>
            <a:r>
              <a:rPr lang="de-DE" dirty="0"/>
              <a:t>: 0.81 (5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2x2)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0.43 | Validation </a:t>
            </a:r>
            <a:r>
              <a:rPr lang="de-DE" dirty="0" err="1"/>
              <a:t>accuracy</a:t>
            </a:r>
            <a:r>
              <a:rPr lang="de-DE" dirty="0"/>
              <a:t>: 0.86 (9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3x3)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HSV (Hue, Saturation, Value </a:t>
            </a:r>
            <a:r>
              <a:rPr lang="de-DE" dirty="0" err="1"/>
              <a:t>changes</a:t>
            </a:r>
            <a:r>
              <a:rPr lang="de-DE" dirty="0"/>
              <a:t>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Separates </a:t>
            </a:r>
            <a:r>
              <a:rPr lang="de-DE" dirty="0" err="1"/>
              <a:t>color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brightness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;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color</a:t>
            </a:r>
            <a:r>
              <a:rPr lang="de-DE" dirty="0"/>
              <a:t>; </a:t>
            </a:r>
            <a:r>
              <a:rPr lang="de-DE" dirty="0" err="1"/>
              <a:t>simplicity</a:t>
            </a:r>
            <a:r>
              <a:rPr lang="de-DE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0.64 | Validation </a:t>
            </a:r>
            <a:r>
              <a:rPr lang="de-DE" dirty="0" err="1"/>
              <a:t>accuracy</a:t>
            </a:r>
            <a:r>
              <a:rPr lang="de-DE" dirty="0"/>
              <a:t>: 0.82 (5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2x2)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0.42 | Validation </a:t>
            </a:r>
            <a:r>
              <a:rPr lang="de-DE" dirty="0" err="1"/>
              <a:t>accuracy</a:t>
            </a:r>
            <a:r>
              <a:rPr lang="de-DE" dirty="0"/>
              <a:t>: 0.88 (9 </a:t>
            </a:r>
            <a:r>
              <a:rPr lang="de-DE" dirty="0" err="1"/>
              <a:t>epochs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pool 3x3)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3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Top-1 </a:t>
            </a:r>
            <a:r>
              <a:rPr lang="de-DE" dirty="0" err="1"/>
              <a:t>Accuracy</a:t>
            </a:r>
            <a:r>
              <a:rPr lang="de-DE" dirty="0"/>
              <a:t>: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6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epochs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25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epochs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53487-59BE-40DE-8E0A-21DA7D74AB8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94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D61278-6D72-41FC-83DB-2202A990958A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AE0-6D0B-4B34-BCE0-1EE667F5088C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20EE-C07D-4436-A0EE-02830E8795F3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6C7D-0FF6-40BD-906C-65C474464DC0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584F-9DBC-437F-B42C-CAE55830717E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633B-E5D6-4925-AD4D-DE4E4C4BF3B3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33B4-7C54-45FA-9FE1-3E5EA6AD2C21}" type="datetime1">
              <a:rPr lang="de-DE" smtClean="0"/>
              <a:t>20.06.2023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1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C3FB-4AE8-4F76-91EF-2643F346C684}" type="datetime1">
              <a:rPr lang="de-DE" smtClean="0"/>
              <a:t>20.06.2023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F524-C849-483B-B713-3A555CC5207C}" type="datetime1">
              <a:rPr lang="de-DE" smtClean="0"/>
              <a:t>20.06.2023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81B3-6F70-40CE-9B92-9D54202EB72C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BDB2E-4CD9-4C24-9E8D-15CF72E28C0B}" type="datetime1">
              <a:rPr lang="de-DE" smtClean="0"/>
              <a:t>20.06.2023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9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262C37D-7C82-458F-B4D4-99B67BB40413}" type="datetime1">
              <a:rPr lang="de-DE" smtClean="0"/>
              <a:t>20.06.2023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4F5F511-C017-478C-84E3-F7F0787284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9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"/><Relationship Id="rId5" Type="http://schemas.openxmlformats.org/officeDocument/2006/relationships/image" Target="../media/image17.tif"/><Relationship Id="rId4" Type="http://schemas.openxmlformats.org/officeDocument/2006/relationships/image" Target="../media/image16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4F107-1390-4CE9-B2AE-C15EC43EF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EA347-8BC1-41C7-99C5-F96D276F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de-DE" dirty="0"/>
              <a:t>Rufus </a:t>
            </a:r>
            <a:r>
              <a:rPr lang="de-DE" dirty="0" err="1"/>
              <a:t>Roisch</a:t>
            </a:r>
            <a:r>
              <a:rPr lang="de-DE" dirty="0"/>
              <a:t> &amp; Hedda Bonatz</a:t>
            </a:r>
            <a:br>
              <a:rPr lang="de-DE" dirty="0"/>
            </a:br>
            <a:r>
              <a:rPr lang="de-DE" sz="1400" dirty="0" err="1"/>
              <a:t>Machine</a:t>
            </a:r>
            <a:r>
              <a:rPr lang="de-DE" sz="1400" dirty="0"/>
              <a:t> Learning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Tensorflow</a:t>
            </a:r>
            <a:r>
              <a:rPr lang="de-DE" sz="1400" dirty="0"/>
              <a:t> </a:t>
            </a:r>
            <a:r>
              <a:rPr lang="de-DE" sz="1400" dirty="0" err="1"/>
              <a:t>SoSe</a:t>
            </a:r>
            <a:r>
              <a:rPr lang="de-DE" sz="1400" dirty="0"/>
              <a:t> 2023</a:t>
            </a:r>
          </a:p>
        </p:txBody>
      </p:sp>
      <p:pic>
        <p:nvPicPr>
          <p:cNvPr id="5" name="Grafik 4" descr="Blatt">
            <a:extLst>
              <a:ext uri="{FF2B5EF4-FFF2-40B4-BE49-F238E27FC236}">
                <a16:creationId xmlns:a16="http://schemas.microsoft.com/office/drawing/2014/main" id="{16B0B209-ED23-477D-9827-EF5B62F9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8759">
            <a:off x="8591392" y="1505090"/>
            <a:ext cx="960685" cy="960685"/>
          </a:xfrm>
          <a:prstGeom prst="rect">
            <a:avLst/>
          </a:prstGeom>
        </p:spPr>
      </p:pic>
      <p:pic>
        <p:nvPicPr>
          <p:cNvPr id="7" name="Grafik 6" descr="Laubbaum">
            <a:extLst>
              <a:ext uri="{FF2B5EF4-FFF2-40B4-BE49-F238E27FC236}">
                <a16:creationId xmlns:a16="http://schemas.microsoft.com/office/drawing/2014/main" id="{0927296A-00E4-4FF7-92ED-825360DC9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8735" y="2866429"/>
            <a:ext cx="914400" cy="914400"/>
          </a:xfrm>
          <a:prstGeom prst="rect">
            <a:avLst/>
          </a:prstGeom>
        </p:spPr>
      </p:pic>
      <p:pic>
        <p:nvPicPr>
          <p:cNvPr id="8" name="Grafik 7" descr="Blatt">
            <a:extLst>
              <a:ext uri="{FF2B5EF4-FFF2-40B4-BE49-F238E27FC236}">
                <a16:creationId xmlns:a16="http://schemas.microsoft.com/office/drawing/2014/main" id="{D1DD0435-667A-425B-9BBA-25CA2FFD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48358">
            <a:off x="9229823" y="1801652"/>
            <a:ext cx="960685" cy="9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FCD8D-1281-B35F-15B8-A6F77FF1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226EF0-36F0-5655-EA17-C41680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9DF7DD-07C0-C881-3DCF-38415611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28" y="4766935"/>
            <a:ext cx="5655498" cy="14568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F6D315-70CC-6C1B-D47A-BE3EF5E9CA79}"/>
              </a:ext>
            </a:extLst>
          </p:cNvPr>
          <p:cNvSpPr txBox="1"/>
          <p:nvPr/>
        </p:nvSpPr>
        <p:spPr>
          <a:xfrm>
            <a:off x="1094503" y="1909554"/>
            <a:ext cx="538942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Massively</a:t>
            </a:r>
            <a:r>
              <a:rPr lang="de-DE" dirty="0"/>
              <a:t> </a:t>
            </a:r>
            <a:r>
              <a:rPr lang="de-DE" dirty="0" err="1"/>
              <a:t>degrades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Validation </a:t>
            </a:r>
            <a:r>
              <a:rPr lang="de-DE" dirty="0" err="1">
                <a:sym typeface="Wingdings" panose="05000000000000000000" pitchFamily="2" charset="2"/>
              </a:rPr>
              <a:t>loss</a:t>
            </a:r>
            <a:r>
              <a:rPr lang="de-DE" dirty="0">
                <a:sym typeface="Wingdings" panose="05000000000000000000" pitchFamily="2" charset="2"/>
              </a:rPr>
              <a:t>: ~ 2.5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Validation </a:t>
            </a:r>
            <a:r>
              <a:rPr lang="de-DE" dirty="0" err="1">
                <a:sym typeface="Wingdings" panose="05000000000000000000" pitchFamily="2" charset="2"/>
              </a:rPr>
              <a:t>accuracy</a:t>
            </a:r>
            <a:r>
              <a:rPr lang="de-DE" dirty="0">
                <a:sym typeface="Wingdings" panose="05000000000000000000" pitchFamily="2" charset="2"/>
              </a:rPr>
              <a:t>: ~ 0.1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dataset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already</a:t>
            </a:r>
            <a:r>
              <a:rPr lang="de-DE" dirty="0">
                <a:sym typeface="Wingdings" panose="05000000000000000000" pitchFamily="2" charset="2"/>
              </a:rPr>
              <a:t> so </a:t>
            </a:r>
            <a:r>
              <a:rPr lang="de-DE" dirty="0" err="1">
                <a:sym typeface="Wingdings" panose="05000000000000000000" pitchFamily="2" charset="2"/>
              </a:rPr>
              <a:t>neat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structured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augmentation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reasonable</a:t>
            </a:r>
            <a:endParaRPr lang="de-DE" dirty="0"/>
          </a:p>
        </p:txBody>
      </p:sp>
      <p:pic>
        <p:nvPicPr>
          <p:cNvPr id="9" name="Grafik 8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A9232613-3A8B-6870-3DB4-3DA137D96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55" y="1474401"/>
            <a:ext cx="2305372" cy="3905795"/>
          </a:xfrm>
          <a:prstGeom prst="rect">
            <a:avLst/>
          </a:prstGeom>
        </p:spPr>
      </p:pic>
      <p:pic>
        <p:nvPicPr>
          <p:cNvPr id="11" name="Grafik 10" descr="Ein Bild, das Screenshot, Diagramm, Pixel enthält.&#10;&#10;Automatisch generierte Beschreibung">
            <a:extLst>
              <a:ext uri="{FF2B5EF4-FFF2-40B4-BE49-F238E27FC236}">
                <a16:creationId xmlns:a16="http://schemas.microsoft.com/office/drawing/2014/main" id="{187D64D0-D61B-5D68-EE93-656B88E1D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56" y="1474402"/>
            <a:ext cx="222916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C6540-8A44-5A53-E813-54BC821F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 </a:t>
            </a:r>
            <a:r>
              <a:rPr lang="de-DE" dirty="0" err="1"/>
              <a:t>with</a:t>
            </a:r>
            <a:r>
              <a:rPr lang="de-DE" dirty="0"/>
              <a:t>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B1D727-1E3B-BEA3-B564-675BAABA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75D7BC34-0AED-2E36-7086-6B1E4D632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67" y="2138955"/>
            <a:ext cx="5715000" cy="32766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22A8A7-8222-D119-3BAA-04457EDF9DF5}"/>
              </a:ext>
            </a:extLst>
          </p:cNvPr>
          <p:cNvSpPr txBox="1"/>
          <p:nvPr/>
        </p:nvSpPr>
        <p:spPr>
          <a:xfrm>
            <a:off x="5657850" y="5532120"/>
            <a:ext cx="563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Yang et al. 2018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6D364D-5056-CE2E-E0D7-CD85FA65662E}"/>
              </a:ext>
            </a:extLst>
          </p:cNvPr>
          <p:cNvSpPr txBox="1"/>
          <p:nvPr/>
        </p:nvSpPr>
        <p:spPr>
          <a:xfrm>
            <a:off x="1288472" y="1965960"/>
            <a:ext cx="411480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University </a:t>
            </a:r>
            <a:r>
              <a:rPr lang="de-DE" dirty="0" err="1"/>
              <a:t>of</a:t>
            </a:r>
            <a:r>
              <a:rPr lang="de-DE" dirty="0"/>
              <a:t> Oxford in 2014 (</a:t>
            </a:r>
            <a:r>
              <a:rPr lang="de-DE" dirty="0" err="1"/>
              <a:t>Simonyan</a:t>
            </a:r>
            <a:r>
              <a:rPr lang="de-DE" dirty="0"/>
              <a:t> &amp; </a:t>
            </a:r>
            <a:r>
              <a:rPr lang="de-DE" dirty="0" err="1"/>
              <a:t>Zisserman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Very </a:t>
            </a:r>
            <a:r>
              <a:rPr lang="de-DE" dirty="0" err="1"/>
              <a:t>deep</a:t>
            </a:r>
            <a:r>
              <a:rPr lang="de-DE" dirty="0"/>
              <a:t> CNN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Small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3x3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/>
              <a:t>Layers</a:t>
            </a:r>
            <a:r>
              <a:rPr lang="de-DE" dirty="0"/>
              <a:t>: 16 </a:t>
            </a:r>
            <a:r>
              <a:rPr lang="de-DE" dirty="0" err="1"/>
              <a:t>Convs</a:t>
            </a:r>
            <a:r>
              <a:rPr lang="de-DE" dirty="0"/>
              <a:t>, 3 </a:t>
            </a:r>
            <a:r>
              <a:rPr lang="de-DE" dirty="0" err="1"/>
              <a:t>dense</a:t>
            </a:r>
            <a:r>
              <a:rPr lang="de-DE" dirty="0"/>
              <a:t>, 5 </a:t>
            </a:r>
            <a:r>
              <a:rPr lang="de-DE" dirty="0" err="1"/>
              <a:t>max</a:t>
            </a:r>
            <a:r>
              <a:rPr lang="de-DE" dirty="0"/>
              <a:t> pool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Parameters: 143 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Top-1 </a:t>
            </a:r>
            <a:r>
              <a:rPr lang="de-DE" dirty="0" err="1"/>
              <a:t>Accuracy</a:t>
            </a:r>
            <a:r>
              <a:rPr lang="de-DE" dirty="0"/>
              <a:t>: 74,4 %</a:t>
            </a:r>
          </a:p>
        </p:txBody>
      </p:sp>
    </p:spTree>
    <p:extLst>
      <p:ext uri="{BB962C8B-B14F-4D97-AF65-F5344CB8AC3E}">
        <p14:creationId xmlns:p14="http://schemas.microsoft.com/office/powerpoint/2010/main" val="21523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6F5B-979E-3C66-72C4-02A17313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673C4-C82A-1749-7BA9-E300EC1C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6D86E0-10DC-F536-5D6E-7E94877C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5" y="1687223"/>
            <a:ext cx="4505325" cy="43148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A7E5FD-E048-8B38-DB22-EABFB60718C3}"/>
              </a:ext>
            </a:extLst>
          </p:cNvPr>
          <p:cNvSpPr txBox="1"/>
          <p:nvPr/>
        </p:nvSpPr>
        <p:spPr>
          <a:xfrm>
            <a:off x="1704109" y="2189017"/>
            <a:ext cx="328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Freezing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5th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2F0A5C6-C7E6-5BB3-E183-0AFEBE15DEE5}"/>
              </a:ext>
            </a:extLst>
          </p:cNvPr>
          <p:cNvSpPr/>
          <p:nvPr/>
        </p:nvSpPr>
        <p:spPr>
          <a:xfrm>
            <a:off x="5334000" y="2352854"/>
            <a:ext cx="665018" cy="318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667385-1E0B-688B-7EFC-47B8CC28305E}"/>
              </a:ext>
            </a:extLst>
          </p:cNvPr>
          <p:cNvSpPr txBox="1"/>
          <p:nvPr/>
        </p:nvSpPr>
        <p:spPr>
          <a:xfrm>
            <a:off x="1704109" y="4291782"/>
            <a:ext cx="328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flattened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225963E-8A3E-2A46-7A17-600C20692E93}"/>
              </a:ext>
            </a:extLst>
          </p:cNvPr>
          <p:cNvSpPr/>
          <p:nvPr/>
        </p:nvSpPr>
        <p:spPr>
          <a:xfrm>
            <a:off x="5286290" y="4455619"/>
            <a:ext cx="665018" cy="318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8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6F5B-979E-3C66-72C4-02A17313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VGG19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4673C4-C82A-1749-7BA9-E300EC1C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13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581C51-FDBA-44FB-ED16-B3C2EC9A38C6}"/>
              </a:ext>
            </a:extLst>
          </p:cNvPr>
          <p:cNvSpPr txBox="1"/>
          <p:nvPr/>
        </p:nvSpPr>
        <p:spPr>
          <a:xfrm>
            <a:off x="1143000" y="509249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Validation </a:t>
            </a:r>
            <a:r>
              <a:rPr lang="de-DE" dirty="0" err="1"/>
              <a:t>loss</a:t>
            </a:r>
            <a:r>
              <a:rPr lang="de-DE" dirty="0"/>
              <a:t>: 0.1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E881D6-50EE-3954-FD0C-D3BDFC1C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4" y="1765508"/>
            <a:ext cx="4901587" cy="33269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9B4FFF-39B6-2132-275A-B336AC00C83A}"/>
              </a:ext>
            </a:extLst>
          </p:cNvPr>
          <p:cNvSpPr txBox="1"/>
          <p:nvPr/>
        </p:nvSpPr>
        <p:spPr>
          <a:xfrm>
            <a:off x="6664036" y="5092492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Validation </a:t>
            </a:r>
            <a:r>
              <a:rPr lang="de-DE" dirty="0" err="1"/>
              <a:t>accuracy</a:t>
            </a:r>
            <a:r>
              <a:rPr lang="de-DE" dirty="0"/>
              <a:t>: 0.97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F14AC5-9D49-D2BE-CDF5-823BDA98FBFA}"/>
              </a:ext>
            </a:extLst>
          </p:cNvPr>
          <p:cNvSpPr txBox="1"/>
          <p:nvPr/>
        </p:nvSpPr>
        <p:spPr>
          <a:xfrm>
            <a:off x="1143000" y="5793097"/>
            <a:ext cx="62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Training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slower</a:t>
            </a:r>
            <a:r>
              <a:rPr lang="de-DE" dirty="0">
                <a:sym typeface="Wingdings" panose="05000000000000000000" pitchFamily="2" charset="2"/>
              </a:rPr>
              <a:t>: ~ 9 min/</a:t>
            </a:r>
            <a:r>
              <a:rPr lang="de-DE" dirty="0" err="1">
                <a:sym typeface="Wingdings" panose="05000000000000000000" pitchFamily="2" charset="2"/>
              </a:rPr>
              <a:t>epoch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vs</a:t>
            </a:r>
            <a:r>
              <a:rPr lang="de-DE" dirty="0">
                <a:sym typeface="Wingdings" panose="05000000000000000000" pitchFamily="2" charset="2"/>
              </a:rPr>
              <a:t> 7 s/</a:t>
            </a:r>
            <a:r>
              <a:rPr lang="de-DE" dirty="0" err="1">
                <a:sym typeface="Wingdings" panose="05000000000000000000" pitchFamily="2" charset="2"/>
              </a:rPr>
              <a:t>epoch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72B6361-0CB4-31EF-1A75-8B528948F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09" y="1765508"/>
            <a:ext cx="4977778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9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29A43-5216-DB14-F6A0-FB48FD97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3AB34-EB3E-5DDF-DA83-B869E948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Different </a:t>
            </a:r>
            <a:r>
              <a:rPr lang="de-DE" sz="2000" dirty="0" err="1">
                <a:solidFill>
                  <a:schemeClr val="tx1"/>
                </a:solidFill>
              </a:rPr>
              <a:t>working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environments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Colab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PyCharm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chemeClr val="tx1"/>
                </a:solidFill>
              </a:rPr>
              <a:t>Git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small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merge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problems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tx1"/>
                </a:solidFill>
              </a:rPr>
              <a:t>Setting </a:t>
            </a:r>
            <a:r>
              <a:rPr lang="de-DE" sz="2000" dirty="0" err="1">
                <a:solidFill>
                  <a:schemeClr val="tx1"/>
                </a:solidFill>
              </a:rPr>
              <a:t>up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tensorflow</a:t>
            </a:r>
            <a:r>
              <a:rPr lang="de-DE" sz="2000" dirty="0">
                <a:solidFill>
                  <a:schemeClr val="tx1"/>
                </a:solidFill>
              </a:rPr>
              <a:t> on private </a:t>
            </a:r>
            <a:r>
              <a:rPr lang="de-DE" sz="2000" dirty="0" err="1">
                <a:solidFill>
                  <a:schemeClr val="tx1"/>
                </a:solidFill>
              </a:rPr>
              <a:t>machine</a:t>
            </a:r>
            <a:r>
              <a:rPr lang="de-DE" sz="2000" dirty="0">
                <a:solidFill>
                  <a:schemeClr val="tx1"/>
                </a:solidFill>
              </a:rPr>
              <a:t> (GPU not </a:t>
            </a:r>
            <a:r>
              <a:rPr lang="de-DE" sz="2000" dirty="0" err="1">
                <a:solidFill>
                  <a:schemeClr val="tx1"/>
                </a:solidFill>
              </a:rPr>
              <a:t>working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20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chemeClr val="tx1"/>
                </a:solidFill>
              </a:rPr>
              <a:t>Unsolved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difficulties</a:t>
            </a:r>
            <a:r>
              <a:rPr lang="de-DE" sz="2000" dirty="0">
                <a:solidFill>
                  <a:schemeClr val="tx1"/>
                </a:solidFill>
              </a:rPr>
              <a:t>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de-DE" sz="1800" dirty="0" err="1">
                <a:solidFill>
                  <a:schemeClr val="tx1"/>
                </a:solidFill>
              </a:rPr>
              <a:t>Using</a:t>
            </a:r>
            <a:r>
              <a:rPr lang="de-DE" sz="1800" dirty="0">
                <a:solidFill>
                  <a:schemeClr val="tx1"/>
                </a:solidFill>
              </a:rPr>
              <a:t> Augmentation: Different </a:t>
            </a:r>
            <a:r>
              <a:rPr lang="de-DE" sz="1800" dirty="0" err="1">
                <a:solidFill>
                  <a:schemeClr val="tx1"/>
                </a:solidFill>
              </a:rPr>
              <a:t>output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layer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size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compared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to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the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basemodel</a:t>
            </a:r>
            <a:r>
              <a:rPr lang="de-DE" sz="1800" dirty="0">
                <a:solidFill>
                  <a:schemeClr val="tx1"/>
                </a:solidFill>
              </a:rPr>
              <a:t>?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de-DE" sz="1800" dirty="0" err="1">
                <a:solidFill>
                  <a:schemeClr val="tx1"/>
                </a:solidFill>
              </a:rPr>
              <a:t>Untidy</a:t>
            </a:r>
            <a:r>
              <a:rPr lang="de-DE" sz="1800" dirty="0">
                <a:solidFill>
                  <a:schemeClr val="tx1"/>
                </a:solidFill>
              </a:rPr>
              <a:t> Project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1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B5052B-6A43-270B-D9C9-D71BB778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54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BF45C-5F88-DBD6-6EA0-9481C581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3B8AC1-F2A7-DEA9-B42C-5CD37BAE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382833-F511-804F-58D2-DC06FE8C2C7C}"/>
              </a:ext>
            </a:extLst>
          </p:cNvPr>
          <p:cNvSpPr txBox="1"/>
          <p:nvPr/>
        </p:nvSpPr>
        <p:spPr>
          <a:xfrm>
            <a:off x="932350" y="1876784"/>
            <a:ext cx="7258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Train </a:t>
            </a:r>
            <a:r>
              <a:rPr lang="de-DE" sz="2000" dirty="0" err="1"/>
              <a:t>with</a:t>
            </a:r>
            <a:r>
              <a:rPr lang="de-DE" sz="2000" dirty="0"/>
              <a:t> a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variety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species</a:t>
            </a:r>
            <a:br>
              <a:rPr lang="de-DE" sz="2000" dirty="0"/>
            </a:b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/>
              <a:t>Train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realistic</a:t>
            </a:r>
            <a:r>
              <a:rPr lang="de-DE" sz="2000" dirty="0"/>
              <a:t> </a:t>
            </a:r>
            <a:r>
              <a:rPr lang="de-DE" sz="2000" dirty="0" err="1"/>
              <a:t>pictures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make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model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usable</a:t>
            </a:r>
            <a:r>
              <a:rPr lang="de-DE" sz="2000" dirty="0">
                <a:sym typeface="Wingdings" panose="05000000000000000000" pitchFamily="2" charset="2"/>
              </a:rPr>
              <a:t> outside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dataset</a:t>
            </a:r>
            <a:br>
              <a:rPr lang="de-DE" sz="2000" dirty="0">
                <a:sym typeface="Wingdings" panose="05000000000000000000" pitchFamily="2" charset="2"/>
              </a:rPr>
            </a:br>
            <a:endParaRPr lang="de-DE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000" dirty="0" err="1"/>
              <a:t>Identify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</a:t>
            </a:r>
            <a:r>
              <a:rPr lang="de-DE" sz="2000" dirty="0" err="1"/>
              <a:t>leafs</a:t>
            </a:r>
            <a:r>
              <a:rPr lang="de-DE" sz="2000" dirty="0"/>
              <a:t> in different </a:t>
            </a:r>
            <a:r>
              <a:rPr lang="de-DE" sz="2000" dirty="0" err="1"/>
              <a:t>conditions</a:t>
            </a:r>
            <a:r>
              <a:rPr lang="de-DE" sz="2000" dirty="0"/>
              <a:t> (</a:t>
            </a:r>
            <a:r>
              <a:rPr lang="de-DE" sz="2000" dirty="0" err="1"/>
              <a:t>healthy</a:t>
            </a:r>
            <a:r>
              <a:rPr lang="de-DE" sz="2000" dirty="0"/>
              <a:t>/</a:t>
            </a:r>
            <a:r>
              <a:rPr lang="de-DE" sz="2000" dirty="0" err="1"/>
              <a:t>unhealthy</a:t>
            </a:r>
            <a:r>
              <a:rPr lang="de-DE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6" name="Grafik 5" descr="Ein Bild, das Blatt, Baum, Pflanze enthält.&#10;&#10;Automatisch generierte Beschreibung">
            <a:extLst>
              <a:ext uri="{FF2B5EF4-FFF2-40B4-BE49-F238E27FC236}">
                <a16:creationId xmlns:a16="http://schemas.microsoft.com/office/drawing/2014/main" id="{00657F2E-DB73-8BA3-CAC3-817618388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93710" y="1134504"/>
            <a:ext cx="2369127" cy="1579418"/>
          </a:xfrm>
          <a:prstGeom prst="rect">
            <a:avLst/>
          </a:prstGeom>
        </p:spPr>
      </p:pic>
      <p:pic>
        <p:nvPicPr>
          <p:cNvPr id="8" name="Grafik 7" descr="Ein Bild, das Pflanze, Baum, draußen, Ulmen enthält.&#10;&#10;Automatisch generierte Beschreibung">
            <a:extLst>
              <a:ext uri="{FF2B5EF4-FFF2-40B4-BE49-F238E27FC236}">
                <a16:creationId xmlns:a16="http://schemas.microsoft.com/office/drawing/2014/main" id="{3792B84C-655A-43D9-84FE-7A67A9F2F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788" y="3854701"/>
            <a:ext cx="2369127" cy="23691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376C7F4-BD19-3260-09E1-AE512C5DF8FA}"/>
              </a:ext>
            </a:extLst>
          </p:cNvPr>
          <p:cNvSpPr txBox="1"/>
          <p:nvPr/>
        </p:nvSpPr>
        <p:spPr>
          <a:xfrm>
            <a:off x="9972339" y="3121224"/>
            <a:ext cx="132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tensorflow.org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AD69A2-EA22-7C11-C421-5D59E7D486CB}"/>
              </a:ext>
            </a:extLst>
          </p:cNvPr>
          <p:cNvSpPr txBox="1"/>
          <p:nvPr/>
        </p:nvSpPr>
        <p:spPr>
          <a:xfrm>
            <a:off x="10083185" y="6248744"/>
            <a:ext cx="132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kaggle.com</a:t>
            </a:r>
          </a:p>
        </p:txBody>
      </p:sp>
    </p:spTree>
    <p:extLst>
      <p:ext uri="{BB962C8B-B14F-4D97-AF65-F5344CB8AC3E}">
        <p14:creationId xmlns:p14="http://schemas.microsoft.com/office/powerpoint/2010/main" val="19969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49D13-BDA1-7F4B-7D0E-9C6F24A1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27" y="2750820"/>
            <a:ext cx="9875520" cy="1356360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1B0C63-8619-8D13-CB4C-2B1325E2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35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8DECB-4C35-4BFC-AC0F-48CBE940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53F2A4-6A5E-83AD-E10C-85A00D6A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27" y="1773323"/>
            <a:ext cx="4011038" cy="405130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9D8DC18-CE7F-E791-D9D3-01DB94FE496D}"/>
              </a:ext>
            </a:extLst>
          </p:cNvPr>
          <p:cNvSpPr txBox="1"/>
          <p:nvPr/>
        </p:nvSpPr>
        <p:spPr>
          <a:xfrm>
            <a:off x="1280160" y="1965960"/>
            <a:ext cx="563499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b="1" dirty="0"/>
              <a:t>15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75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1125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b="1" dirty="0">
                <a:sym typeface="Wingdings" panose="05000000000000000000" pitchFamily="2" charset="2"/>
              </a:rPr>
              <a:t>RGB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Single </a:t>
            </a:r>
            <a:r>
              <a:rPr lang="de-DE" dirty="0" err="1">
                <a:sym typeface="Wingdings" panose="05000000000000000000" pitchFamily="2" charset="2"/>
              </a:rPr>
              <a:t>leaf</a:t>
            </a:r>
            <a:r>
              <a:rPr lang="de-DE" dirty="0">
                <a:sym typeface="Wingdings" panose="05000000000000000000" pitchFamily="2" charset="2"/>
              </a:rPr>
              <a:t> on a </a:t>
            </a:r>
            <a:r>
              <a:rPr lang="de-DE" dirty="0" err="1">
                <a:sym typeface="Wingdings" panose="05000000000000000000" pitchFamily="2" charset="2"/>
              </a:rPr>
              <a:t>white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background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b="1" dirty="0" err="1">
                <a:sym typeface="Wingdings" panose="05000000000000000000" pitchFamily="2" charset="2"/>
              </a:rPr>
              <a:t>very</a:t>
            </a:r>
            <a:r>
              <a:rPr lang="de-DE" b="1" dirty="0">
                <a:sym typeface="Wingdings" panose="05000000000000000000" pitchFamily="2" charset="2"/>
              </a:rPr>
              <a:t> clean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Preprocessing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Resize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images</a:t>
            </a:r>
            <a:r>
              <a:rPr lang="de-DE" dirty="0">
                <a:sym typeface="Wingdings" panose="05000000000000000000" pitchFamily="2" charset="2"/>
              </a:rPr>
              <a:t> (300x150x3)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Shuffle and 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training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test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 Train: 900 | Test: 225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70A10E-5BE3-968B-14FF-E28F2C73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5824DD-7EB4-B843-35BC-E34B06DD61E6}"/>
              </a:ext>
            </a:extLst>
          </p:cNvPr>
          <p:cNvSpPr txBox="1"/>
          <p:nvPr/>
        </p:nvSpPr>
        <p:spPr>
          <a:xfrm>
            <a:off x="9312501" y="5785132"/>
            <a:ext cx="187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err="1"/>
              <a:t>Söderkvist</a:t>
            </a:r>
            <a:r>
              <a:rPr lang="de-DE" sz="1400" dirty="0"/>
              <a:t> 2001</a:t>
            </a:r>
          </a:p>
        </p:txBody>
      </p:sp>
    </p:spTree>
    <p:extLst>
      <p:ext uri="{BB962C8B-B14F-4D97-AF65-F5344CB8AC3E}">
        <p14:creationId xmlns:p14="http://schemas.microsoft.com/office/powerpoint/2010/main" val="23570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29A6F-A112-781F-87AD-8682AB7F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4A8C9-7E57-2984-409E-4DAD361B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Contained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tree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species</a:t>
            </a:r>
            <a:r>
              <a:rPr lang="de-DE" dirty="0">
                <a:solidFill>
                  <a:schemeClr val="tx1"/>
                </a:solidFill>
              </a:rPr>
              <a:t>: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Feldulme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Ahorn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Ohr-Weide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Eiche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Grau-Erle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Moor-Birke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Silber-Weide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Espe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Bergulme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Eberesche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Asch-Weide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Pappel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Linde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Schwedische Mehlbeere</a:t>
            </a:r>
            <a:br>
              <a:rPr lang="de-DE" dirty="0">
                <a:solidFill>
                  <a:schemeClr val="tx1"/>
                </a:solidFill>
                <a:effectLst/>
                <a:latin typeface="JetBrains Mono"/>
              </a:rPr>
            </a:br>
            <a:r>
              <a:rPr lang="de-DE" dirty="0">
                <a:solidFill>
                  <a:schemeClr val="tx1"/>
                </a:solidFill>
                <a:effectLst/>
                <a:latin typeface="JetBrains Mono"/>
              </a:rPr>
              <a:t>	Rotbuche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8187E-639F-A558-A993-95C41765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3</a:t>
            </a:fld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0FAE33B-7201-7EC7-DA6B-FF19296D761B}"/>
              </a:ext>
            </a:extLst>
          </p:cNvPr>
          <p:cNvSpPr/>
          <p:nvPr/>
        </p:nvSpPr>
        <p:spPr>
          <a:xfrm>
            <a:off x="4787153" y="3429000"/>
            <a:ext cx="1308847" cy="884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D7D33E-C7DE-E200-C61D-168CDF3F54A1}"/>
              </a:ext>
            </a:extLst>
          </p:cNvPr>
          <p:cNvSpPr txBox="1"/>
          <p:nvPr/>
        </p:nvSpPr>
        <p:spPr>
          <a:xfrm>
            <a:off x="6793454" y="3686742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and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species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09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6C895-5552-95E6-2BA0-CDC4FEC9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FA5620-1F0B-4D9A-BC70-CB82BFD7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B187F02-5C69-1757-C7E5-38594E957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dirty="0" err="1">
                <a:solidFill>
                  <a:schemeClr val="tx1"/>
                </a:solidFill>
              </a:rPr>
              <a:t>MaxPooling</a:t>
            </a:r>
            <a:r>
              <a:rPr lang="de-DE" dirty="0">
                <a:solidFill>
                  <a:schemeClr val="tx1"/>
                </a:solidFill>
              </a:rPr>
              <a:t>-Layer				</a:t>
            </a:r>
            <a:r>
              <a:rPr lang="de-DE" dirty="0" err="1">
                <a:solidFill>
                  <a:schemeClr val="tx1"/>
                </a:solidFill>
              </a:rPr>
              <a:t>Convolution</a:t>
            </a:r>
            <a:r>
              <a:rPr lang="de-DE" dirty="0">
                <a:solidFill>
                  <a:schemeClr val="tx1"/>
                </a:solidFill>
              </a:rPr>
              <a:t>-Layer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4D513826-660A-BFAD-28E5-DC0BC03E6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17812" cy="13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DCD007-B276-B17E-B58D-125D00A2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2961302"/>
            <a:ext cx="3896102" cy="2519479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5B9E7224-3493-90B3-D8A5-A18357E47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Rechteck, Reihe, parallel, Diagramm enthält.&#10;&#10;Automatisch generierte Beschreibung">
            <a:extLst>
              <a:ext uri="{FF2B5EF4-FFF2-40B4-BE49-F238E27FC236}">
                <a16:creationId xmlns:a16="http://schemas.microsoft.com/office/drawing/2014/main" id="{1255B028-52A6-F52E-907A-E789DBB26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26" y="3042286"/>
            <a:ext cx="3122834" cy="27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7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18C78-32B8-1953-9EE2-81EED906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Basemodel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AD5A3-4AC5-5A60-2519-D98653C0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5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7242D13-43B1-18F7-A2EB-4A771FFDD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7732" y="1805400"/>
            <a:ext cx="5900049" cy="2115761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5510033-3934-B6B4-088C-118BE5AD5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32" y="4195747"/>
            <a:ext cx="2752745" cy="20526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895D356-B79F-3F7A-0B52-C1A0F6769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756" y="4195747"/>
            <a:ext cx="2752746" cy="209872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9016EF8-E5A6-AD7D-BA68-2A3D1C033C09}"/>
              </a:ext>
            </a:extLst>
          </p:cNvPr>
          <p:cNvSpPr txBox="1"/>
          <p:nvPr/>
        </p:nvSpPr>
        <p:spPr>
          <a:xfrm>
            <a:off x="7460428" y="1586753"/>
            <a:ext cx="394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Starting</a:t>
            </a:r>
            <a:r>
              <a:rPr lang="de-DE" dirty="0"/>
              <a:t> off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and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MaxPooling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72DA82BD-5FBC-5400-6860-19A7D4299788}"/>
              </a:ext>
            </a:extLst>
          </p:cNvPr>
          <p:cNvSpPr/>
          <p:nvPr/>
        </p:nvSpPr>
        <p:spPr>
          <a:xfrm>
            <a:off x="7621792" y="2474098"/>
            <a:ext cx="683111" cy="806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EBFC216-0275-255F-E108-00A0651F3898}"/>
              </a:ext>
            </a:extLst>
          </p:cNvPr>
          <p:cNvSpPr txBox="1"/>
          <p:nvPr/>
        </p:nvSpPr>
        <p:spPr>
          <a:xfrm>
            <a:off x="7537563" y="3482842"/>
            <a:ext cx="36624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Result</a:t>
            </a:r>
            <a:r>
              <a:rPr lang="de-DE" dirty="0"/>
              <a:t>:</a:t>
            </a:r>
          </a:p>
          <a:p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Already</a:t>
            </a:r>
            <a:r>
              <a:rPr lang="de-DE" dirty="0"/>
              <a:t> an 64%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15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6097A-50DF-D3BA-D43D-B7AB2341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8DE54-462C-DA07-0966-D5EDF299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tried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lvl="1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Adding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layers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Adjusting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amount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epochs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Trying</a:t>
            </a:r>
            <a:r>
              <a:rPr lang="de-DE" dirty="0">
                <a:solidFill>
                  <a:schemeClr val="tx1"/>
                </a:solidFill>
              </a:rPr>
              <a:t> different </a:t>
            </a:r>
            <a:r>
              <a:rPr lang="de-DE" dirty="0" err="1">
                <a:solidFill>
                  <a:schemeClr val="tx1"/>
                </a:solidFill>
              </a:rPr>
              <a:t>optimizer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Trying</a:t>
            </a:r>
            <a:r>
              <a:rPr lang="de-DE" dirty="0">
                <a:solidFill>
                  <a:schemeClr val="tx1"/>
                </a:solidFill>
              </a:rPr>
              <a:t> different </a:t>
            </a:r>
            <a:r>
              <a:rPr lang="de-DE" dirty="0" err="1">
                <a:solidFill>
                  <a:schemeClr val="tx1"/>
                </a:solidFill>
              </a:rPr>
              <a:t>loss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functions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err="1">
                <a:solidFill>
                  <a:schemeClr val="tx1"/>
                </a:solidFill>
              </a:rPr>
              <a:t>What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worked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marL="274320" lvl="1" indent="0">
              <a:buNone/>
            </a:pPr>
            <a:r>
              <a:rPr lang="de-DE" dirty="0">
                <a:solidFill>
                  <a:schemeClr val="tx1"/>
                </a:solidFill>
              </a:rPr>
              <a:t>- </a:t>
            </a:r>
            <a:r>
              <a:rPr lang="de-DE" dirty="0" err="1">
                <a:solidFill>
                  <a:schemeClr val="tx1"/>
                </a:solidFill>
              </a:rPr>
              <a:t>Adding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layers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- </a:t>
            </a:r>
            <a:r>
              <a:rPr lang="de-DE" dirty="0" err="1">
                <a:solidFill>
                  <a:schemeClr val="tx1"/>
                </a:solidFill>
              </a:rPr>
              <a:t>Tweaking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parameters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- More </a:t>
            </a:r>
            <a:r>
              <a:rPr lang="de-DE" dirty="0" err="1">
                <a:solidFill>
                  <a:schemeClr val="tx1"/>
                </a:solidFill>
              </a:rPr>
              <a:t>epochs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D8B88B-E2C2-0FA2-C470-D903D7F8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3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F442B-4A67-53C9-59A1-25714B7E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basemodel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DCC1660-CA3F-C751-69C1-E913742DF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49" y="4079079"/>
            <a:ext cx="2864223" cy="21322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761213-7E35-0F2E-731F-555CF543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48E016-3AE2-4A8E-DE97-A239234AB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72" y="4091628"/>
            <a:ext cx="2795111" cy="2132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C1380F-1CD5-1D41-5EEC-CAB7AB340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76" y="1553829"/>
            <a:ext cx="5539316" cy="252525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D7ACED6-6CE6-1795-CF2E-6B191E9DD83C}"/>
              </a:ext>
            </a:extLst>
          </p:cNvPr>
          <p:cNvSpPr txBox="1"/>
          <p:nvPr/>
        </p:nvSpPr>
        <p:spPr>
          <a:xfrm>
            <a:off x="8031738" y="1495313"/>
            <a:ext cx="1942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</a:t>
            </a:r>
            <a:r>
              <a:rPr lang="de-DE" dirty="0" err="1"/>
              <a:t>Convolution</a:t>
            </a:r>
            <a:r>
              <a:rPr lang="de-DE" dirty="0"/>
              <a:t> and </a:t>
            </a:r>
            <a:br>
              <a:rPr lang="de-DE" dirty="0"/>
            </a:br>
            <a:r>
              <a:rPr lang="de-DE" dirty="0"/>
              <a:t>3 </a:t>
            </a:r>
            <a:r>
              <a:rPr lang="de-DE" dirty="0" err="1"/>
              <a:t>MaxPool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9 </a:t>
            </a:r>
            <a:r>
              <a:rPr lang="de-DE" dirty="0" err="1"/>
              <a:t>Epochs</a:t>
            </a:r>
            <a:endParaRPr lang="de-DE" dirty="0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F900752-CD9C-AE9D-DC1C-4FEC61782F51}"/>
              </a:ext>
            </a:extLst>
          </p:cNvPr>
          <p:cNvSpPr/>
          <p:nvPr/>
        </p:nvSpPr>
        <p:spPr>
          <a:xfrm>
            <a:off x="7987553" y="2878567"/>
            <a:ext cx="812202" cy="976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34C262-EA42-B471-0A20-B9556458D20F}"/>
              </a:ext>
            </a:extLst>
          </p:cNvPr>
          <p:cNvSpPr txBox="1"/>
          <p:nvPr/>
        </p:nvSpPr>
        <p:spPr>
          <a:xfrm>
            <a:off x="7987553" y="4034118"/>
            <a:ext cx="2605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Result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- 90%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A66D2-7841-9829-455C-27A6E606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Effeciency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D9E2F-87C6-50CD-A7CB-7E6C77FE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3155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de-DE" dirty="0">
                <a:solidFill>
                  <a:schemeClr val="tx1"/>
                </a:solidFill>
              </a:rPr>
              <a:t>800 x 400 </a:t>
            </a:r>
            <a:r>
              <a:rPr lang="de-DE" dirty="0" err="1">
                <a:solidFill>
                  <a:schemeClr val="tx1"/>
                </a:solidFill>
              </a:rPr>
              <a:t>pixel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pictures</a:t>
            </a:r>
            <a:r>
              <a:rPr lang="de-DE" dirty="0">
                <a:solidFill>
                  <a:schemeClr val="tx1"/>
                </a:solidFill>
              </a:rPr>
              <a:t>                                     </a:t>
            </a:r>
            <a:r>
              <a:rPr lang="de-DE" dirty="0" err="1">
                <a:solidFill>
                  <a:schemeClr val="tx1"/>
                </a:solidFill>
              </a:rPr>
              <a:t>vs</a:t>
            </a:r>
            <a:r>
              <a:rPr lang="de-DE" dirty="0">
                <a:solidFill>
                  <a:schemeClr val="tx1"/>
                </a:solidFill>
              </a:rPr>
              <a:t>                                                 300 x 150 </a:t>
            </a:r>
            <a:r>
              <a:rPr lang="de-DE" dirty="0" err="1">
                <a:solidFill>
                  <a:schemeClr val="tx1"/>
                </a:solidFill>
              </a:rPr>
              <a:t>pixels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de-DE" dirty="0">
                <a:solidFill>
                  <a:schemeClr val="tx1"/>
                </a:solidFill>
              </a:rPr>
              <a:t>Validation acc.: 91% 						Validation acc.: 90%</a:t>
            </a:r>
          </a:p>
          <a:p>
            <a:pPr marL="45720" indent="0">
              <a:buNone/>
            </a:pPr>
            <a:r>
              <a:rPr lang="de-DE" dirty="0">
                <a:solidFill>
                  <a:schemeClr val="tx1"/>
                </a:solidFill>
              </a:rPr>
              <a:t>Run time: ~ 15min						Run Time: ~ 86s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765E41-BF54-21BB-3623-24DAC592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78" y="2378386"/>
            <a:ext cx="4305559" cy="325308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0899E9-1561-C774-B2A5-8491137E3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003" y="2480584"/>
            <a:ext cx="4039053" cy="30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5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A63B7-E85E-0D55-2E2B-97E6620F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33" y="636825"/>
            <a:ext cx="9875520" cy="1356360"/>
          </a:xfrm>
        </p:spPr>
        <p:txBody>
          <a:bodyPr/>
          <a:lstStyle/>
          <a:p>
            <a:r>
              <a:rPr lang="de-DE" dirty="0"/>
              <a:t>Color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064C63-0179-3FC2-6939-8E53476D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F511-C017-478C-84E3-F7F078728441}" type="slidenum">
              <a:rPr lang="de-DE" smtClean="0"/>
              <a:t>9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20A02C-68DF-3A04-292C-C0C273175E69}"/>
              </a:ext>
            </a:extLst>
          </p:cNvPr>
          <p:cNvSpPr txBox="1"/>
          <p:nvPr/>
        </p:nvSpPr>
        <p:spPr>
          <a:xfrm>
            <a:off x="883166" y="4596281"/>
            <a:ext cx="6846495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 err="1">
                <a:sym typeface="Wingdings" panose="05000000000000000000" pitchFamily="2" charset="2"/>
              </a:rPr>
              <a:t>Changing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settings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marginally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Leafs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season</a:t>
            </a:r>
            <a:r>
              <a:rPr lang="de-DE" dirty="0"/>
              <a:t> and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HSV </a:t>
            </a:r>
            <a:r>
              <a:rPr lang="de-DE" dirty="0" err="1">
                <a:sym typeface="Wingdings" panose="05000000000000000000" pitchFamily="2" charset="2"/>
              </a:rPr>
              <a:t>color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scheme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option</a:t>
            </a:r>
            <a:endParaRPr lang="de-DE" dirty="0"/>
          </a:p>
        </p:txBody>
      </p:sp>
      <p:pic>
        <p:nvPicPr>
          <p:cNvPr id="7" name="Grafik 6" descr="Ein Bild, das Pflanze, Baum, Blatt, Ulmen enthält.&#10;&#10;Automatisch generierte Beschreibung">
            <a:extLst>
              <a:ext uri="{FF2B5EF4-FFF2-40B4-BE49-F238E27FC236}">
                <a16:creationId xmlns:a16="http://schemas.microsoft.com/office/drawing/2014/main" id="{FA7494A6-4E1D-FD96-F09B-59E3FC3E9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28" y="537210"/>
            <a:ext cx="1428750" cy="2857500"/>
          </a:xfrm>
          <a:prstGeom prst="rect">
            <a:avLst/>
          </a:prstGeom>
        </p:spPr>
      </p:pic>
      <p:pic>
        <p:nvPicPr>
          <p:cNvPr id="9" name="Grafik 8" descr="Ein Bild, das Pflanze, Baum, Blatt, Ulmen enthält.&#10;&#10;Automatisch generierte Beschreibung">
            <a:extLst>
              <a:ext uri="{FF2B5EF4-FFF2-40B4-BE49-F238E27FC236}">
                <a16:creationId xmlns:a16="http://schemas.microsoft.com/office/drawing/2014/main" id="{106CED7E-605C-1D68-B49F-F53E7A346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78" y="535376"/>
            <a:ext cx="1428750" cy="2857500"/>
          </a:xfrm>
          <a:prstGeom prst="rect">
            <a:avLst/>
          </a:prstGeom>
        </p:spPr>
      </p:pic>
      <p:pic>
        <p:nvPicPr>
          <p:cNvPr id="17" name="Grafik 16" descr="Ein Bild, das Pflanze, Eiche, Baum, Blatt enthält.&#10;&#10;Automatisch generierte Beschreibung">
            <a:extLst>
              <a:ext uri="{FF2B5EF4-FFF2-40B4-BE49-F238E27FC236}">
                <a16:creationId xmlns:a16="http://schemas.microsoft.com/office/drawing/2014/main" id="{8A27C815-D19D-9137-F945-D47BC2888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78" y="3403399"/>
            <a:ext cx="1428750" cy="2857500"/>
          </a:xfrm>
          <a:prstGeom prst="rect">
            <a:avLst/>
          </a:prstGeom>
        </p:spPr>
      </p:pic>
      <p:pic>
        <p:nvPicPr>
          <p:cNvPr id="6" name="Grafik 5" descr="Ein Bild, das Zeichnung, Kinderkunst, Farbigkeit, Kunst enthält.&#10;&#10;Automatisch generierte Beschreibung">
            <a:extLst>
              <a:ext uri="{FF2B5EF4-FFF2-40B4-BE49-F238E27FC236}">
                <a16:creationId xmlns:a16="http://schemas.microsoft.com/office/drawing/2014/main" id="{CA83E0F6-B0F5-577A-1A33-9DFA9ECB0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28" y="3410381"/>
            <a:ext cx="1428750" cy="2857500"/>
          </a:xfrm>
          <a:prstGeom prst="rect">
            <a:avLst/>
          </a:prstGeom>
        </p:spPr>
      </p:pic>
      <p:graphicFrame>
        <p:nvGraphicFramePr>
          <p:cNvPr id="8" name="Tabelle 9">
            <a:extLst>
              <a:ext uri="{FF2B5EF4-FFF2-40B4-BE49-F238E27FC236}">
                <a16:creationId xmlns:a16="http://schemas.microsoft.com/office/drawing/2014/main" id="{AF815D2A-CAFF-53C3-DC74-2A791B74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90571"/>
              </p:ext>
            </p:extLst>
          </p:nvPr>
        </p:nvGraphicFramePr>
        <p:xfrm>
          <a:off x="883166" y="2493356"/>
          <a:ext cx="66316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08">
                  <a:extLst>
                    <a:ext uri="{9D8B030D-6E8A-4147-A177-3AD203B41FA5}">
                      <a16:colId xmlns:a16="http://schemas.microsoft.com/office/drawing/2014/main" val="3493012076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529645595"/>
                    </a:ext>
                  </a:extLst>
                </a:gridCol>
                <a:gridCol w="2216727">
                  <a:extLst>
                    <a:ext uri="{9D8B030D-6E8A-4147-A177-3AD203B41FA5}">
                      <a16:colId xmlns:a16="http://schemas.microsoft.com/office/drawing/2014/main" val="4156953416"/>
                    </a:ext>
                  </a:extLst>
                </a:gridCol>
                <a:gridCol w="1157721">
                  <a:extLst>
                    <a:ext uri="{9D8B030D-6E8A-4147-A177-3AD203B41FA5}">
                      <a16:colId xmlns:a16="http://schemas.microsoft.com/office/drawing/2014/main" val="7414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Color </a:t>
                      </a:r>
                      <a:r>
                        <a:rPr lang="de-DE" dirty="0" err="1"/>
                        <a:t>scheme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 </a:t>
                      </a:r>
                      <a:r>
                        <a:rPr lang="de-DE" dirty="0" err="1"/>
                        <a:t>loss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 </a:t>
                      </a:r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77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1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3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752</Words>
  <Application>Microsoft Office PowerPoint</Application>
  <PresentationFormat>Breitbild</PresentationFormat>
  <Paragraphs>139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Corbel</vt:lpstr>
      <vt:lpstr>JetBrains Mono</vt:lpstr>
      <vt:lpstr>Wingdings</vt:lpstr>
      <vt:lpstr>Basis</vt:lpstr>
      <vt:lpstr>Tree leaf recognition</vt:lpstr>
      <vt:lpstr>Data</vt:lpstr>
      <vt:lpstr>Why we chose this Dataset</vt:lpstr>
      <vt:lpstr>Recap: layers</vt:lpstr>
      <vt:lpstr>Basemodel</vt:lpstr>
      <vt:lpstr>Improving the Basemodel</vt:lpstr>
      <vt:lpstr>The improved basemodel</vt:lpstr>
      <vt:lpstr>Effeciency vs Accuracy</vt:lpstr>
      <vt:lpstr>Color Changes</vt:lpstr>
      <vt:lpstr>Augmentation</vt:lpstr>
      <vt:lpstr>Transfer Learning with VGG19</vt:lpstr>
      <vt:lpstr>Implementation VGG19</vt:lpstr>
      <vt:lpstr>Implementation VGG19</vt:lpstr>
      <vt:lpstr>Difficulties</vt:lpstr>
      <vt:lpstr>Outlook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leaf recognition</dc:title>
  <dc:creator>Hedda Bonatz</dc:creator>
  <cp:lastModifiedBy>Rufus Roisch</cp:lastModifiedBy>
  <cp:revision>20</cp:revision>
  <dcterms:created xsi:type="dcterms:W3CDTF">2023-06-19T07:23:14Z</dcterms:created>
  <dcterms:modified xsi:type="dcterms:W3CDTF">2023-06-20T14:43:34Z</dcterms:modified>
</cp:coreProperties>
</file>