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0" r:id="rId6"/>
    <p:sldId id="261" r:id="rId7"/>
    <p:sldId id="259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D3E37-43D0-428B-B7FE-421AC194A595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53487-59BE-40DE-8E0A-21DA7D74A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160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7D61278-6D72-41FC-83DB-2202A990958A}" type="datetime1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5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9AE0-6D0B-4B34-BCE0-1EE667F5088C}" type="datetime1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81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20EE-C07D-4436-A0EE-02830E8795F3}" type="datetime1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80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6C7D-0FF6-40BD-906C-65C474464DC0}" type="datetime1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9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584F-9DBC-437F-B42C-CAE55830717E}" type="datetime1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70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633B-E5D6-4925-AD4D-DE4E4C4BF3B3}" type="datetime1">
              <a:rPr lang="de-DE" smtClean="0"/>
              <a:t>19.06.2023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4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33B4-7C54-45FA-9FE1-3E5EA6AD2C21}" type="datetime1">
              <a:rPr lang="de-DE" smtClean="0"/>
              <a:t>19.06.2023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11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C3FB-4AE8-4F76-91EF-2643F346C684}" type="datetime1">
              <a:rPr lang="de-DE" smtClean="0"/>
              <a:t>19.06.2023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28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F524-C849-483B-B713-3A555CC5207C}" type="datetime1">
              <a:rPr lang="de-DE" smtClean="0"/>
              <a:t>19.06.2023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0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81B3-6F70-40CE-9B92-9D54202EB72C}" type="datetime1">
              <a:rPr lang="de-DE" smtClean="0"/>
              <a:t>19.06.2023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65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DB2E-4CD9-4C24-9E8D-15CF72E28C0B}" type="datetime1">
              <a:rPr lang="de-DE" smtClean="0"/>
              <a:t>19.06.2023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96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262C37D-7C82-458F-B4D4-99B67BB40413}" type="datetime1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96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"/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if"/><Relationship Id="rId4" Type="http://schemas.openxmlformats.org/officeDocument/2006/relationships/image" Target="../media/image9.t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4F107-1390-4CE9-B2AE-C15EC43EF7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leaf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8EA347-8BC1-41C7-99C5-F96D276F6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/>
          <a:lstStyle/>
          <a:p>
            <a:r>
              <a:rPr lang="de-DE" dirty="0"/>
              <a:t>Rufus </a:t>
            </a:r>
            <a:r>
              <a:rPr lang="de-DE" dirty="0" err="1"/>
              <a:t>Roisch</a:t>
            </a:r>
            <a:r>
              <a:rPr lang="de-DE" dirty="0"/>
              <a:t> &amp; Hedda Bonatz</a:t>
            </a:r>
            <a:br>
              <a:rPr lang="de-DE" dirty="0"/>
            </a:br>
            <a:r>
              <a:rPr lang="de-DE" sz="1400" dirty="0" err="1"/>
              <a:t>Machine</a:t>
            </a:r>
            <a:r>
              <a:rPr lang="de-DE" sz="1400" dirty="0"/>
              <a:t> Learning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Tensorflow</a:t>
            </a:r>
            <a:r>
              <a:rPr lang="de-DE" sz="1400" dirty="0"/>
              <a:t> </a:t>
            </a:r>
            <a:r>
              <a:rPr lang="de-DE" sz="1400" dirty="0" err="1"/>
              <a:t>SoSe</a:t>
            </a:r>
            <a:r>
              <a:rPr lang="de-DE" sz="1400" dirty="0"/>
              <a:t> 2023</a:t>
            </a:r>
          </a:p>
        </p:txBody>
      </p:sp>
      <p:pic>
        <p:nvPicPr>
          <p:cNvPr id="5" name="Grafik 4" descr="Blatt">
            <a:extLst>
              <a:ext uri="{FF2B5EF4-FFF2-40B4-BE49-F238E27FC236}">
                <a16:creationId xmlns:a16="http://schemas.microsoft.com/office/drawing/2014/main" id="{16B0B209-ED23-477D-9827-EF5B62F95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38759">
            <a:off x="8591392" y="1505090"/>
            <a:ext cx="960685" cy="960685"/>
          </a:xfrm>
          <a:prstGeom prst="rect">
            <a:avLst/>
          </a:prstGeom>
        </p:spPr>
      </p:pic>
      <p:pic>
        <p:nvPicPr>
          <p:cNvPr id="7" name="Grafik 6" descr="Laubbaum">
            <a:extLst>
              <a:ext uri="{FF2B5EF4-FFF2-40B4-BE49-F238E27FC236}">
                <a16:creationId xmlns:a16="http://schemas.microsoft.com/office/drawing/2014/main" id="{0927296A-00E4-4FF7-92ED-825360DC9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8735" y="2866429"/>
            <a:ext cx="914400" cy="914400"/>
          </a:xfrm>
          <a:prstGeom prst="rect">
            <a:avLst/>
          </a:prstGeom>
        </p:spPr>
      </p:pic>
      <p:pic>
        <p:nvPicPr>
          <p:cNvPr id="8" name="Grafik 7" descr="Blatt">
            <a:extLst>
              <a:ext uri="{FF2B5EF4-FFF2-40B4-BE49-F238E27FC236}">
                <a16:creationId xmlns:a16="http://schemas.microsoft.com/office/drawing/2014/main" id="{D1DD0435-667A-425B-9BBA-25CA2FFD8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548358">
            <a:off x="9229823" y="1801652"/>
            <a:ext cx="960685" cy="96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02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BBF45C-5F88-DBD6-6EA0-9481C581B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3B8AC1-F2A7-DEA9-B42C-5CD37BAE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10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2382833-F511-804F-58D2-DC06FE8C2C7C}"/>
              </a:ext>
            </a:extLst>
          </p:cNvPr>
          <p:cNvSpPr txBox="1"/>
          <p:nvPr/>
        </p:nvSpPr>
        <p:spPr>
          <a:xfrm>
            <a:off x="1280160" y="1885950"/>
            <a:ext cx="7258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Training and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larger </a:t>
            </a:r>
            <a:r>
              <a:rPr lang="de-DE" dirty="0" err="1"/>
              <a:t>variety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9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E8DECB-4C35-4BFC-AC0F-48CBE940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153F2A4-6A5E-83AD-E10C-85A00D6AF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827" y="1773323"/>
            <a:ext cx="4011038" cy="405130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9D8DC18-CE7F-E791-D9D3-01DB94FE496D}"/>
              </a:ext>
            </a:extLst>
          </p:cNvPr>
          <p:cNvSpPr txBox="1"/>
          <p:nvPr/>
        </p:nvSpPr>
        <p:spPr>
          <a:xfrm>
            <a:off x="1280160" y="1965960"/>
            <a:ext cx="5634990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b="1" dirty="0"/>
              <a:t>15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leaf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75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b="1" dirty="0">
                <a:sym typeface="Wingdings" panose="05000000000000000000" pitchFamily="2" charset="2"/>
              </a:rPr>
              <a:t>1125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images</a:t>
            </a: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b="1" dirty="0">
                <a:sym typeface="Wingdings" panose="05000000000000000000" pitchFamily="2" charset="2"/>
              </a:rPr>
              <a:t>RGB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images</a:t>
            </a: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Single </a:t>
            </a:r>
            <a:r>
              <a:rPr lang="de-DE" dirty="0" err="1">
                <a:sym typeface="Wingdings" panose="05000000000000000000" pitchFamily="2" charset="2"/>
              </a:rPr>
              <a:t>leaf</a:t>
            </a:r>
            <a:r>
              <a:rPr lang="de-DE" dirty="0">
                <a:sym typeface="Wingdings" panose="05000000000000000000" pitchFamily="2" charset="2"/>
              </a:rPr>
              <a:t> on a </a:t>
            </a:r>
            <a:r>
              <a:rPr lang="de-DE" dirty="0" err="1">
                <a:sym typeface="Wingdings" panose="05000000000000000000" pitchFamily="2" charset="2"/>
              </a:rPr>
              <a:t>white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background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b="1" dirty="0">
                <a:sym typeface="Wingdings" panose="05000000000000000000" pitchFamily="2" charset="2"/>
              </a:rPr>
              <a:t>Bias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 err="1">
                <a:sym typeface="Wingdings" panose="05000000000000000000" pitchFamily="2" charset="2"/>
              </a:rPr>
              <a:t>Preprocessing</a:t>
            </a:r>
            <a:r>
              <a:rPr lang="de-DE" dirty="0">
                <a:sym typeface="Wingdings" panose="05000000000000000000" pitchFamily="2" charset="2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Resize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images</a:t>
            </a:r>
            <a:r>
              <a:rPr lang="de-DE" dirty="0">
                <a:sym typeface="Wingdings" panose="05000000000000000000" pitchFamily="2" charset="2"/>
              </a:rPr>
              <a:t> (300x150x3)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70A10E-5BE3-968B-14FF-E28F2C73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07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C695D-ACF2-47A1-94F0-2F1644A3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Basemodel</a:t>
            </a:r>
            <a:endParaRPr lang="de-DE" dirty="0"/>
          </a:p>
        </p:txBody>
      </p:sp>
      <p:pic>
        <p:nvPicPr>
          <p:cNvPr id="4" name="Grafik 3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0671F7DF-BCE3-99D6-79B6-20CD3AEA0C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78"/>
          <a:stretch/>
        </p:blipFill>
        <p:spPr>
          <a:xfrm>
            <a:off x="1280822" y="1692460"/>
            <a:ext cx="5568776" cy="411521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DDE6784-9F95-96ED-CE2D-F8752DE53483}"/>
              </a:ext>
            </a:extLst>
          </p:cNvPr>
          <p:cNvSpPr txBox="1"/>
          <p:nvPr/>
        </p:nvSpPr>
        <p:spPr>
          <a:xfrm>
            <a:off x="1143000" y="5807676"/>
            <a:ext cx="10370038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>
                <a:sym typeface="Wingdings" panose="05000000000000000000" pitchFamily="2" charset="2"/>
              </a:rPr>
              <a:t> Validation </a:t>
            </a:r>
            <a:r>
              <a:rPr lang="de-DE" b="1" dirty="0" err="1">
                <a:sym typeface="Wingdings" panose="05000000000000000000" pitchFamily="2" charset="2"/>
              </a:rPr>
              <a:t>loss</a:t>
            </a:r>
            <a:r>
              <a:rPr lang="de-DE" b="1" dirty="0">
                <a:sym typeface="Wingdings" panose="05000000000000000000" pitchFamily="2" charset="2"/>
              </a:rPr>
              <a:t>: 0.5 |  Validation </a:t>
            </a:r>
            <a:r>
              <a:rPr lang="de-DE" b="1" dirty="0" err="1">
                <a:sym typeface="Wingdings" panose="05000000000000000000" pitchFamily="2" charset="2"/>
              </a:rPr>
              <a:t>accuracy</a:t>
            </a:r>
            <a:r>
              <a:rPr lang="de-DE" b="1" dirty="0">
                <a:sym typeface="Wingdings" panose="05000000000000000000" pitchFamily="2" charset="2"/>
              </a:rPr>
              <a:t>: 0.88 </a:t>
            </a:r>
            <a:endParaRPr lang="de-DE" b="1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125C55-AE48-D699-A8E4-52C8232C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3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CB79D99-DE16-D480-5BF8-CF63D82C9AB0}"/>
              </a:ext>
            </a:extLst>
          </p:cNvPr>
          <p:cNvSpPr txBox="1"/>
          <p:nvPr/>
        </p:nvSpPr>
        <p:spPr>
          <a:xfrm>
            <a:off x="7189470" y="1965960"/>
            <a:ext cx="345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 </a:t>
            </a:r>
            <a:r>
              <a:rPr lang="de-DE" dirty="0" err="1"/>
              <a:t>epochs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821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12F1B-42F9-06E5-F6E9-CB0AD7CE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Basemodel</a:t>
            </a:r>
            <a:r>
              <a:rPr lang="de-DE" dirty="0"/>
              <a:t> </a:t>
            </a:r>
            <a:r>
              <a:rPr lang="de-DE" dirty="0" err="1"/>
              <a:t>adjustments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21A888-D754-8075-C56E-15BCD8035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4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B615E15-7C3B-2211-89BB-37D93E292A11}"/>
              </a:ext>
            </a:extLst>
          </p:cNvPr>
          <p:cNvSpPr txBox="1"/>
          <p:nvPr/>
        </p:nvSpPr>
        <p:spPr>
          <a:xfrm>
            <a:off x="1173480" y="1553600"/>
            <a:ext cx="9189720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 err="1"/>
              <a:t>Changes</a:t>
            </a:r>
            <a:r>
              <a:rPr lang="de-DE" dirty="0"/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 err="1"/>
              <a:t>Epoch</a:t>
            </a:r>
            <a:r>
              <a:rPr lang="de-DE" dirty="0"/>
              <a:t>: </a:t>
            </a:r>
            <a:r>
              <a:rPr lang="de-DE" dirty="0" err="1"/>
              <a:t>For</a:t>
            </a:r>
            <a:r>
              <a:rPr lang="de-DE" dirty="0"/>
              <a:t> 9 </a:t>
            </a:r>
            <a:r>
              <a:rPr lang="de-DE" dirty="0" err="1"/>
              <a:t>epochs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(</a:t>
            </a:r>
            <a:r>
              <a:rPr lang="de-DE" dirty="0" err="1"/>
              <a:t>Acc</a:t>
            </a:r>
            <a:r>
              <a:rPr lang="de-DE" dirty="0"/>
              <a:t>: 0.85 | Loss:  0.63)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epochs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model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overfitting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(9 </a:t>
            </a:r>
            <a:r>
              <a:rPr lang="de-DE" dirty="0" err="1"/>
              <a:t>epochs</a:t>
            </a:r>
            <a:r>
              <a:rPr lang="de-DE" dirty="0"/>
              <a:t>):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1 </a:t>
            </a:r>
            <a:r>
              <a:rPr lang="de-DE" dirty="0" err="1"/>
              <a:t>Conv</a:t>
            </a:r>
            <a:r>
              <a:rPr lang="de-DE" dirty="0"/>
              <a:t> + 1 Pool:  </a:t>
            </a:r>
            <a:r>
              <a:rPr lang="de-DE" dirty="0" err="1"/>
              <a:t>validation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: 0.54 | </a:t>
            </a:r>
            <a:r>
              <a:rPr lang="de-DE" dirty="0" err="1"/>
              <a:t>validation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: 0.83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2 </a:t>
            </a:r>
            <a:r>
              <a:rPr lang="de-DE" dirty="0" err="1"/>
              <a:t>Conv</a:t>
            </a:r>
            <a:r>
              <a:rPr lang="de-DE" dirty="0"/>
              <a:t> + 2 Pool: </a:t>
            </a:r>
            <a:r>
              <a:rPr lang="de-DE" dirty="0" err="1"/>
              <a:t>validation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: 0.53 | </a:t>
            </a:r>
            <a:r>
              <a:rPr lang="de-DE" dirty="0" err="1"/>
              <a:t>validation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: 0.89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better</a:t>
            </a:r>
            <a:endParaRPr lang="de-DE" dirty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3 </a:t>
            </a:r>
            <a:r>
              <a:rPr lang="de-DE" dirty="0" err="1">
                <a:sym typeface="Wingdings" panose="05000000000000000000" pitchFamily="2" charset="2"/>
              </a:rPr>
              <a:t>Conv</a:t>
            </a:r>
            <a:r>
              <a:rPr lang="de-DE" dirty="0">
                <a:sym typeface="Wingdings" panose="05000000000000000000" pitchFamily="2" charset="2"/>
              </a:rPr>
              <a:t> + 3 Pool: </a:t>
            </a:r>
            <a:r>
              <a:rPr lang="de-DE" dirty="0" err="1">
                <a:sym typeface="Wingdings" panose="05000000000000000000" pitchFamily="2" charset="2"/>
              </a:rPr>
              <a:t>validation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loss</a:t>
            </a:r>
            <a:r>
              <a:rPr lang="de-DE" dirty="0">
                <a:sym typeface="Wingdings" panose="05000000000000000000" pitchFamily="2" charset="2"/>
              </a:rPr>
              <a:t>:  | </a:t>
            </a:r>
            <a:r>
              <a:rPr lang="de-DE" dirty="0" err="1">
                <a:sym typeface="Wingdings" panose="05000000000000000000" pitchFamily="2" charset="2"/>
              </a:rPr>
              <a:t>validation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accuracy</a:t>
            </a:r>
            <a:r>
              <a:rPr lang="de-DE" dirty="0">
                <a:sym typeface="Wingdings" panose="05000000000000000000" pitchFamily="2" charset="2"/>
              </a:rPr>
              <a:t>: 0.9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4 </a:t>
            </a:r>
            <a:r>
              <a:rPr lang="de-DE" dirty="0" err="1">
                <a:sym typeface="Wingdings" panose="05000000000000000000" pitchFamily="2" charset="2"/>
              </a:rPr>
              <a:t>Conv</a:t>
            </a:r>
            <a:r>
              <a:rPr lang="de-DE" dirty="0">
                <a:sym typeface="Wingdings" panose="05000000000000000000" pitchFamily="2" charset="2"/>
              </a:rPr>
              <a:t> + 4 Pool: </a:t>
            </a:r>
            <a:r>
              <a:rPr lang="de-DE" dirty="0" err="1">
                <a:sym typeface="Wingdings" panose="05000000000000000000" pitchFamily="2" charset="2"/>
              </a:rPr>
              <a:t>validation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loss</a:t>
            </a:r>
            <a:r>
              <a:rPr lang="de-DE" dirty="0">
                <a:sym typeface="Wingdings" panose="05000000000000000000" pitchFamily="2" charset="2"/>
              </a:rPr>
              <a:t>: 0.47 | </a:t>
            </a:r>
            <a:r>
              <a:rPr lang="de-DE" dirty="0" err="1">
                <a:sym typeface="Wingdings" panose="05000000000000000000" pitchFamily="2" charset="2"/>
              </a:rPr>
              <a:t>validation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accuracy</a:t>
            </a:r>
            <a:r>
              <a:rPr lang="de-DE" dirty="0">
                <a:sym typeface="Wingdings" panose="05000000000000000000" pitchFamily="2" charset="2"/>
              </a:rPr>
              <a:t>: 0.87 (</a:t>
            </a:r>
            <a:r>
              <a:rPr lang="de-DE" dirty="0" err="1">
                <a:sym typeface="Wingdings" panose="05000000000000000000" pitchFamily="2" charset="2"/>
              </a:rPr>
              <a:t>less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epochs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than</a:t>
            </a:r>
            <a:r>
              <a:rPr lang="de-DE" dirty="0">
                <a:sym typeface="Wingdings" panose="05000000000000000000" pitchFamily="2" charset="2"/>
              </a:rPr>
              <a:t> 9 </a:t>
            </a:r>
            <a:r>
              <a:rPr lang="de-DE" dirty="0" err="1">
                <a:sym typeface="Wingdings" panose="05000000000000000000" pitchFamily="2" charset="2"/>
              </a:rPr>
              <a:t>improve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performance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again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Performance </a:t>
            </a:r>
            <a:r>
              <a:rPr lang="de-DE" dirty="0" err="1">
                <a:sym typeface="Wingdings" panose="05000000000000000000" pitchFamily="2" charset="2"/>
              </a:rPr>
              <a:t>improves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layers</a:t>
            </a:r>
            <a:endParaRPr lang="de-DE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 err="1">
                <a:sym typeface="Wingdings" panose="05000000000000000000" pitchFamily="2" charset="2"/>
              </a:rPr>
              <a:t>Increasing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size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max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pooling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decreases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accuracy</a:t>
            </a:r>
            <a:endParaRPr lang="de-DE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3x3 </a:t>
            </a:r>
            <a:r>
              <a:rPr lang="de-DE" dirty="0" err="1">
                <a:sym typeface="Wingdings" panose="05000000000000000000" pitchFamily="2" charset="2"/>
              </a:rPr>
              <a:t>max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pooling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improves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accuracy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validation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loss</a:t>
            </a:r>
            <a:r>
              <a:rPr lang="de-DE" dirty="0">
                <a:sym typeface="Wingdings" panose="05000000000000000000" pitchFamily="2" charset="2"/>
              </a:rPr>
              <a:t>. 0.34 | </a:t>
            </a:r>
            <a:r>
              <a:rPr lang="de-DE" dirty="0" err="1">
                <a:sym typeface="Wingdings" panose="05000000000000000000" pitchFamily="2" charset="2"/>
              </a:rPr>
              <a:t>validation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accuracy</a:t>
            </a:r>
            <a:r>
              <a:rPr lang="de-DE" dirty="0">
                <a:sym typeface="Wingdings" panose="05000000000000000000" pitchFamily="2" charset="2"/>
              </a:rPr>
              <a:t>: 0.91)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Average </a:t>
            </a:r>
            <a:r>
              <a:rPr lang="de-DE" dirty="0" err="1">
                <a:sym typeface="Wingdings" panose="05000000000000000000" pitchFamily="2" charset="2"/>
              </a:rPr>
              <a:t>pooling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decreases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performance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Optimizer: 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D29D7DD2-A0C9-7767-E06F-C16A350F1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18922"/>
              </p:ext>
            </p:extLst>
          </p:nvPr>
        </p:nvGraphicFramePr>
        <p:xfrm>
          <a:off x="2032000" y="719666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5511112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749453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170073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73217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347155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84568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Epochs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Convs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Pooling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4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3x (3x3 )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3x 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softmax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39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1x 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1x 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softmax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25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2x 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softmax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98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3x 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3x 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Adam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softmax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45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3x 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3x 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Adam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softmax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57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91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87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47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A63B7-E85E-0D55-2E2B-97E6620F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Black and White Images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064C63-0179-3FC2-6939-8E53476D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5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120A02C-68DF-3A04-292C-C0C273175E69}"/>
              </a:ext>
            </a:extLst>
          </p:cNvPr>
          <p:cNvSpPr txBox="1"/>
          <p:nvPr/>
        </p:nvSpPr>
        <p:spPr>
          <a:xfrm>
            <a:off x="1268730" y="1965960"/>
            <a:ext cx="5669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Validation </a:t>
            </a:r>
            <a:r>
              <a:rPr lang="de-DE" dirty="0" err="1"/>
              <a:t>loss</a:t>
            </a:r>
            <a:r>
              <a:rPr lang="de-DE" dirty="0"/>
              <a:t>: 0.62 | Validation </a:t>
            </a:r>
            <a:r>
              <a:rPr lang="de-DE" dirty="0" err="1"/>
              <a:t>accuracy</a:t>
            </a:r>
            <a:r>
              <a:rPr lang="de-DE" dirty="0"/>
              <a:t>: 0.81 (5 </a:t>
            </a:r>
            <a:r>
              <a:rPr lang="de-DE" dirty="0" err="1"/>
              <a:t>epochs</a:t>
            </a:r>
            <a:r>
              <a:rPr lang="de-DE" dirty="0"/>
              <a:t>, </a:t>
            </a:r>
            <a:r>
              <a:rPr lang="de-DE" dirty="0" err="1"/>
              <a:t>max</a:t>
            </a:r>
            <a:r>
              <a:rPr lang="de-DE" dirty="0"/>
              <a:t> pool 2x2)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 Color </a:t>
            </a:r>
            <a:r>
              <a:rPr lang="de-DE" dirty="0" err="1">
                <a:sym typeface="Wingdings" panose="05000000000000000000" pitchFamily="2" charset="2"/>
              </a:rPr>
              <a:t>seems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an </a:t>
            </a:r>
            <a:r>
              <a:rPr lang="de-DE" dirty="0" err="1">
                <a:sym typeface="Wingdings" panose="05000000000000000000" pitchFamily="2" charset="2"/>
              </a:rPr>
              <a:t>important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characteristic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recognition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leaves</a:t>
            </a:r>
            <a:endParaRPr lang="de-DE" dirty="0"/>
          </a:p>
        </p:txBody>
      </p:sp>
      <p:pic>
        <p:nvPicPr>
          <p:cNvPr id="7" name="Grafik 6" descr="Ein Bild, das Pflanze, Baum, Blatt, Ulmen enthält.&#10;&#10;Automatisch generierte Beschreibung">
            <a:extLst>
              <a:ext uri="{FF2B5EF4-FFF2-40B4-BE49-F238E27FC236}">
                <a16:creationId xmlns:a16="http://schemas.microsoft.com/office/drawing/2014/main" id="{FA7494A6-4E1D-FD96-F09B-59E3FC3E9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728" y="537210"/>
            <a:ext cx="1428750" cy="2857500"/>
          </a:xfrm>
          <a:prstGeom prst="rect">
            <a:avLst/>
          </a:prstGeom>
        </p:spPr>
      </p:pic>
      <p:pic>
        <p:nvPicPr>
          <p:cNvPr id="9" name="Grafik 8" descr="Ein Bild, das Pflanze, Baum, Blatt, Ulmen enthält.&#10;&#10;Automatisch generierte Beschreibung">
            <a:extLst>
              <a:ext uri="{FF2B5EF4-FFF2-40B4-BE49-F238E27FC236}">
                <a16:creationId xmlns:a16="http://schemas.microsoft.com/office/drawing/2014/main" id="{106CED7E-605C-1D68-B49F-F53E7A346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478" y="535376"/>
            <a:ext cx="1428750" cy="2857500"/>
          </a:xfrm>
          <a:prstGeom prst="rect">
            <a:avLst/>
          </a:prstGeom>
        </p:spPr>
      </p:pic>
      <p:pic>
        <p:nvPicPr>
          <p:cNvPr id="15" name="Grafik 14" descr="Ein Bild, das Pflanze, Eiche, Schwarzweiß, Blatt enthält.&#10;&#10;Automatisch generierte Beschreibung">
            <a:extLst>
              <a:ext uri="{FF2B5EF4-FFF2-40B4-BE49-F238E27FC236}">
                <a16:creationId xmlns:a16="http://schemas.microsoft.com/office/drawing/2014/main" id="{D453226F-943D-B51E-24A4-6B18BAC6C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728" y="3392876"/>
            <a:ext cx="1428750" cy="2857500"/>
          </a:xfrm>
          <a:prstGeom prst="rect">
            <a:avLst/>
          </a:prstGeom>
        </p:spPr>
      </p:pic>
      <p:pic>
        <p:nvPicPr>
          <p:cNvPr id="17" name="Grafik 16" descr="Ein Bild, das Pflanze, Eiche, Baum, Blatt enthält.&#10;&#10;Automatisch generierte Beschreibung">
            <a:extLst>
              <a:ext uri="{FF2B5EF4-FFF2-40B4-BE49-F238E27FC236}">
                <a16:creationId xmlns:a16="http://schemas.microsoft.com/office/drawing/2014/main" id="{8A27C815-D19D-9137-F945-D47BC28881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478" y="3403399"/>
            <a:ext cx="14287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3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FCD8D-1281-B35F-15B8-A6F77FF1C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Augmentation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136DAC-96BB-F891-563B-467E413B8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226EF0-36F0-5655-EA17-C41680BC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38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C6540-8A44-5A53-E813-54BC821F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Transfer Learning </a:t>
            </a:r>
            <a:r>
              <a:rPr lang="de-DE" dirty="0" err="1"/>
              <a:t>with</a:t>
            </a:r>
            <a:r>
              <a:rPr lang="de-DE" dirty="0"/>
              <a:t> VGG19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B1D727-1E3B-BEA3-B564-675BAABA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7</a:t>
            </a:fld>
            <a:endParaRPr lang="de-DE"/>
          </a:p>
        </p:txBody>
      </p:sp>
      <p:pic>
        <p:nvPicPr>
          <p:cNvPr id="6" name="Grafik 5" descr="Ein Bild, das Text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75D7BC34-0AED-2E36-7086-6B1E4D632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367" y="2138955"/>
            <a:ext cx="5715000" cy="32766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922A8A7-8222-D119-3BAA-04457EDF9DF5}"/>
              </a:ext>
            </a:extLst>
          </p:cNvPr>
          <p:cNvSpPr txBox="1"/>
          <p:nvPr/>
        </p:nvSpPr>
        <p:spPr>
          <a:xfrm>
            <a:off x="5657850" y="5532120"/>
            <a:ext cx="5634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Yang et al. 2018</a:t>
            </a:r>
          </a:p>
        </p:txBody>
      </p:sp>
    </p:spTree>
    <p:extLst>
      <p:ext uri="{BB962C8B-B14F-4D97-AF65-F5344CB8AC3E}">
        <p14:creationId xmlns:p14="http://schemas.microsoft.com/office/powerpoint/2010/main" val="2152368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56F5B-979E-3C66-72C4-02A17313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VGG19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4673C4-C82A-1749-7BA9-E300EC1C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8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EA63391-20BE-33E4-7915-FCA9D4D50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760" y="2434590"/>
            <a:ext cx="5620512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88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E29A43-5216-DB14-F6A0-FB48FD97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Difficulties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3AB34-EB3E-5DDF-DA83-B869E9482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Structured </a:t>
            </a:r>
            <a:r>
              <a:rPr lang="de-DE" dirty="0" err="1"/>
              <a:t>working</a:t>
            </a:r>
            <a:endParaRPr lang="de-DE" dirty="0"/>
          </a:p>
          <a:p>
            <a:r>
              <a:rPr lang="de-DE" dirty="0"/>
              <a:t>Setting </a:t>
            </a:r>
            <a:r>
              <a:rPr lang="de-DE" dirty="0" err="1"/>
              <a:t>tensorflow</a:t>
            </a:r>
            <a:r>
              <a:rPr lang="de-DE" dirty="0"/>
              <a:t> on private </a:t>
            </a:r>
            <a:r>
              <a:rPr lang="de-DE" dirty="0" err="1"/>
              <a:t>machine</a:t>
            </a:r>
            <a:r>
              <a:rPr lang="de-DE" dirty="0"/>
              <a:t> (GPU not </a:t>
            </a:r>
            <a:r>
              <a:rPr lang="de-DE" dirty="0" err="1"/>
              <a:t>working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B5052B-6A43-270B-D9C9-D71BB778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54466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326</Words>
  <Application>Microsoft Office PowerPoint</Application>
  <PresentationFormat>Breitbild</PresentationFormat>
  <Paragraphs>77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Calibri</vt:lpstr>
      <vt:lpstr>Corbel</vt:lpstr>
      <vt:lpstr>Wingdings</vt:lpstr>
      <vt:lpstr>Basis</vt:lpstr>
      <vt:lpstr>Tree leaf recognition</vt:lpstr>
      <vt:lpstr>Data</vt:lpstr>
      <vt:lpstr>Basemodel</vt:lpstr>
      <vt:lpstr>Basemodel adjustments</vt:lpstr>
      <vt:lpstr>Black and White Images</vt:lpstr>
      <vt:lpstr>Augmentation</vt:lpstr>
      <vt:lpstr>Transfer Learning with VGG19</vt:lpstr>
      <vt:lpstr>Implementation VGG19</vt:lpstr>
      <vt:lpstr>Difficulties</vt:lpstr>
      <vt:lpstr>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leaf recognition</dc:title>
  <dc:creator>Hedda Bonatz</dc:creator>
  <cp:lastModifiedBy>Hedda Bonatz</cp:lastModifiedBy>
  <cp:revision>5</cp:revision>
  <dcterms:created xsi:type="dcterms:W3CDTF">2023-06-19T07:23:14Z</dcterms:created>
  <dcterms:modified xsi:type="dcterms:W3CDTF">2023-06-19T14:19:13Z</dcterms:modified>
</cp:coreProperties>
</file>