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72" r:id="rId6"/>
    <p:sldId id="278" r:id="rId7"/>
    <p:sldId id="279" r:id="rId8"/>
    <p:sldId id="276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B77"/>
    <a:srgbClr val="66BAAE"/>
    <a:srgbClr val="FFFFFF"/>
    <a:srgbClr val="088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00C4C-101B-4F41-8D2E-2CD18CCC3F37}" v="10" dt="2023-10-13T00:08:1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11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F4AAB-0004-8B4E-9632-A27DD2FA37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3C682-7F34-A140-B4C0-56B50A46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3C682-7F34-A140-B4C0-56B50A46A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CBF0-3C2A-D6CE-A8BC-5A22E9291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5B4C1-731D-0067-D297-6B66CE28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87E0-25B4-8FF8-E91E-00BB745E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2556-FF52-B4B3-9509-D9B255A3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5953-A615-6CA6-347C-4FF502EF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94A8-B008-956C-D355-ADEF6365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CE263-98D4-71C7-7819-9666E2D0D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5A66-9549-66A6-3AA5-5596CBB5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9A5D-8D99-9FF2-767F-200968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6221-4C65-D66A-DCC7-DA3BEA5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3CA3-60E8-3A50-4681-988590592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6B092-F19E-41C3-51E0-1ACD2BEF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05AE-6FF0-2539-1A60-9391FD3E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3A54-A0DF-CE20-F713-489AF59E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4ACF-36B3-66E2-EF5A-4E8AFD11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AE49-4B61-3323-8DD7-42FEF52A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5263-1209-E1E2-4BD6-5296A752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33A8-55E3-02A0-6D55-19D0B29E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2F68-9C22-C6E2-1F88-93F8D48C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F68B-893D-4151-0C0F-258CDAD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9FA3-2DAA-6E8E-F4EF-7086EBE1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1024-998D-D419-44CF-48AFAEB7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D7EF-DC1F-6762-2E34-606D8B7A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35B6-C046-DF80-D606-32B89D55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0931-AA45-1F94-07A7-EB31904C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D4E-996D-3C11-12BE-DBED3578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7A5-6D0A-B4ED-82D4-22F44140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E3A8B-2816-5D2E-EEB7-2C5AE5AC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7E7C-C113-C7B8-E2B5-9D9C879D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C13D-5444-0229-60F4-3FF45244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F38A-239C-ECC9-03E9-3B1FDAFF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FD74-070A-07C7-5F24-7A3CFB97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7DDA-D739-D8F0-B6CD-BD9143F7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EE84-8FA9-690D-D33B-E1743675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8B26D-E12F-2626-3E84-5DA5D9ADA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4C46E-CA0F-FFE3-6450-9ED1642B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792C-B49D-E4E3-B021-38094A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1CF83-4A4C-3C16-8411-C094346B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FE572-D507-3CCE-DF77-661D520B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B77B-E85D-F1D8-59F5-8D65C79B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7A620-B970-4846-CFF5-78B8C955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DA6E2-8E0E-58A2-F76E-A973836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FB2B-B97D-5A21-ADCA-B7C68E8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A1279-FFAC-075E-B4A2-5E270425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77BA-75E6-3A7C-F706-0A33FB9F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B34C-BEF2-4E0E-D033-9656485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F810-6BC9-6F1F-187B-46E76943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3A1C-7C67-213B-B10E-EAF7AEFC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92D6B-1B59-DA2E-DBE6-AB07547D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52AB-BE4A-212D-55DE-AE11B27A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2683-7DD3-5494-16BF-D3874F76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65C3-A5D1-E7BE-F6A1-F6E33BB9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73E-6C47-7384-1BC2-D173FE33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E6904-E96B-E7A0-A397-D487CE7B5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5495-41B3-1986-ACDE-A8098CC4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997D-7511-359B-38C3-2D52B7A6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1CEC-B2EA-31C6-9DAB-9FEA7FBF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6CF2-9F8C-535C-1F93-38D54E1D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4888D-2238-1E7D-6B8F-8E46439C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0534-E6B2-207D-B895-7B0F1243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B41C-75B4-BEC3-F8CF-F3CA1DB2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54A3-6939-9341-A956-C1135AD912A2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83AC-D056-CDF6-B6E9-0D8D4E20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339-F0EA-65BE-5D53-187EB143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4808-89DE-594E-A1FC-447DBC0E5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hyperlink" Target="https://business.linkedin.com/content/dam/business/talent-solutions/global/en_us/c/pdfs/ultimate-list-of-employer-brand-stats.pdf" TargetMode="External"/><Relationship Id="rId5" Type="http://schemas.openxmlformats.org/officeDocument/2006/relationships/hyperlink" Target="https://www.prnewswire.com/news-releases/life-sciences-sector-must-prioritize-talent-experience-and-tech-skills-development-to-overcome-talent-shortage-according-to-randstad-sourceright-research-301584576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2C907-32ED-A0D7-F31F-11DA6979A258}"/>
              </a:ext>
            </a:extLst>
          </p:cNvPr>
          <p:cNvSpPr/>
          <p:nvPr/>
        </p:nvSpPr>
        <p:spPr>
          <a:xfrm>
            <a:off x="-1" y="0"/>
            <a:ext cx="12192001" cy="3602038"/>
          </a:xfrm>
          <a:prstGeom prst="rect">
            <a:avLst/>
          </a:prstGeom>
          <a:solidFill>
            <a:srgbClr val="028B77"/>
          </a:solidFill>
          <a:ln>
            <a:solidFill>
              <a:srgbClr val="028B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DEC3-8D16-2908-827D-52650717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23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Baloo 2" panose="03080502040302020200" pitchFamily="66" charset="77"/>
              </a:rPr>
              <a:t>Career Development and Employer of Choice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2417B-C27D-CA09-EFED-23326D24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412" y="2826049"/>
            <a:ext cx="8003176" cy="438871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1CCDB-2994-9298-FB1D-CE387F711A3E}"/>
              </a:ext>
            </a:extLst>
          </p:cNvPr>
          <p:cNvCxnSpPr>
            <a:cxnSpLocks/>
          </p:cNvCxnSpPr>
          <p:nvPr/>
        </p:nvCxnSpPr>
        <p:spPr>
          <a:xfrm>
            <a:off x="1872343" y="2600773"/>
            <a:ext cx="8447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9B2532F0-D5DD-5561-9EBB-9D042C96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495181-9886-C0F6-4847-C7622654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016DF1-9D46-203D-538A-FCDFBAF4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41" y="1335913"/>
            <a:ext cx="5013474" cy="5401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Skill Readiness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2" name="Google Shape;247;p4">
            <a:extLst>
              <a:ext uri="{FF2B5EF4-FFF2-40B4-BE49-F238E27FC236}">
                <a16:creationId xmlns:a16="http://schemas.microsoft.com/office/drawing/2014/main" id="{A447211B-0961-F239-C652-B9467CE97709}"/>
              </a:ext>
            </a:extLst>
          </p:cNvPr>
          <p:cNvSpPr txBox="1"/>
          <p:nvPr/>
        </p:nvSpPr>
        <p:spPr>
          <a:xfrm>
            <a:off x="6117321" y="1811654"/>
            <a:ext cx="5015079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Employee 3 requires </a:t>
            </a:r>
            <a:r>
              <a:rPr lang="en-US">
                <a:ea typeface="Gill Sans"/>
                <a:cs typeface="Gill Sans"/>
                <a:sym typeface="Gill Sans"/>
              </a:rPr>
              <a:t>skill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Gill Sans"/>
                <a:cs typeface="Gill Sans"/>
                <a:sym typeface="Gill Sans"/>
              </a:rPr>
              <a:t>Mentoring  </a:t>
            </a:r>
            <a:r>
              <a:rPr lang="en-US" dirty="0">
                <a:ea typeface="Gill Sans"/>
                <a:cs typeface="Gill Sans"/>
                <a:sym typeface="Gill Sans"/>
              </a:rPr>
              <a:t>/ Counselling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B2916-5932-094D-3AC8-0644E7698F92}"/>
              </a:ext>
            </a:extLst>
          </p:cNvPr>
          <p:cNvCxnSpPr>
            <a:cxnSpLocks/>
          </p:cNvCxnSpPr>
          <p:nvPr/>
        </p:nvCxnSpPr>
        <p:spPr>
          <a:xfrm>
            <a:off x="6096000" y="1475583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C87B0-DD7B-6B71-35EC-50728AD77E65}"/>
              </a:ext>
            </a:extLst>
          </p:cNvPr>
          <p:cNvSpPr txBox="1"/>
          <p:nvPr/>
        </p:nvSpPr>
        <p:spPr>
          <a:xfrm>
            <a:off x="2650282" y="6289464"/>
            <a:ext cx="705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FB7BD-D8A0-AC7F-E11A-148EEA13E686}"/>
              </a:ext>
            </a:extLst>
          </p:cNvPr>
          <p:cNvSpPr txBox="1"/>
          <p:nvPr/>
        </p:nvSpPr>
        <p:spPr>
          <a:xfrm>
            <a:off x="849347" y="507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60506-D978-6EBF-3389-1F2927C58B2F}"/>
              </a:ext>
            </a:extLst>
          </p:cNvPr>
          <p:cNvSpPr txBox="1"/>
          <p:nvPr/>
        </p:nvSpPr>
        <p:spPr>
          <a:xfrm>
            <a:off x="1724402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8D5A1-2798-F71A-74DC-653997BC5FCE}"/>
              </a:ext>
            </a:extLst>
          </p:cNvPr>
          <p:cNvSpPr txBox="1"/>
          <p:nvPr/>
        </p:nvSpPr>
        <p:spPr>
          <a:xfrm>
            <a:off x="2624994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8E292-0D7E-3E9F-0A37-5CA8CD6F44A5}"/>
              </a:ext>
            </a:extLst>
          </p:cNvPr>
          <p:cNvSpPr txBox="1"/>
          <p:nvPr/>
        </p:nvSpPr>
        <p:spPr>
          <a:xfrm>
            <a:off x="348505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E9E53-16D1-C478-BBB3-BD38DAC10E72}"/>
              </a:ext>
            </a:extLst>
          </p:cNvPr>
          <p:cNvSpPr txBox="1"/>
          <p:nvPr/>
        </p:nvSpPr>
        <p:spPr>
          <a:xfrm>
            <a:off x="437586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FB729-9C19-5522-FF26-F90B0829DE3D}"/>
              </a:ext>
            </a:extLst>
          </p:cNvPr>
          <p:cNvSpPr txBox="1"/>
          <p:nvPr/>
        </p:nvSpPr>
        <p:spPr>
          <a:xfrm>
            <a:off x="5231796" y="5152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0" name="Picture 19" descr="A green and black logo&#10;&#10;Description automatically generated">
            <a:extLst>
              <a:ext uri="{FF2B5EF4-FFF2-40B4-BE49-F238E27FC236}">
                <a16:creationId xmlns:a16="http://schemas.microsoft.com/office/drawing/2014/main" id="{B3987BAF-4E09-E617-9748-A68A9015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25" name="Picture 2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8FED77F-D65C-4FA0-F4BD-D566654A1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3" name="Google Shape;247;p4">
            <a:extLst>
              <a:ext uri="{FF2B5EF4-FFF2-40B4-BE49-F238E27FC236}">
                <a16:creationId xmlns:a16="http://schemas.microsoft.com/office/drawing/2014/main" id="{6824979D-6608-07A5-1535-AB97D964904B}"/>
              </a:ext>
            </a:extLst>
          </p:cNvPr>
          <p:cNvSpPr txBox="1"/>
          <p:nvPr/>
        </p:nvSpPr>
        <p:spPr>
          <a:xfrm>
            <a:off x="6257661" y="3596737"/>
            <a:ext cx="4335614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Benefits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Precision upskilling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Continuous learning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Targeted budget allocation 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Chart skill driven career path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Gill Sans"/>
              <a:cs typeface="Gill Sans"/>
              <a:sym typeface="Gill San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E0BA3-B178-FB05-F38C-120405E98DC3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2C907-32ED-A0D7-F31F-11DA6979A258}"/>
              </a:ext>
            </a:extLst>
          </p:cNvPr>
          <p:cNvSpPr/>
          <p:nvPr/>
        </p:nvSpPr>
        <p:spPr>
          <a:xfrm>
            <a:off x="-1" y="0"/>
            <a:ext cx="12192001" cy="3602038"/>
          </a:xfrm>
          <a:prstGeom prst="rect">
            <a:avLst/>
          </a:prstGeom>
          <a:solidFill>
            <a:srgbClr val="028B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DEC3-8D16-2908-827D-52650717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825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Baloo 2" panose="03080502040302020200" pitchFamily="66" charset="77"/>
              </a:rPr>
              <a:t>THANK YOU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9B2532F0-D5DD-5561-9EBB-9D042C96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495181-9886-C0F6-4847-C7622654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208;p26">
            <a:extLst>
              <a:ext uri="{FF2B5EF4-FFF2-40B4-BE49-F238E27FC236}">
                <a16:creationId xmlns:a16="http://schemas.microsoft.com/office/drawing/2014/main" id="{471A311A-19B4-D19F-F6D8-4EFE0AEC16DA}"/>
              </a:ext>
            </a:extLst>
          </p:cNvPr>
          <p:cNvGrpSpPr/>
          <p:nvPr/>
        </p:nvGrpSpPr>
        <p:grpSpPr>
          <a:xfrm>
            <a:off x="302791" y="790772"/>
            <a:ext cx="5147391" cy="4699656"/>
            <a:chOff x="1436600" y="1347425"/>
            <a:chExt cx="2967000" cy="2967000"/>
          </a:xfrm>
        </p:grpSpPr>
        <p:sp>
          <p:nvSpPr>
            <p:cNvPr id="7" name="Google Shape;1209;p26">
              <a:extLst>
                <a:ext uri="{FF2B5EF4-FFF2-40B4-BE49-F238E27FC236}">
                  <a16:creationId xmlns:a16="http://schemas.microsoft.com/office/drawing/2014/main" id="{1822D56C-B587-FEEA-7AA5-7045AFEDDCF9}"/>
                </a:ext>
              </a:extLst>
            </p:cNvPr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name="adj1" fmla="val 17813811"/>
                <a:gd name="adj2" fmla="val 3845812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26">
              <a:extLst>
                <a:ext uri="{FF2B5EF4-FFF2-40B4-BE49-F238E27FC236}">
                  <a16:creationId xmlns:a16="http://schemas.microsoft.com/office/drawing/2014/main" id="{E7D90B36-5134-611C-F50A-D73F2D3E9BBD}"/>
                </a:ext>
              </a:extLst>
            </p:cNvPr>
            <p:cNvSpPr/>
            <p:nvPr/>
          </p:nvSpPr>
          <p:spPr>
            <a:xfrm>
              <a:off x="2729496" y="2259292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2FD9842-7CA2-BD4A-BEA5-42740E25BD67}"/>
              </a:ext>
            </a:extLst>
          </p:cNvPr>
          <p:cNvSpPr/>
          <p:nvPr/>
        </p:nvSpPr>
        <p:spPr>
          <a:xfrm>
            <a:off x="2389257" y="1940662"/>
            <a:ext cx="2342446" cy="2342446"/>
          </a:xfrm>
          <a:prstGeom prst="ellipse">
            <a:avLst/>
          </a:prstGeom>
          <a:solidFill>
            <a:srgbClr val="028B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grpSp>
        <p:nvGrpSpPr>
          <p:cNvPr id="58" name="Google Shape;1214;p26">
            <a:extLst>
              <a:ext uri="{FF2B5EF4-FFF2-40B4-BE49-F238E27FC236}">
                <a16:creationId xmlns:a16="http://schemas.microsoft.com/office/drawing/2014/main" id="{CB03195D-5C85-2307-AE0C-6B604E674203}"/>
              </a:ext>
            </a:extLst>
          </p:cNvPr>
          <p:cNvGrpSpPr/>
          <p:nvPr/>
        </p:nvGrpSpPr>
        <p:grpSpPr>
          <a:xfrm>
            <a:off x="5973116" y="2540120"/>
            <a:ext cx="5709086" cy="1045903"/>
            <a:chOff x="3287528" y="1193159"/>
            <a:chExt cx="3283200" cy="601482"/>
          </a:xfrm>
        </p:grpSpPr>
        <p:sp>
          <p:nvSpPr>
            <p:cNvPr id="59" name="Google Shape;1215;p26">
              <a:extLst>
                <a:ext uri="{FF2B5EF4-FFF2-40B4-BE49-F238E27FC236}">
                  <a16:creationId xmlns:a16="http://schemas.microsoft.com/office/drawing/2014/main" id="{00E66210-D2B3-29B0-8C99-D283EE9A7BDB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028B77"/>
            </a:solidFill>
            <a:ln>
              <a:solidFill>
                <a:srgbClr val="66BA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1218;p26">
              <a:extLst>
                <a:ext uri="{FF2B5EF4-FFF2-40B4-BE49-F238E27FC236}">
                  <a16:creationId xmlns:a16="http://schemas.microsoft.com/office/drawing/2014/main" id="{113BA150-6516-5F0B-E75C-82054658D0A2}"/>
                </a:ext>
              </a:extLst>
            </p:cNvPr>
            <p:cNvSpPr txBox="1"/>
            <p:nvPr/>
          </p:nvSpPr>
          <p:spPr>
            <a:xfrm>
              <a:off x="3969899" y="1311049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Actionable Scores to Stakeholders</a:t>
              </a:r>
              <a:endParaRPr sz="24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1219;p26">
              <a:extLst>
                <a:ext uri="{FF2B5EF4-FFF2-40B4-BE49-F238E27FC236}">
                  <a16:creationId xmlns:a16="http://schemas.microsoft.com/office/drawing/2014/main" id="{95F1DED2-FC95-8D9A-3BBB-E23F691972C3}"/>
                </a:ext>
              </a:extLst>
            </p:cNvPr>
            <p:cNvSpPr/>
            <p:nvPr/>
          </p:nvSpPr>
          <p:spPr>
            <a:xfrm>
              <a:off x="3368437" y="1274070"/>
              <a:ext cx="439643" cy="439659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088C7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 dirty="0">
                <a:solidFill>
                  <a:srgbClr val="088C7C"/>
                </a:solidFill>
              </a:endParaRPr>
            </a:p>
          </p:txBody>
        </p:sp>
      </p:grpSp>
      <p:grpSp>
        <p:nvGrpSpPr>
          <p:cNvPr id="62" name="Google Shape;1214;p26">
            <a:extLst>
              <a:ext uri="{FF2B5EF4-FFF2-40B4-BE49-F238E27FC236}">
                <a16:creationId xmlns:a16="http://schemas.microsoft.com/office/drawing/2014/main" id="{84325157-7D49-9099-B0E9-BF11F8DF6B2F}"/>
              </a:ext>
            </a:extLst>
          </p:cNvPr>
          <p:cNvGrpSpPr/>
          <p:nvPr/>
        </p:nvGrpSpPr>
        <p:grpSpPr>
          <a:xfrm>
            <a:off x="5225329" y="4283108"/>
            <a:ext cx="5716589" cy="1045903"/>
            <a:chOff x="3287528" y="1193159"/>
            <a:chExt cx="3287515" cy="601482"/>
          </a:xfrm>
        </p:grpSpPr>
        <p:sp>
          <p:nvSpPr>
            <p:cNvPr id="63" name="Google Shape;1215;p26">
              <a:extLst>
                <a:ext uri="{FF2B5EF4-FFF2-40B4-BE49-F238E27FC236}">
                  <a16:creationId xmlns:a16="http://schemas.microsoft.com/office/drawing/2014/main" id="{74F21052-4D39-ACC0-D216-3DB5F7B6E515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028B77"/>
            </a:solidFill>
            <a:ln>
              <a:solidFill>
                <a:srgbClr val="66BA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1218;p26">
              <a:extLst>
                <a:ext uri="{FF2B5EF4-FFF2-40B4-BE49-F238E27FC236}">
                  <a16:creationId xmlns:a16="http://schemas.microsoft.com/office/drawing/2014/main" id="{DF07E3E5-33A8-C603-5333-AB9EBF1C766E}"/>
                </a:ext>
              </a:extLst>
            </p:cNvPr>
            <p:cNvSpPr txBox="1"/>
            <p:nvPr/>
          </p:nvSpPr>
          <p:spPr>
            <a:xfrm>
              <a:off x="3974214" y="1311049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Recommendations</a:t>
              </a:r>
              <a:endParaRPr sz="24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1219;p26">
              <a:extLst>
                <a:ext uri="{FF2B5EF4-FFF2-40B4-BE49-F238E27FC236}">
                  <a16:creationId xmlns:a16="http://schemas.microsoft.com/office/drawing/2014/main" id="{44A0CDE1-434C-C773-C474-735D2074B9A2}"/>
                </a:ext>
              </a:extLst>
            </p:cNvPr>
            <p:cNvSpPr/>
            <p:nvPr/>
          </p:nvSpPr>
          <p:spPr>
            <a:xfrm>
              <a:off x="3368437" y="1274070"/>
              <a:ext cx="439643" cy="439659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088C7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 dirty="0">
                <a:solidFill>
                  <a:srgbClr val="088C7C"/>
                </a:solidFill>
              </a:endParaRPr>
            </a:p>
          </p:txBody>
        </p:sp>
      </p:grpSp>
      <p:grpSp>
        <p:nvGrpSpPr>
          <p:cNvPr id="70" name="Google Shape;1214;p26">
            <a:extLst>
              <a:ext uri="{FF2B5EF4-FFF2-40B4-BE49-F238E27FC236}">
                <a16:creationId xmlns:a16="http://schemas.microsoft.com/office/drawing/2014/main" id="{08DB2EC2-65E7-20D6-FC90-058F8B42EAC5}"/>
              </a:ext>
            </a:extLst>
          </p:cNvPr>
          <p:cNvGrpSpPr/>
          <p:nvPr/>
        </p:nvGrpSpPr>
        <p:grpSpPr>
          <a:xfrm>
            <a:off x="5225329" y="844620"/>
            <a:ext cx="5751403" cy="1045903"/>
            <a:chOff x="3287528" y="1193159"/>
            <a:chExt cx="3307536" cy="601482"/>
          </a:xfrm>
        </p:grpSpPr>
        <p:sp>
          <p:nvSpPr>
            <p:cNvPr id="71" name="Google Shape;1215;p26">
              <a:extLst>
                <a:ext uri="{FF2B5EF4-FFF2-40B4-BE49-F238E27FC236}">
                  <a16:creationId xmlns:a16="http://schemas.microsoft.com/office/drawing/2014/main" id="{80C9D208-2109-9271-D272-D120148DC8B2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028B77"/>
            </a:solidFill>
            <a:ln>
              <a:solidFill>
                <a:srgbClr val="66BA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1218;p26">
              <a:extLst>
                <a:ext uri="{FF2B5EF4-FFF2-40B4-BE49-F238E27FC236}">
                  <a16:creationId xmlns:a16="http://schemas.microsoft.com/office/drawing/2014/main" id="{7AFD229C-179F-74F6-EC2B-CB8BF0E82E51}"/>
                </a:ext>
              </a:extLst>
            </p:cNvPr>
            <p:cNvSpPr txBox="1"/>
            <p:nvPr/>
          </p:nvSpPr>
          <p:spPr>
            <a:xfrm>
              <a:off x="3994235" y="1309800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434343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Motivation</a:t>
              </a:r>
              <a:endParaRPr sz="2400" dirty="0">
                <a:solidFill>
                  <a:srgbClr val="434343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" name="Google Shape;1219;p26">
              <a:extLst>
                <a:ext uri="{FF2B5EF4-FFF2-40B4-BE49-F238E27FC236}">
                  <a16:creationId xmlns:a16="http://schemas.microsoft.com/office/drawing/2014/main" id="{134216F0-74ED-A4A3-3FD3-EFA633BBBE71}"/>
                </a:ext>
              </a:extLst>
            </p:cNvPr>
            <p:cNvSpPr/>
            <p:nvPr/>
          </p:nvSpPr>
          <p:spPr>
            <a:xfrm>
              <a:off x="3368437" y="1274070"/>
              <a:ext cx="439643" cy="439659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088C7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 dirty="0">
                <a:solidFill>
                  <a:srgbClr val="088C7C"/>
                </a:solidFill>
              </a:endParaRPr>
            </a:p>
          </p:txBody>
        </p:sp>
      </p:grp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EAB06CF0-6A65-086A-648D-2D838047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8" name="Picture 7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A149C0C-5687-9FCE-76C7-6F4E42B89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108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9AE65F8-377C-14E0-3C76-EE0E607F82C6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Motivation</a:t>
            </a:r>
          </a:p>
        </p:txBody>
      </p:sp>
      <p:sp>
        <p:nvSpPr>
          <p:cNvPr id="162" name="Google Shape;855;p18">
            <a:extLst>
              <a:ext uri="{FF2B5EF4-FFF2-40B4-BE49-F238E27FC236}">
                <a16:creationId xmlns:a16="http://schemas.microsoft.com/office/drawing/2014/main" id="{8FD9E0FA-CA4E-0DBE-9C9C-28A7BDDC8E3F}"/>
              </a:ext>
            </a:extLst>
          </p:cNvPr>
          <p:cNvSpPr txBox="1"/>
          <p:nvPr/>
        </p:nvSpPr>
        <p:spPr>
          <a:xfrm>
            <a:off x="1119770" y="4113457"/>
            <a:ext cx="2658208" cy="50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28B7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Talent Scarcity</a:t>
            </a:r>
            <a:endParaRPr sz="3200" b="1" dirty="0">
              <a:solidFill>
                <a:srgbClr val="028B7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6C15E65-C349-16EC-638C-B155FAE1EAF4}"/>
              </a:ext>
            </a:extLst>
          </p:cNvPr>
          <p:cNvGrpSpPr/>
          <p:nvPr/>
        </p:nvGrpSpPr>
        <p:grpSpPr>
          <a:xfrm>
            <a:off x="1663858" y="1751456"/>
            <a:ext cx="3010415" cy="1366116"/>
            <a:chOff x="879818" y="1242968"/>
            <a:chExt cx="3010415" cy="1366116"/>
          </a:xfrm>
        </p:grpSpPr>
        <p:sp>
          <p:nvSpPr>
            <p:cNvPr id="157" name="Google Shape;854;p18">
              <a:extLst>
                <a:ext uri="{FF2B5EF4-FFF2-40B4-BE49-F238E27FC236}">
                  <a16:creationId xmlns:a16="http://schemas.microsoft.com/office/drawing/2014/main" id="{FFFD4F8E-2799-8DC0-5C47-A8C81F10E749}"/>
                </a:ext>
              </a:extLst>
            </p:cNvPr>
            <p:cNvSpPr txBox="1"/>
            <p:nvPr/>
          </p:nvSpPr>
          <p:spPr>
            <a:xfrm>
              <a:off x="936050" y="1836014"/>
              <a:ext cx="2954183" cy="77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 YoY increased expenditure is personnel cost, $1022 M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B53867E-8720-88D2-2C5C-22E320860CD5}"/>
                </a:ext>
              </a:extLst>
            </p:cNvPr>
            <p:cNvSpPr txBox="1"/>
            <p:nvPr/>
          </p:nvSpPr>
          <p:spPr>
            <a:xfrm>
              <a:off x="879818" y="1242968"/>
              <a:ext cx="14788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088C7C"/>
                  </a:solidFill>
                </a:rPr>
                <a:t>51%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8F701AA-9D3B-A38E-A73A-DBBA89B38D2E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4" y="1444630"/>
              <a:ext cx="0" cy="98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EF40788-FB4A-60A6-C398-6BF1FFB30852}"/>
              </a:ext>
            </a:extLst>
          </p:cNvPr>
          <p:cNvGrpSpPr/>
          <p:nvPr/>
        </p:nvGrpSpPr>
        <p:grpSpPr>
          <a:xfrm>
            <a:off x="7887518" y="4027482"/>
            <a:ext cx="2971490" cy="866676"/>
            <a:chOff x="7121518" y="2846738"/>
            <a:chExt cx="2971490" cy="866676"/>
          </a:xfrm>
        </p:grpSpPr>
        <p:sp>
          <p:nvSpPr>
            <p:cNvPr id="178" name="Google Shape;854;p18">
              <a:extLst>
                <a:ext uri="{FF2B5EF4-FFF2-40B4-BE49-F238E27FC236}">
                  <a16:creationId xmlns:a16="http://schemas.microsoft.com/office/drawing/2014/main" id="{7EF243B5-3DE6-6234-C670-EE8E258BF1D2}"/>
                </a:ext>
              </a:extLst>
            </p:cNvPr>
            <p:cNvSpPr txBox="1"/>
            <p:nvPr/>
          </p:nvSpPr>
          <p:spPr>
            <a:xfrm>
              <a:off x="9518329" y="2976110"/>
              <a:ext cx="574679" cy="50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dirty="0">
                  <a:latin typeface="Roboto"/>
                  <a:ea typeface="Roboto"/>
                  <a:cs typeface="Roboto"/>
                  <a:sym typeface="Roboto"/>
                </a:rPr>
                <a:t>&gt;</a:t>
              </a:r>
              <a:endParaRPr sz="6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855;p18">
              <a:extLst>
                <a:ext uri="{FF2B5EF4-FFF2-40B4-BE49-F238E27FC236}">
                  <a16:creationId xmlns:a16="http://schemas.microsoft.com/office/drawing/2014/main" id="{B9EBC6DA-CF4F-0201-D50D-597D8DF8A65B}"/>
                </a:ext>
              </a:extLst>
            </p:cNvPr>
            <p:cNvSpPr txBox="1"/>
            <p:nvPr/>
          </p:nvSpPr>
          <p:spPr>
            <a:xfrm>
              <a:off x="7121518" y="2846738"/>
              <a:ext cx="2538828" cy="50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28B7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Attrition Rate</a:t>
              </a:r>
              <a:endParaRPr sz="3200" b="1" dirty="0">
                <a:solidFill>
                  <a:srgbClr val="028B7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855;p18">
              <a:extLst>
                <a:ext uri="{FF2B5EF4-FFF2-40B4-BE49-F238E27FC236}">
                  <a16:creationId xmlns:a16="http://schemas.microsoft.com/office/drawing/2014/main" id="{C9AABE32-799C-2C97-0202-560FDD094025}"/>
                </a:ext>
              </a:extLst>
            </p:cNvPr>
            <p:cNvSpPr txBox="1"/>
            <p:nvPr/>
          </p:nvSpPr>
          <p:spPr>
            <a:xfrm>
              <a:off x="7191891" y="3204926"/>
              <a:ext cx="2538828" cy="508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Comfortable Levels</a:t>
              </a:r>
              <a:endParaRPr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BAC98CB-CD71-42F4-A78C-FEFB52CE3F20}"/>
              </a:ext>
            </a:extLst>
          </p:cNvPr>
          <p:cNvSpPr txBox="1"/>
          <p:nvPr/>
        </p:nvSpPr>
        <p:spPr>
          <a:xfrm>
            <a:off x="7788907" y="1810118"/>
            <a:ext cx="25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88C7C"/>
                </a:solidFill>
              </a:rPr>
              <a:t>30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D7013BA-3165-8B3D-FA5B-A89325E3C86C}"/>
              </a:ext>
            </a:extLst>
          </p:cNvPr>
          <p:cNvSpPr txBox="1"/>
          <p:nvPr/>
        </p:nvSpPr>
        <p:spPr>
          <a:xfrm>
            <a:off x="8888228" y="2045295"/>
            <a:ext cx="217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28B77"/>
                </a:solidFill>
              </a:rPr>
              <a:t>Acquisitions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FFB3A180-6F69-9977-792E-8F9C0267BEF4}"/>
              </a:ext>
            </a:extLst>
          </p:cNvPr>
          <p:cNvSpPr/>
          <p:nvPr/>
        </p:nvSpPr>
        <p:spPr>
          <a:xfrm>
            <a:off x="890795" y="4589028"/>
            <a:ext cx="2272553" cy="29841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 pain point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FA04480-2952-568B-80B9-BD8695EE24C0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0386BD5-AF14-21CC-35F0-B94442B3B0C0}"/>
              </a:ext>
            </a:extLst>
          </p:cNvPr>
          <p:cNvSpPr txBox="1"/>
          <p:nvPr/>
        </p:nvSpPr>
        <p:spPr>
          <a:xfrm>
            <a:off x="8888228" y="2383737"/>
            <a:ext cx="189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28B77"/>
                </a:solidFill>
              </a:rPr>
              <a:t>$70M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A91794-5560-43DE-2FE9-233BA8565BD7}"/>
              </a:ext>
            </a:extLst>
          </p:cNvPr>
          <p:cNvCxnSpPr>
            <a:cxnSpLocks/>
          </p:cNvCxnSpPr>
          <p:nvPr/>
        </p:nvCxnSpPr>
        <p:spPr>
          <a:xfrm>
            <a:off x="8897362" y="1953118"/>
            <a:ext cx="0" cy="98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24E5DD-9698-9D5D-13E7-C7E9F786B60B}"/>
              </a:ext>
            </a:extLst>
          </p:cNvPr>
          <p:cNvSpPr txBox="1"/>
          <p:nvPr/>
        </p:nvSpPr>
        <p:spPr>
          <a:xfrm>
            <a:off x="969788" y="1667483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28B77"/>
                </a:solidFill>
              </a:rPr>
              <a:t>$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48535-6D5B-BDD9-ACF1-4A8C51A1DA32}"/>
              </a:ext>
            </a:extLst>
          </p:cNvPr>
          <p:cNvCxnSpPr>
            <a:cxnSpLocks/>
          </p:cNvCxnSpPr>
          <p:nvPr/>
        </p:nvCxnSpPr>
        <p:spPr>
          <a:xfrm>
            <a:off x="1119770" y="4008527"/>
            <a:ext cx="0" cy="98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9C072-5BDE-FDEE-EC2E-EF375E4D99C9}"/>
              </a:ext>
            </a:extLst>
          </p:cNvPr>
          <p:cNvCxnSpPr>
            <a:cxnSpLocks/>
          </p:cNvCxnSpPr>
          <p:nvPr/>
        </p:nvCxnSpPr>
        <p:spPr>
          <a:xfrm>
            <a:off x="7885925" y="4024504"/>
            <a:ext cx="0" cy="98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E22B0E78-1B1E-006E-6B2D-58307023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13" name="Picture 1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CF23179-E359-DCDD-9B42-D0659F9A2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CB97FD-E03C-1E16-924A-03C6193DEE3E}"/>
              </a:ext>
            </a:extLst>
          </p:cNvPr>
          <p:cNvSpPr txBox="1"/>
          <p:nvPr/>
        </p:nvSpPr>
        <p:spPr>
          <a:xfrm>
            <a:off x="2723621" y="45700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E3DDC-1F86-E0BC-1FF0-5E6D9E409D49}"/>
              </a:ext>
            </a:extLst>
          </p:cNvPr>
          <p:cNvSpPr txBox="1"/>
          <p:nvPr/>
        </p:nvSpPr>
        <p:spPr>
          <a:xfrm>
            <a:off x="2902842" y="6261024"/>
            <a:ext cx="5985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>
                <a:hlinkClick r:id="rId5"/>
              </a:rPr>
              <a:t> Life sciences sector must prioritize talent experience and tech skills development to overcome talent shortage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A84C2-DA77-06EB-6E7D-C4C97A59DE71}"/>
              </a:ext>
            </a:extLst>
          </p:cNvPr>
          <p:cNvSpPr txBox="1"/>
          <p:nvPr/>
        </p:nvSpPr>
        <p:spPr>
          <a:xfrm>
            <a:off x="4977410" y="4887439"/>
            <a:ext cx="1478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88C7C"/>
                </a:solidFill>
              </a:rPr>
              <a:t>75%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0D29A2-5AEB-FF6C-CD54-01A9D78EC7D6}"/>
              </a:ext>
            </a:extLst>
          </p:cNvPr>
          <p:cNvCxnSpPr>
            <a:cxnSpLocks/>
          </p:cNvCxnSpPr>
          <p:nvPr/>
        </p:nvCxnSpPr>
        <p:spPr>
          <a:xfrm>
            <a:off x="5024130" y="5074166"/>
            <a:ext cx="0" cy="98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A03730-4165-9DDD-3743-99429D63DB44}"/>
              </a:ext>
            </a:extLst>
          </p:cNvPr>
          <p:cNvSpPr txBox="1"/>
          <p:nvPr/>
        </p:nvSpPr>
        <p:spPr>
          <a:xfrm>
            <a:off x="5056344" y="5664234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reputation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A66163-DA37-C6B9-A69D-7E1B32DE82D8}"/>
              </a:ext>
            </a:extLst>
          </p:cNvPr>
          <p:cNvSpPr/>
          <p:nvPr/>
        </p:nvSpPr>
        <p:spPr>
          <a:xfrm>
            <a:off x="4271803" y="1654305"/>
            <a:ext cx="2954181" cy="2954181"/>
          </a:xfrm>
          <a:prstGeom prst="ellipse">
            <a:avLst/>
          </a:prstGeom>
          <a:solidFill>
            <a:srgbClr val="028B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Career Development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Employer of Choice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D511C-A996-2F31-0F1C-FDBDA25CFCE2}"/>
              </a:ext>
            </a:extLst>
          </p:cNvPr>
          <p:cNvSpPr txBox="1"/>
          <p:nvPr/>
        </p:nvSpPr>
        <p:spPr>
          <a:xfrm>
            <a:off x="6606129" y="5606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56F27-F1BD-EF75-7E29-F6B0488CC100}"/>
              </a:ext>
            </a:extLst>
          </p:cNvPr>
          <p:cNvSpPr txBox="1"/>
          <p:nvPr/>
        </p:nvSpPr>
        <p:spPr>
          <a:xfrm>
            <a:off x="2873662" y="6457680"/>
            <a:ext cx="5985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**</a:t>
            </a:r>
            <a:r>
              <a:rPr lang="en-IN" sz="1000" i="0" strike="noStrike" dirty="0">
                <a:effectLst/>
                <a:hlinkClick r:id="rId6"/>
              </a:rPr>
              <a:t>The Ultimate List of Employer Brand Statistics, LinkedIn Talent Solutions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76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93" grpId="0"/>
      <p:bldP spid="194" grpId="0"/>
      <p:bldP spid="196" grpId="0" animBg="1"/>
      <p:bldP spid="201" grpId="0"/>
      <p:bldP spid="5" grpId="0"/>
      <p:bldP spid="18" grpId="0"/>
      <p:bldP spid="20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104196D4-155C-394D-BF50-9613E3D475BA}"/>
              </a:ext>
            </a:extLst>
          </p:cNvPr>
          <p:cNvSpPr/>
          <p:nvPr/>
        </p:nvSpPr>
        <p:spPr>
          <a:xfrm>
            <a:off x="6217022" y="3821478"/>
            <a:ext cx="1692592" cy="1692592"/>
          </a:xfrm>
          <a:prstGeom prst="ellipse">
            <a:avLst/>
          </a:prstGeom>
          <a:solidFill>
            <a:srgbClr val="66BA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BAA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5E2D50-7160-2F04-BF42-BC387969F230}"/>
              </a:ext>
            </a:extLst>
          </p:cNvPr>
          <p:cNvSpPr/>
          <p:nvPr/>
        </p:nvSpPr>
        <p:spPr>
          <a:xfrm>
            <a:off x="6094029" y="1894923"/>
            <a:ext cx="1692592" cy="1692592"/>
          </a:xfrm>
          <a:prstGeom prst="ellipse">
            <a:avLst/>
          </a:prstGeom>
          <a:solidFill>
            <a:srgbClr val="66BA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0A7BB2-C68C-A14B-B0C1-81C558144AF2}"/>
              </a:ext>
            </a:extLst>
          </p:cNvPr>
          <p:cNvSpPr/>
          <p:nvPr/>
        </p:nvSpPr>
        <p:spPr>
          <a:xfrm>
            <a:off x="1114639" y="3826288"/>
            <a:ext cx="1692592" cy="1692592"/>
          </a:xfrm>
          <a:prstGeom prst="ellipse">
            <a:avLst/>
          </a:prstGeom>
          <a:solidFill>
            <a:srgbClr val="66BA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FBEA50-63FB-300A-5D6F-B2F984124D5D}"/>
              </a:ext>
            </a:extLst>
          </p:cNvPr>
          <p:cNvSpPr/>
          <p:nvPr/>
        </p:nvSpPr>
        <p:spPr>
          <a:xfrm>
            <a:off x="1003856" y="1951082"/>
            <a:ext cx="1692592" cy="1692592"/>
          </a:xfrm>
          <a:prstGeom prst="ellipse">
            <a:avLst/>
          </a:prstGeom>
          <a:solidFill>
            <a:srgbClr val="66BA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Actionable Scores to Stakeholders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pic>
        <p:nvPicPr>
          <p:cNvPr id="10" name="Picture 9" descr="A black and white image of hands shaking&#10;&#10;Description automatically generated">
            <a:extLst>
              <a:ext uri="{FF2B5EF4-FFF2-40B4-BE49-F238E27FC236}">
                <a16:creationId xmlns:a16="http://schemas.microsoft.com/office/drawing/2014/main" id="{D8C72D0D-275D-E093-82A3-4836C090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79" y="3861257"/>
            <a:ext cx="1589112" cy="1423845"/>
          </a:xfrm>
          <a:prstGeom prst="rect">
            <a:avLst/>
          </a:prstGeom>
        </p:spPr>
      </p:pic>
      <p:pic>
        <p:nvPicPr>
          <p:cNvPr id="15" name="Picture 14" descr="A graph with a dollar sign and a gear&#10;&#10;Description automatically generated">
            <a:extLst>
              <a:ext uri="{FF2B5EF4-FFF2-40B4-BE49-F238E27FC236}">
                <a16:creationId xmlns:a16="http://schemas.microsoft.com/office/drawing/2014/main" id="{AB654020-8EF1-024D-47E4-9A7D8CB99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0262">
            <a:off x="1076818" y="1907927"/>
            <a:ext cx="1588004" cy="1588004"/>
          </a:xfrm>
          <a:prstGeom prst="rect">
            <a:avLst/>
          </a:prstGeom>
        </p:spPr>
      </p:pic>
      <p:pic>
        <p:nvPicPr>
          <p:cNvPr id="17" name="Picture 16" descr="A black line drawing of a person and a graph&#10;&#10;Description automatically generated">
            <a:extLst>
              <a:ext uri="{FF2B5EF4-FFF2-40B4-BE49-F238E27FC236}">
                <a16:creationId xmlns:a16="http://schemas.microsoft.com/office/drawing/2014/main" id="{3C6D7A3A-3EFB-B38A-7B60-340FF0943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357" y="3884177"/>
            <a:ext cx="1446607" cy="1400925"/>
          </a:xfrm>
          <a:prstGeom prst="rect">
            <a:avLst/>
          </a:prstGeom>
        </p:spPr>
      </p:pic>
      <p:pic>
        <p:nvPicPr>
          <p:cNvPr id="19" name="Picture 18" descr="A black and white image of a person with a light bulb and gears&#10;&#10;Description automatically generated">
            <a:extLst>
              <a:ext uri="{FF2B5EF4-FFF2-40B4-BE49-F238E27FC236}">
                <a16:creationId xmlns:a16="http://schemas.microsoft.com/office/drawing/2014/main" id="{59B63125-1EDA-915A-8995-C8289ACE6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22" y="2030577"/>
            <a:ext cx="1323809" cy="1323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7E217-736E-04FA-8680-EB2F9A5AD546}"/>
              </a:ext>
            </a:extLst>
          </p:cNvPr>
          <p:cNvSpPr txBox="1"/>
          <p:nvPr/>
        </p:nvSpPr>
        <p:spPr>
          <a:xfrm>
            <a:off x="2903720" y="2011262"/>
            <a:ext cx="281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Effectiveness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44099-648C-A288-9EE4-58B0ACC7286A}"/>
              </a:ext>
            </a:extLst>
          </p:cNvPr>
          <p:cNvSpPr txBox="1"/>
          <p:nvPr/>
        </p:nvSpPr>
        <p:spPr>
          <a:xfrm>
            <a:off x="8044299" y="3830926"/>
            <a:ext cx="261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 Health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F1896-8CAF-2FCB-A1BB-CC07F015B790}"/>
              </a:ext>
            </a:extLst>
          </p:cNvPr>
          <p:cNvSpPr txBox="1"/>
          <p:nvPr/>
        </p:nvSpPr>
        <p:spPr>
          <a:xfrm>
            <a:off x="7974269" y="2016333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 Readiness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8048-5A27-4D02-580B-A6E2FAC7BDE6}"/>
              </a:ext>
            </a:extLst>
          </p:cNvPr>
          <p:cNvSpPr txBox="1"/>
          <p:nvPr/>
        </p:nvSpPr>
        <p:spPr>
          <a:xfrm>
            <a:off x="2998297" y="3826288"/>
            <a:ext cx="27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 Alignment 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D7120-737D-BE6C-8B83-0FB51C44F645}"/>
              </a:ext>
            </a:extLst>
          </p:cNvPr>
          <p:cNvSpPr txBox="1"/>
          <p:nvPr/>
        </p:nvSpPr>
        <p:spPr>
          <a:xfrm>
            <a:off x="3011629" y="4200258"/>
            <a:ext cx="26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 : Talent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77A64-3AAF-C39B-8E57-6BF27177AF1D}"/>
              </a:ext>
            </a:extLst>
          </p:cNvPr>
          <p:cNvSpPr txBox="1"/>
          <p:nvPr/>
        </p:nvSpPr>
        <p:spPr>
          <a:xfrm>
            <a:off x="7778397" y="2741219"/>
            <a:ext cx="26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6E187-098B-B154-7358-FE2F2C693877}"/>
              </a:ext>
            </a:extLst>
          </p:cNvPr>
          <p:cNvSpPr txBox="1"/>
          <p:nvPr/>
        </p:nvSpPr>
        <p:spPr>
          <a:xfrm>
            <a:off x="7911469" y="4487899"/>
            <a:ext cx="26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1B21E-3A14-DEA2-FE9F-3047F8075A86}"/>
              </a:ext>
            </a:extLst>
          </p:cNvPr>
          <p:cNvSpPr txBox="1"/>
          <p:nvPr/>
        </p:nvSpPr>
        <p:spPr>
          <a:xfrm>
            <a:off x="8044299" y="4195620"/>
            <a:ext cx="336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 : Chief Human Resource Officer(CHRO)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ED6FB0-A475-6A09-6892-71068E731775}"/>
              </a:ext>
            </a:extLst>
          </p:cNvPr>
          <p:cNvSpPr txBox="1"/>
          <p:nvPr/>
        </p:nvSpPr>
        <p:spPr>
          <a:xfrm>
            <a:off x="2903720" y="2377826"/>
            <a:ext cx="2602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 : Chief Human Resource Officer(CHRO), Talent 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48596-5D52-F985-5588-EC24C7877280}"/>
              </a:ext>
            </a:extLst>
          </p:cNvPr>
          <p:cNvSpPr txBox="1"/>
          <p:nvPr/>
        </p:nvSpPr>
        <p:spPr>
          <a:xfrm>
            <a:off x="7974269" y="2375597"/>
            <a:ext cx="26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Stakeholder : Hiring Manager</a:t>
            </a:r>
          </a:p>
        </p:txBody>
      </p:sp>
      <p:pic>
        <p:nvPicPr>
          <p:cNvPr id="28" name="Picture 27" descr="A green and black logo&#10;&#10;Description automatically generated">
            <a:extLst>
              <a:ext uri="{FF2B5EF4-FFF2-40B4-BE49-F238E27FC236}">
                <a16:creationId xmlns:a16="http://schemas.microsoft.com/office/drawing/2014/main" id="{DCD6FC8D-62CD-B8BE-27FA-DD5EDE679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364338B-67C2-5A7F-A1C5-5DD7EB568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1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16" grpId="0" animBg="1"/>
      <p:bldP spid="2" grpId="0"/>
      <p:bldP spid="3" grpId="0"/>
      <p:bldP spid="4" grpId="0"/>
      <p:bldP spid="8" grpId="0"/>
      <p:bldP spid="1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Program Effectiveness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pic>
        <p:nvPicPr>
          <p:cNvPr id="18" name="Picture 17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17AB5185-AE7B-C37A-6AD9-168F2E20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" y="1355663"/>
            <a:ext cx="4397094" cy="4882371"/>
          </a:xfrm>
          <a:prstGeom prst="rect">
            <a:avLst/>
          </a:prstGeom>
        </p:spPr>
      </p:pic>
      <p:sp>
        <p:nvSpPr>
          <p:cNvPr id="21" name="Google Shape;247;p4">
            <a:extLst>
              <a:ext uri="{FF2B5EF4-FFF2-40B4-BE49-F238E27FC236}">
                <a16:creationId xmlns:a16="http://schemas.microsoft.com/office/drawing/2014/main" id="{F77D3A0E-5421-EF88-4195-9EB3947D9D5D}"/>
              </a:ext>
            </a:extLst>
          </p:cNvPr>
          <p:cNvSpPr txBox="1"/>
          <p:nvPr/>
        </p:nvSpPr>
        <p:spPr>
          <a:xfrm>
            <a:off x="6096000" y="1281372"/>
            <a:ext cx="5333981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Utility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Determine the career development methods with highest</a:t>
            </a:r>
            <a:r>
              <a:rPr lang="en-US" dirty="0">
                <a:ea typeface="Gill Sans"/>
                <a:cs typeface="Gill Sans"/>
                <a:sym typeface="Gill Sans"/>
              </a:rPr>
              <a:t> return on investments 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Budget , Human effort allocation </a:t>
            </a: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47;p4">
            <a:extLst>
              <a:ext uri="{FF2B5EF4-FFF2-40B4-BE49-F238E27FC236}">
                <a16:creationId xmlns:a16="http://schemas.microsoft.com/office/drawing/2014/main" id="{A447211B-0961-F239-C652-B9467CE97709}"/>
              </a:ext>
            </a:extLst>
          </p:cNvPr>
          <p:cNvSpPr txBox="1"/>
          <p:nvPr/>
        </p:nvSpPr>
        <p:spPr>
          <a:xfrm>
            <a:off x="6116994" y="2950157"/>
            <a:ext cx="501507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Allocate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50% of budget to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orkshops, 30%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seminars and distribute the remaining 10% equally between webinars and conferences.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47;p4">
            <a:extLst>
              <a:ext uri="{FF2B5EF4-FFF2-40B4-BE49-F238E27FC236}">
                <a16:creationId xmlns:a16="http://schemas.microsoft.com/office/drawing/2014/main" id="{3F9BA4AD-390B-13DD-15B6-2862621C7596}"/>
              </a:ext>
            </a:extLst>
          </p:cNvPr>
          <p:cNvSpPr txBox="1"/>
          <p:nvPr/>
        </p:nvSpPr>
        <p:spPr>
          <a:xfrm>
            <a:off x="6106497" y="4489020"/>
            <a:ext cx="3596634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Benefits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Assist the Chief Human Resource Officer in selecting cost-effective programs that will yield a higher ROI.</a:t>
            </a: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B2916-5932-094D-3AC8-0644E7698F92}"/>
              </a:ext>
            </a:extLst>
          </p:cNvPr>
          <p:cNvCxnSpPr>
            <a:cxnSpLocks/>
          </p:cNvCxnSpPr>
          <p:nvPr/>
        </p:nvCxnSpPr>
        <p:spPr>
          <a:xfrm>
            <a:off x="6096000" y="1355663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C87B0-DD7B-6B71-35EC-50728AD77E65}"/>
              </a:ext>
            </a:extLst>
          </p:cNvPr>
          <p:cNvSpPr txBox="1"/>
          <p:nvPr/>
        </p:nvSpPr>
        <p:spPr>
          <a:xfrm>
            <a:off x="2650282" y="6289464"/>
            <a:ext cx="70528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"/>
                <a:ea typeface="Gill Sans"/>
                <a:cs typeface="Gill Sans"/>
                <a:sym typeface="Gill Sans"/>
              </a:rPr>
              <a:t>PES = (0.2 * %change in performance + 0.2 * %change in skills + 0.2 * %change in error rate) + 0.4 * (Total Cost / No of employees attended) </a:t>
            </a:r>
            <a:r>
              <a:rPr lang="en-US" sz="1000" dirty="0"/>
              <a:t>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35" name="Picture 34" descr="A green and black logo&#10;&#10;Description automatically generated">
            <a:extLst>
              <a:ext uri="{FF2B5EF4-FFF2-40B4-BE49-F238E27FC236}">
                <a16:creationId xmlns:a16="http://schemas.microsoft.com/office/drawing/2014/main" id="{6814BFE8-68E3-E068-B478-780641A2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36" name="Picture 3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886D12F-944F-16C4-49B9-F3ED3761B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78FB5-EABE-73DC-E0B1-EBCA1E0C2534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4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Organization Health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1" name="Google Shape;247;p4">
            <a:extLst>
              <a:ext uri="{FF2B5EF4-FFF2-40B4-BE49-F238E27FC236}">
                <a16:creationId xmlns:a16="http://schemas.microsoft.com/office/drawing/2014/main" id="{F77D3A0E-5421-EF88-4195-9EB3947D9D5D}"/>
              </a:ext>
            </a:extLst>
          </p:cNvPr>
          <p:cNvSpPr txBox="1"/>
          <p:nvPr/>
        </p:nvSpPr>
        <p:spPr>
          <a:xfrm>
            <a:off x="6096000" y="1281372"/>
            <a:ext cx="5333981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Utility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Organisation Performance Indicator</a:t>
            </a:r>
            <a:endParaRPr lang="en-US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Budget allocation 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Strategy prioritization</a:t>
            </a:r>
            <a:endParaRPr lang="en-US" sz="1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47;p4">
            <a:extLst>
              <a:ext uri="{FF2B5EF4-FFF2-40B4-BE49-F238E27FC236}">
                <a16:creationId xmlns:a16="http://schemas.microsoft.com/office/drawing/2014/main" id="{A447211B-0961-F239-C652-B9467CE97709}"/>
              </a:ext>
            </a:extLst>
          </p:cNvPr>
          <p:cNvSpPr txBox="1"/>
          <p:nvPr/>
        </p:nvSpPr>
        <p:spPr>
          <a:xfrm>
            <a:off x="6116994" y="2738605"/>
            <a:ext cx="5015079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Prioritise Flexible and Hybrid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ork, Organisational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airness and Wellness Program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Allocate 23%, 21% and 20% to 1,2,3 respectively and distribute the remaining 36% equally between 4,5,6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47;p4">
            <a:extLst>
              <a:ext uri="{FF2B5EF4-FFF2-40B4-BE49-F238E27FC236}">
                <a16:creationId xmlns:a16="http://schemas.microsoft.com/office/drawing/2014/main" id="{3F9BA4AD-390B-13DD-15B6-2862621C7596}"/>
              </a:ext>
            </a:extLst>
          </p:cNvPr>
          <p:cNvSpPr txBox="1"/>
          <p:nvPr/>
        </p:nvSpPr>
        <p:spPr>
          <a:xfrm>
            <a:off x="6116994" y="4976643"/>
            <a:ext cx="359663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Benefits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Reduce attrition, enhance reputation and job satisfaction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B2916-5932-094D-3AC8-0644E7698F92}"/>
              </a:ext>
            </a:extLst>
          </p:cNvPr>
          <p:cNvCxnSpPr>
            <a:cxnSpLocks/>
          </p:cNvCxnSpPr>
          <p:nvPr/>
        </p:nvCxnSpPr>
        <p:spPr>
          <a:xfrm>
            <a:off x="6096000" y="1355663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C87B0-DD7B-6B71-35EC-50728AD77E65}"/>
              </a:ext>
            </a:extLst>
          </p:cNvPr>
          <p:cNvSpPr txBox="1"/>
          <p:nvPr/>
        </p:nvSpPr>
        <p:spPr>
          <a:xfrm>
            <a:off x="2650282" y="6289464"/>
            <a:ext cx="70528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000" b="0" i="0" u="none" strike="noStrike" dirty="0"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OHS= (0.2* % change in Organisational Reputation) + (0.2* % change in Job satisfaction rate) - (0.3* Total Investment) - (0.3*% change in Attrition rate) </a:t>
            </a:r>
            <a:endParaRPr lang="en-IN" sz="1000" b="0" i="0" u="none" strike="noStrike" dirty="0">
              <a:effectLst/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2" name="Picture 1" descr="A graph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DD7B138-DF67-0669-E5BE-0F052ECC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036"/>
            <a:ext cx="6132354" cy="475619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C72202-8275-E7CC-F57D-0C36D3342BC9}"/>
              </a:ext>
            </a:extLst>
          </p:cNvPr>
          <p:cNvCxnSpPr>
            <a:cxnSpLocks/>
          </p:cNvCxnSpPr>
          <p:nvPr/>
        </p:nvCxnSpPr>
        <p:spPr>
          <a:xfrm>
            <a:off x="6096000" y="1406481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FBD5851B-2815-2E3E-311F-86341607C109}"/>
              </a:ext>
            </a:extLst>
          </p:cNvPr>
          <p:cNvSpPr/>
          <p:nvPr/>
        </p:nvSpPr>
        <p:spPr>
          <a:xfrm rot="16200000">
            <a:off x="4444941" y="4970008"/>
            <a:ext cx="265110" cy="2213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FB7BD-D8A0-AC7F-E11A-148EEA13E686}"/>
              </a:ext>
            </a:extLst>
          </p:cNvPr>
          <p:cNvSpPr txBox="1"/>
          <p:nvPr/>
        </p:nvSpPr>
        <p:spPr>
          <a:xfrm>
            <a:off x="849347" y="507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60506-D978-6EBF-3389-1F2927C58B2F}"/>
              </a:ext>
            </a:extLst>
          </p:cNvPr>
          <p:cNvSpPr txBox="1"/>
          <p:nvPr/>
        </p:nvSpPr>
        <p:spPr>
          <a:xfrm>
            <a:off x="1724402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8D5A1-2798-F71A-74DC-653997BC5FCE}"/>
              </a:ext>
            </a:extLst>
          </p:cNvPr>
          <p:cNvSpPr txBox="1"/>
          <p:nvPr/>
        </p:nvSpPr>
        <p:spPr>
          <a:xfrm>
            <a:off x="2624994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8E292-0D7E-3E9F-0A37-5CA8CD6F44A5}"/>
              </a:ext>
            </a:extLst>
          </p:cNvPr>
          <p:cNvSpPr txBox="1"/>
          <p:nvPr/>
        </p:nvSpPr>
        <p:spPr>
          <a:xfrm>
            <a:off x="348505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E9E53-16D1-C478-BBB3-BD38DAC10E72}"/>
              </a:ext>
            </a:extLst>
          </p:cNvPr>
          <p:cNvSpPr txBox="1"/>
          <p:nvPr/>
        </p:nvSpPr>
        <p:spPr>
          <a:xfrm>
            <a:off x="437586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FB729-9C19-5522-FF26-F90B0829DE3D}"/>
              </a:ext>
            </a:extLst>
          </p:cNvPr>
          <p:cNvSpPr txBox="1"/>
          <p:nvPr/>
        </p:nvSpPr>
        <p:spPr>
          <a:xfrm>
            <a:off x="5231796" y="5152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D9EBE661-5D78-0E0A-3CAC-64C0302530C2}"/>
              </a:ext>
            </a:extLst>
          </p:cNvPr>
          <p:cNvSpPr/>
          <p:nvPr/>
        </p:nvSpPr>
        <p:spPr>
          <a:xfrm>
            <a:off x="1738449" y="1809048"/>
            <a:ext cx="489186" cy="26778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21%</a:t>
            </a:r>
          </a:p>
        </p:txBody>
      </p:sp>
      <p:pic>
        <p:nvPicPr>
          <p:cNvPr id="20" name="Picture 19" descr="A green and black logo&#10;&#10;Description automatically generated">
            <a:extLst>
              <a:ext uri="{FF2B5EF4-FFF2-40B4-BE49-F238E27FC236}">
                <a16:creationId xmlns:a16="http://schemas.microsoft.com/office/drawing/2014/main" id="{B3987BAF-4E09-E617-9748-A68A9015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25" name="Picture 2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8FED77F-D65C-4FA0-F4BD-D566654A1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26" name="Oval Callout 25">
            <a:extLst>
              <a:ext uri="{FF2B5EF4-FFF2-40B4-BE49-F238E27FC236}">
                <a16:creationId xmlns:a16="http://schemas.microsoft.com/office/drawing/2014/main" id="{32676072-8966-4642-F909-4C46DCDE3A9E}"/>
              </a:ext>
            </a:extLst>
          </p:cNvPr>
          <p:cNvSpPr/>
          <p:nvPr/>
        </p:nvSpPr>
        <p:spPr>
          <a:xfrm>
            <a:off x="906440" y="1675156"/>
            <a:ext cx="489186" cy="26778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23%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632E5543-DD47-DF0E-7F01-C1B7A2129E4A}"/>
              </a:ext>
            </a:extLst>
          </p:cNvPr>
          <p:cNvSpPr/>
          <p:nvPr/>
        </p:nvSpPr>
        <p:spPr>
          <a:xfrm>
            <a:off x="2531244" y="2044620"/>
            <a:ext cx="489186" cy="26778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F6E87-4FD5-4C72-76D6-8F3DE9CD8DE3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8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Candidate Alignment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1" name="Google Shape;247;p4">
            <a:extLst>
              <a:ext uri="{FF2B5EF4-FFF2-40B4-BE49-F238E27FC236}">
                <a16:creationId xmlns:a16="http://schemas.microsoft.com/office/drawing/2014/main" id="{F77D3A0E-5421-EF88-4195-9EB3947D9D5D}"/>
              </a:ext>
            </a:extLst>
          </p:cNvPr>
          <p:cNvSpPr txBox="1"/>
          <p:nvPr/>
        </p:nvSpPr>
        <p:spPr>
          <a:xfrm>
            <a:off x="6096000" y="1281372"/>
            <a:ext cx="533398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Utility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Candidate selection</a:t>
            </a: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47;p4">
            <a:extLst>
              <a:ext uri="{FF2B5EF4-FFF2-40B4-BE49-F238E27FC236}">
                <a16:creationId xmlns:a16="http://schemas.microsoft.com/office/drawing/2014/main" id="{A447211B-0961-F239-C652-B9467CE97709}"/>
              </a:ext>
            </a:extLst>
          </p:cNvPr>
          <p:cNvSpPr txBox="1"/>
          <p:nvPr/>
        </p:nvSpPr>
        <p:spPr>
          <a:xfrm>
            <a:off x="6116994" y="2738605"/>
            <a:ext cx="501507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Eliminate Candidate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Candidate 1,2 and 3 proceed to Round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B2916-5932-094D-3AC8-0644E7698F92}"/>
              </a:ext>
            </a:extLst>
          </p:cNvPr>
          <p:cNvCxnSpPr>
            <a:cxnSpLocks/>
          </p:cNvCxnSpPr>
          <p:nvPr/>
        </p:nvCxnSpPr>
        <p:spPr>
          <a:xfrm>
            <a:off x="6096000" y="1355663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C72202-8275-E7CC-F57D-0C36D3342BC9}"/>
              </a:ext>
            </a:extLst>
          </p:cNvPr>
          <p:cNvCxnSpPr>
            <a:cxnSpLocks/>
          </p:cNvCxnSpPr>
          <p:nvPr/>
        </p:nvCxnSpPr>
        <p:spPr>
          <a:xfrm>
            <a:off x="6096000" y="1406481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3FB7BD-D8A0-AC7F-E11A-148EEA13E686}"/>
              </a:ext>
            </a:extLst>
          </p:cNvPr>
          <p:cNvSpPr txBox="1"/>
          <p:nvPr/>
        </p:nvSpPr>
        <p:spPr>
          <a:xfrm>
            <a:off x="849347" y="507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60506-D978-6EBF-3389-1F2927C58B2F}"/>
              </a:ext>
            </a:extLst>
          </p:cNvPr>
          <p:cNvSpPr txBox="1"/>
          <p:nvPr/>
        </p:nvSpPr>
        <p:spPr>
          <a:xfrm>
            <a:off x="1724402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8D5A1-2798-F71A-74DC-653997BC5FCE}"/>
              </a:ext>
            </a:extLst>
          </p:cNvPr>
          <p:cNvSpPr txBox="1"/>
          <p:nvPr/>
        </p:nvSpPr>
        <p:spPr>
          <a:xfrm>
            <a:off x="2624994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8E292-0D7E-3E9F-0A37-5CA8CD6F44A5}"/>
              </a:ext>
            </a:extLst>
          </p:cNvPr>
          <p:cNvSpPr txBox="1"/>
          <p:nvPr/>
        </p:nvSpPr>
        <p:spPr>
          <a:xfrm>
            <a:off x="348505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E9E53-16D1-C478-BBB3-BD38DAC10E72}"/>
              </a:ext>
            </a:extLst>
          </p:cNvPr>
          <p:cNvSpPr txBox="1"/>
          <p:nvPr/>
        </p:nvSpPr>
        <p:spPr>
          <a:xfrm>
            <a:off x="437586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FB729-9C19-5522-FF26-F90B0829DE3D}"/>
              </a:ext>
            </a:extLst>
          </p:cNvPr>
          <p:cNvSpPr txBox="1"/>
          <p:nvPr/>
        </p:nvSpPr>
        <p:spPr>
          <a:xfrm>
            <a:off x="5231796" y="5152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0" name="Picture 19" descr="A green and black logo&#10;&#10;Description automatically generated">
            <a:extLst>
              <a:ext uri="{FF2B5EF4-FFF2-40B4-BE49-F238E27FC236}">
                <a16:creationId xmlns:a16="http://schemas.microsoft.com/office/drawing/2014/main" id="{B3987BAF-4E09-E617-9748-A68A9015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25" name="Picture 2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8FED77F-D65C-4FA0-F4BD-D566654A1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60C93-E867-C743-3D8D-B3607F094FD2}"/>
              </a:ext>
            </a:extLst>
          </p:cNvPr>
          <p:cNvSpPr txBox="1"/>
          <p:nvPr/>
        </p:nvSpPr>
        <p:spPr>
          <a:xfrm>
            <a:off x="2664822" y="6141307"/>
            <a:ext cx="70488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000" b="0" i="0" u="none" strike="noStrike" dirty="0"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CAS = (0.2 * (Current skills/Required skills)) – (0.2 * (Expected compensation – Allocated budget)) + (0.4 * Interview performance score) + (0.1 * Relevant years of work experience) – (0.05 * Interview cost) + (0.05 * Perceived reputation of the company)</a:t>
            </a:r>
            <a:endParaRPr lang="en-IN" sz="1000" b="0" i="0" u="none" strike="noStrike" dirty="0">
              <a:effectLst/>
            </a:endParaRPr>
          </a:p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CB01B-75C0-64CC-9B7A-4BE8BF4E3A56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C5071-8346-5D80-4EBD-68FE7421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71" y="1355663"/>
            <a:ext cx="5480840" cy="47879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911E2-D65E-E6BA-4290-1C08160CB2E6}"/>
              </a:ext>
            </a:extLst>
          </p:cNvPr>
          <p:cNvSpPr txBox="1"/>
          <p:nvPr/>
        </p:nvSpPr>
        <p:spPr>
          <a:xfrm>
            <a:off x="5161011" y="3555024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Threshold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5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Candidate Alignment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A68D4-2D16-A29B-EB98-0C5A382EC5C5}"/>
              </a:ext>
            </a:extLst>
          </p:cNvPr>
          <p:cNvSpPr txBox="1"/>
          <p:nvPr/>
        </p:nvSpPr>
        <p:spPr>
          <a:xfrm>
            <a:off x="2664822" y="6141307"/>
            <a:ext cx="70488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IN" sz="1000" b="0" i="0" u="none" strike="noStrike" dirty="0"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CAS = (0.2 * (Current skills/Required skills)) – (0.2 * (Expected compensation – Allocated budget)) + (0.4 * Interview performance score) + (0.1 * Relevant years of work experience) – (0.05 * Interview cost) + (0.05 * Perceived reputation of the company)</a:t>
            </a:r>
            <a:endParaRPr lang="en-IN" sz="1000" b="0" i="0" u="none" strike="noStrike" dirty="0">
              <a:effectLst/>
            </a:endParaRPr>
          </a:p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00A99C98-A930-20CF-E728-44424A07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16" name="Picture 1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21E7212-B394-5889-9FE6-A3CACC61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sp>
        <p:nvSpPr>
          <p:cNvPr id="17" name="Google Shape;247;p4">
            <a:extLst>
              <a:ext uri="{FF2B5EF4-FFF2-40B4-BE49-F238E27FC236}">
                <a16:creationId xmlns:a16="http://schemas.microsoft.com/office/drawing/2014/main" id="{AA8FBDC4-438B-C5AD-3A07-E3601D4B2A03}"/>
              </a:ext>
            </a:extLst>
          </p:cNvPr>
          <p:cNvSpPr txBox="1"/>
          <p:nvPr/>
        </p:nvSpPr>
        <p:spPr>
          <a:xfrm>
            <a:off x="6116994" y="4231301"/>
            <a:ext cx="3596634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Cost of interview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Minimise time and human effort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a typeface="Gill Sans"/>
              <a:cs typeface="Gill Sans"/>
              <a:sym typeface="Gill San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B10A9D-F331-5772-299C-1041928FA5A6}"/>
              </a:ext>
            </a:extLst>
          </p:cNvPr>
          <p:cNvCxnSpPr>
            <a:cxnSpLocks/>
          </p:cNvCxnSpPr>
          <p:nvPr/>
        </p:nvCxnSpPr>
        <p:spPr>
          <a:xfrm>
            <a:off x="6096000" y="1406481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47;p4">
            <a:extLst>
              <a:ext uri="{FF2B5EF4-FFF2-40B4-BE49-F238E27FC236}">
                <a16:creationId xmlns:a16="http://schemas.microsoft.com/office/drawing/2014/main" id="{34A7FF6A-663E-C08A-4BBE-97886E2A4CDD}"/>
              </a:ext>
            </a:extLst>
          </p:cNvPr>
          <p:cNvSpPr txBox="1"/>
          <p:nvPr/>
        </p:nvSpPr>
        <p:spPr>
          <a:xfrm>
            <a:off x="6116994" y="2738605"/>
            <a:ext cx="501507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Eliminate Candidate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Candidate 2 and 3 advance to the 7</a:t>
            </a:r>
            <a:r>
              <a:rPr lang="en-US" baseline="30000" dirty="0">
                <a:ea typeface="Gill Sans"/>
                <a:cs typeface="Gill Sans"/>
                <a:sym typeface="Gill Sans"/>
              </a:rPr>
              <a:t>th</a:t>
            </a:r>
            <a:r>
              <a:rPr lang="en-US" dirty="0">
                <a:ea typeface="Gill Sans"/>
                <a:cs typeface="Gill Sans"/>
                <a:sym typeface="Gill Sans"/>
              </a:rPr>
              <a:t> 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CDB8E-4445-6AA1-AB91-8B4D32F0A862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BAF80-12A9-65DE-F4FC-994798A15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5" y="1485254"/>
            <a:ext cx="5726493" cy="46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BCF7E-ACC0-5C99-BE62-82F2E09FB8BE}"/>
              </a:ext>
            </a:extLst>
          </p:cNvPr>
          <p:cNvSpPr txBox="1"/>
          <p:nvPr/>
        </p:nvSpPr>
        <p:spPr>
          <a:xfrm>
            <a:off x="5491517" y="3655718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Threshold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6A9C2-A298-7E2A-4FAE-34E8C3041809}"/>
              </a:ext>
            </a:extLst>
          </p:cNvPr>
          <p:cNvSpPr txBox="1"/>
          <p:nvPr/>
        </p:nvSpPr>
        <p:spPr>
          <a:xfrm>
            <a:off x="521244" y="237101"/>
            <a:ext cx="1114951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28B77"/>
                </a:solidFill>
              </a:rPr>
              <a:t>Skill Readiness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3194-0E6C-3311-F7FC-364BCC813935}"/>
              </a:ext>
            </a:extLst>
          </p:cNvPr>
          <p:cNvSpPr/>
          <p:nvPr/>
        </p:nvSpPr>
        <p:spPr>
          <a:xfrm rot="10800000">
            <a:off x="269965" y="1258513"/>
            <a:ext cx="11652070" cy="45719"/>
          </a:xfrm>
          <a:prstGeom prst="rect">
            <a:avLst/>
          </a:prstGeom>
          <a:solidFill>
            <a:srgbClr val="028B77"/>
          </a:solidFill>
          <a:ln>
            <a:solidFill>
              <a:srgbClr val="66BA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28B77"/>
              </a:solidFill>
            </a:endParaRPr>
          </a:p>
        </p:txBody>
      </p:sp>
      <p:sp>
        <p:nvSpPr>
          <p:cNvPr id="21" name="Google Shape;247;p4">
            <a:extLst>
              <a:ext uri="{FF2B5EF4-FFF2-40B4-BE49-F238E27FC236}">
                <a16:creationId xmlns:a16="http://schemas.microsoft.com/office/drawing/2014/main" id="{F77D3A0E-5421-EF88-4195-9EB3947D9D5D}"/>
              </a:ext>
            </a:extLst>
          </p:cNvPr>
          <p:cNvSpPr txBox="1"/>
          <p:nvPr/>
        </p:nvSpPr>
        <p:spPr>
          <a:xfrm>
            <a:off x="6096000" y="1416282"/>
            <a:ext cx="5333981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Utility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Gill Sans"/>
                <a:cs typeface="Gill Sans"/>
                <a:sym typeface="Gill Sans"/>
              </a:rPr>
              <a:t>Identify skills to be acquired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Suggest certifications to pursue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Enhance employee recognition, rewards and responsibility</a:t>
            </a:r>
            <a:endParaRPr lang="en-US" sz="1800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47;p4">
            <a:extLst>
              <a:ext uri="{FF2B5EF4-FFF2-40B4-BE49-F238E27FC236}">
                <a16:creationId xmlns:a16="http://schemas.microsoft.com/office/drawing/2014/main" id="{A447211B-0961-F239-C652-B9467CE97709}"/>
              </a:ext>
            </a:extLst>
          </p:cNvPr>
          <p:cNvSpPr txBox="1"/>
          <p:nvPr/>
        </p:nvSpPr>
        <p:spPr>
          <a:xfrm>
            <a:off x="6116994" y="3141291"/>
            <a:ext cx="5015079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Gill Sans"/>
                <a:cs typeface="Gill Sans"/>
                <a:sym typeface="Gill Sans"/>
              </a:rPr>
              <a:t>Recommendations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ea typeface="Gill Sans"/>
              <a:cs typeface="Gill Sans"/>
              <a:sym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Employee 3 requires skill enhancement.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Gill Sans"/>
                <a:cs typeface="Gill Sans"/>
                <a:sym typeface="Gill Sans"/>
              </a:rPr>
              <a:t>Recommend promoting Employee 1.</a:t>
            </a: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kern="100" dirty="0">
              <a:ea typeface="Gill Sans"/>
              <a:cs typeface="Times New Roman" panose="02020603050405020304" pitchFamily="18" charset="0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ea typeface="Gill Sans"/>
              <a:cs typeface="Gill Sans"/>
              <a:sym typeface="Gill Sans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Gill Sans" panose="020B0604020202020204" charset="0"/>
              <a:ea typeface="Gill Sans"/>
              <a:cs typeface="Gill Sans"/>
              <a:sym typeface="Gill San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2B2916-5932-094D-3AC8-0644E7698F92}"/>
              </a:ext>
            </a:extLst>
          </p:cNvPr>
          <p:cNvCxnSpPr>
            <a:cxnSpLocks/>
          </p:cNvCxnSpPr>
          <p:nvPr/>
        </p:nvCxnSpPr>
        <p:spPr>
          <a:xfrm>
            <a:off x="6096000" y="1475583"/>
            <a:ext cx="10497" cy="46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C87B0-DD7B-6B71-35EC-50728AD77E65}"/>
              </a:ext>
            </a:extLst>
          </p:cNvPr>
          <p:cNvSpPr txBox="1"/>
          <p:nvPr/>
        </p:nvSpPr>
        <p:spPr>
          <a:xfrm>
            <a:off x="2650282" y="6289464"/>
            <a:ext cx="705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FB7BD-D8A0-AC7F-E11A-148EEA13E686}"/>
              </a:ext>
            </a:extLst>
          </p:cNvPr>
          <p:cNvSpPr txBox="1"/>
          <p:nvPr/>
        </p:nvSpPr>
        <p:spPr>
          <a:xfrm>
            <a:off x="849347" y="5076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60506-D978-6EBF-3389-1F2927C58B2F}"/>
              </a:ext>
            </a:extLst>
          </p:cNvPr>
          <p:cNvSpPr txBox="1"/>
          <p:nvPr/>
        </p:nvSpPr>
        <p:spPr>
          <a:xfrm>
            <a:off x="1724402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8D5A1-2798-F71A-74DC-653997BC5FCE}"/>
              </a:ext>
            </a:extLst>
          </p:cNvPr>
          <p:cNvSpPr txBox="1"/>
          <p:nvPr/>
        </p:nvSpPr>
        <p:spPr>
          <a:xfrm>
            <a:off x="2624994" y="511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8E292-0D7E-3E9F-0A37-5CA8CD6F44A5}"/>
              </a:ext>
            </a:extLst>
          </p:cNvPr>
          <p:cNvSpPr txBox="1"/>
          <p:nvPr/>
        </p:nvSpPr>
        <p:spPr>
          <a:xfrm>
            <a:off x="348505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E9E53-16D1-C478-BBB3-BD38DAC10E72}"/>
              </a:ext>
            </a:extLst>
          </p:cNvPr>
          <p:cNvSpPr txBox="1"/>
          <p:nvPr/>
        </p:nvSpPr>
        <p:spPr>
          <a:xfrm>
            <a:off x="4375869" y="5129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FB729-9C19-5522-FF26-F90B0829DE3D}"/>
              </a:ext>
            </a:extLst>
          </p:cNvPr>
          <p:cNvSpPr txBox="1"/>
          <p:nvPr/>
        </p:nvSpPr>
        <p:spPr>
          <a:xfrm>
            <a:off x="5231796" y="5152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0" name="Picture 19" descr="A green and black logo&#10;&#10;Description automatically generated">
            <a:extLst>
              <a:ext uri="{FF2B5EF4-FFF2-40B4-BE49-F238E27FC236}">
                <a16:creationId xmlns:a16="http://schemas.microsoft.com/office/drawing/2014/main" id="{B3987BAF-4E09-E617-9748-A68A9015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731" y="5697261"/>
            <a:ext cx="2908663" cy="1525994"/>
          </a:xfrm>
          <a:prstGeom prst="rect">
            <a:avLst/>
          </a:prstGeom>
        </p:spPr>
      </p:pic>
      <p:pic>
        <p:nvPicPr>
          <p:cNvPr id="25" name="Picture 2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8FED77F-D65C-4FA0-F4BD-D566654A1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417" y="6238035"/>
            <a:ext cx="1337854" cy="534386"/>
          </a:xfrm>
          <a:prstGeom prst="rect">
            <a:avLst/>
          </a:prstGeom>
        </p:spPr>
      </p:pic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269653B-B55C-4B49-B40C-F09FA36EB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5" y="1364374"/>
            <a:ext cx="5608920" cy="4789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84679-0DD4-B909-B659-3933781C15AD}"/>
              </a:ext>
            </a:extLst>
          </p:cNvPr>
          <p:cNvSpPr txBox="1"/>
          <p:nvPr/>
        </p:nvSpPr>
        <p:spPr>
          <a:xfrm>
            <a:off x="4257059" y="6657005"/>
            <a:ext cx="3677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data used for the graphs is for illustration purpose only and is assumed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6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9|0.7|0.7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9|1.3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0.7|1.1|1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676</Words>
  <Application>Microsoft Macintosh PowerPoint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Fira Sans Extra Condensed Medium</vt:lpstr>
      <vt:lpstr>Gill Sans</vt:lpstr>
      <vt:lpstr>Roboto</vt:lpstr>
      <vt:lpstr>Office Theme</vt:lpstr>
      <vt:lpstr>Career Development and Employer of Choice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Y.S</dc:creator>
  <cp:lastModifiedBy>Vignesh Y.S</cp:lastModifiedBy>
  <cp:revision>15</cp:revision>
  <dcterms:created xsi:type="dcterms:W3CDTF">2023-10-12T11:44:37Z</dcterms:created>
  <dcterms:modified xsi:type="dcterms:W3CDTF">2023-10-13T12:13:55Z</dcterms:modified>
</cp:coreProperties>
</file>