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57" r:id="rId6"/>
    <p:sldId id="350" r:id="rId7"/>
    <p:sldId id="284" r:id="rId8"/>
    <p:sldId id="283" r:id="rId9"/>
    <p:sldId id="285" r:id="rId10"/>
    <p:sldId id="342" r:id="rId11"/>
    <p:sldId id="341" r:id="rId12"/>
    <p:sldId id="264" r:id="rId13"/>
    <p:sldId id="267" r:id="rId14"/>
    <p:sldId id="268" r:id="rId15"/>
    <p:sldId id="3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78" d="100"/>
          <a:sy n="78" d="100"/>
        </p:scale>
        <p:origin x="1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7" Type="http://schemas.openxmlformats.org/officeDocument/2006/relationships/image" Target="../media/image7.png"/><Relationship Id="rId1" Type="http://schemas.openxmlformats.org/officeDocument/2006/relationships/image" Target="../media/image6.png"/><Relationship Id="rId6"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7" Type="http://schemas.openxmlformats.org/officeDocument/2006/relationships/image" Target="../media/image7.png"/><Relationship Id="rId1" Type="http://schemas.openxmlformats.org/officeDocument/2006/relationships/image" Target="../media/image6.png"/><Relationship Id="rId6"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C68B812-A325-41D8-A08E-C2392666DF66}">
      <dgm:prSet custT="1"/>
      <dgm:spPr>
        <a:xfrm>
          <a:off x="1144111" y="2478387"/>
          <a:ext cx="5868258" cy="990573"/>
        </a:xfrm>
      </dgm:spPr>
      <dgm:t>
        <a:bodyPr/>
        <a:lstStyle/>
        <a:p>
          <a:pPr>
            <a:lnSpc>
              <a:spcPct val="100000"/>
            </a:lnSpc>
            <a:defRPr cap="all"/>
          </a:pPr>
          <a:r>
            <a:rPr lang="en-US" sz="1600" b="1" dirty="0" smtClean="0">
              <a:latin typeface="+mj-lt"/>
              <a:ea typeface="+mn-ea"/>
              <a:cs typeface="+mn-cs"/>
            </a:rPr>
            <a:t>EmaiL</a:t>
          </a:r>
          <a:r>
            <a:rPr lang="en-US" sz="1600" dirty="0" smtClean="0">
              <a:latin typeface="+mj-lt"/>
              <a:ea typeface="+mn-ea"/>
              <a:cs typeface="+mn-cs"/>
            </a:rPr>
            <a:t>.com</a:t>
          </a:r>
        </a:p>
        <a:p>
          <a:pPr>
            <a:lnSpc>
              <a:spcPct val="100000"/>
            </a:lnSpc>
            <a:defRPr cap="all"/>
          </a:pPr>
          <a:r>
            <a:rPr lang="en-US" sz="1600" dirty="0" smtClean="0">
              <a:latin typeface="+mj-lt"/>
              <a:ea typeface="+mn-ea"/>
              <a:cs typeface="+mn-cs"/>
            </a:rPr>
            <a:t>jallohrugishma01@gmail</a:t>
          </a:r>
        </a:p>
        <a:p>
          <a:pPr>
            <a:lnSpc>
              <a:spcPct val="100000"/>
            </a:lnSpc>
            <a:defRPr cap="all"/>
          </a:pPr>
          <a:r>
            <a:rPr lang="en-US" sz="1600" cap="none" dirty="0" smtClean="0">
              <a:latin typeface="+mj-lt"/>
              <a:ea typeface="+mn-ea"/>
              <a:cs typeface="+mn-cs"/>
            </a:rPr>
            <a:t>thelmaakanu2021@gmail.com</a:t>
          </a:r>
          <a:endParaRPr lang="en-US" sz="1600" cap="none" dirty="0">
            <a:latin typeface="+mj-lt"/>
            <a:ea typeface="+mn-ea"/>
            <a:cs typeface="+mn-cs"/>
          </a:endParaRP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r>
            <a:rPr lang="en-US" sz="1600" dirty="0">
              <a:latin typeface="+mj-lt"/>
              <a:ea typeface="+mn-ea"/>
              <a:cs typeface="+mn-cs"/>
            </a:rPr>
            <a:t/>
          </a:r>
          <a:br>
            <a:rPr lang="en-US" sz="1600" dirty="0">
              <a:latin typeface="+mj-lt"/>
              <a:ea typeface="+mn-ea"/>
              <a:cs typeface="+mn-cs"/>
            </a:rPr>
          </a:br>
          <a:r>
            <a:rPr lang="en-US" sz="1600" dirty="0" smtClean="0">
              <a:latin typeface="+mj-lt"/>
              <a:ea typeface="+mn-ea"/>
              <a:cs typeface="+mn-cs"/>
            </a:rPr>
            <a:t>+23275172856</a:t>
          </a:r>
        </a:p>
        <a:p>
          <a:pPr>
            <a:lnSpc>
              <a:spcPct val="100000"/>
            </a:lnSpc>
            <a:defRPr cap="all"/>
          </a:pPr>
          <a:r>
            <a:rPr lang="en-US" sz="1600" dirty="0" smtClean="0">
              <a:latin typeface="+mj-lt"/>
              <a:ea typeface="+mn-ea"/>
              <a:cs typeface="+mn-cs"/>
            </a:rPr>
            <a:t>+232 76742116</a:t>
          </a:r>
          <a:endParaRPr lang="en-US" sz="1600" dirty="0">
            <a:latin typeface="+mj-lt"/>
            <a:ea typeface="+mn-ea"/>
            <a:cs typeface="+mn-cs"/>
          </a:endParaRP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t>
        <a:bodyPr/>
        <a:lstStyle/>
        <a:p>
          <a:endParaRPr lang="en-US"/>
        </a:p>
      </dgm:t>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0" presStyleCnt="2"/>
      <dgm:spPr>
        <a:noFill/>
      </dgm:spPr>
    </dgm:pt>
    <dgm:pt modelId="{501CE67F-3782-42E8-B14B-7322FA3A6AF9}" type="pres">
      <dgm:prSet presAssocID="{BC68B812-A325-41D8-A08E-C2392666DF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0" presStyleCnt="2" custScaleX="160329">
        <dgm:presLayoutVars>
          <dgm:chMax val="1"/>
          <dgm:chPref val="1"/>
        </dgm:presLayoutVars>
      </dgm:prSet>
      <dgm:spPr>
        <a:prstGeom prst="rect">
          <a:avLst/>
        </a:prstGeom>
      </dgm:spPr>
      <dgm:t>
        <a:bodyPr/>
        <a:lstStyle/>
        <a:p>
          <a:endParaRPr lang="en-US"/>
        </a:p>
      </dgm:t>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1" presStyleCnt="2"/>
      <dgm:spPr>
        <a:noFill/>
      </dgm:spPr>
    </dgm:pt>
    <dgm:pt modelId="{3B505E4C-CA1F-4180-AD3B-9413D55B103E}" type="pres">
      <dgm:prSet presAssocID="{7D1766B6-66CF-40CE-9693-BD20AFFFA3C9}" presName="iconRect" presStyleLbl="node1" presStyleIdx="1" presStyleCnt="2"/>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1" presStyleCnt="2">
        <dgm:presLayoutVars>
          <dgm:chMax val="1"/>
          <dgm:chPref val="1"/>
        </dgm:presLayoutVars>
      </dgm:prSet>
      <dgm:spPr>
        <a:prstGeom prst="rect">
          <a:avLst/>
        </a:prstGeom>
      </dgm:spPr>
      <dgm:t>
        <a:bodyPr/>
        <a:lstStyle/>
        <a:p>
          <a:endParaRPr lang="en-US"/>
        </a:p>
      </dgm:t>
    </dgm:pt>
  </dgm:ptLst>
  <dgm:cxnLst>
    <dgm:cxn modelId="{EA0F618E-4C96-42F0-9E3C-66B0158BCCBE}" srcId="{D7951F77-4E36-4893-91C6-3151A6D51694}" destId="{7D1766B6-66CF-40CE-9693-BD20AFFFA3C9}" srcOrd="1" destOrd="0" parTransId="{76694DF4-F7BE-4AF1-9E12-BAEDD42D9ED3}" sibTransId="{0C6A2CC7-5741-4D63-A8FF-E7E06F0D1222}"/>
    <dgm:cxn modelId="{BDC8DB12-5AB2-AD47-84CD-925932D590A0}" type="presOf" srcId="{BC68B812-A325-41D8-A08E-C2392666DF66}" destId="{9E96DB26-9770-4D6D-9455-A20B7E0EBF8C}"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AAD26E9B-C129-46B7-BFCC-98D5999B6B9A}" srcId="{D7951F77-4E36-4893-91C6-3151A6D51694}" destId="{BC68B812-A325-41D8-A08E-C2392666DF66}" srcOrd="0" destOrd="0" parTransId="{23A01A1D-B409-49E7-91BA-2321B9A237C2}" sibTransId="{E950D3C2-0472-429B-98B0-86C856FA65A1}"/>
    <dgm:cxn modelId="{DF06FE87-7390-924D-BE10-631C1BD28152}" type="presParOf" srcId="{F899A4D3-2C9C-4287-A235-DE3E047E7C22}" destId="{EA4BD492-063C-4B67-B2F7-C08CB328337E}" srcOrd="0"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1" destOrd="0" presId="urn:microsoft.com/office/officeart/2018/5/layout/IconCircleLabelList"/>
    <dgm:cxn modelId="{AF12D39B-DD68-5A4B-87E0-714C70F4D7C4}" type="presParOf" srcId="{F899A4D3-2C9C-4287-A235-DE3E047E7C22}" destId="{B35AC086-3D53-473A-9AC9-09E397585F82}" srcOrd="2"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42612-CA7A-414A-8A41-5AF47E8BF18D}">
      <dsp:nvSpPr>
        <dsp:cNvPr id="0" name=""/>
        <dsp:cNvSpPr/>
      </dsp:nvSpPr>
      <dsp:spPr>
        <a:xfrm>
          <a:off x="1866403" y="1643"/>
          <a:ext cx="2161687" cy="2161687"/>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2327090" y="462331"/>
          <a:ext cx="1240312" cy="124031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106417" y="2836644"/>
          <a:ext cx="5681658"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smtClean="0">
              <a:latin typeface="+mj-lt"/>
              <a:ea typeface="+mn-ea"/>
              <a:cs typeface="+mn-cs"/>
            </a:rPr>
            <a:t>EmaiL</a:t>
          </a:r>
          <a:r>
            <a:rPr lang="en-US" sz="1600" kern="1200" dirty="0" smtClean="0">
              <a:latin typeface="+mj-lt"/>
              <a:ea typeface="+mn-ea"/>
              <a:cs typeface="+mn-cs"/>
            </a:rPr>
            <a:t>.com</a:t>
          </a:r>
        </a:p>
        <a:p>
          <a:pPr lvl="0" algn="ctr" defTabSz="711200">
            <a:lnSpc>
              <a:spcPct val="100000"/>
            </a:lnSpc>
            <a:spcBef>
              <a:spcPct val="0"/>
            </a:spcBef>
            <a:spcAft>
              <a:spcPct val="35000"/>
            </a:spcAft>
            <a:defRPr cap="all"/>
          </a:pPr>
          <a:r>
            <a:rPr lang="en-US" sz="1600" kern="1200" dirty="0" smtClean="0">
              <a:latin typeface="+mj-lt"/>
              <a:ea typeface="+mn-ea"/>
              <a:cs typeface="+mn-cs"/>
            </a:rPr>
            <a:t>jallohrugishma01@gmail</a:t>
          </a:r>
        </a:p>
        <a:p>
          <a:pPr lvl="0" algn="ctr" defTabSz="711200">
            <a:lnSpc>
              <a:spcPct val="100000"/>
            </a:lnSpc>
            <a:spcBef>
              <a:spcPct val="0"/>
            </a:spcBef>
            <a:spcAft>
              <a:spcPct val="35000"/>
            </a:spcAft>
            <a:defRPr cap="all"/>
          </a:pPr>
          <a:r>
            <a:rPr lang="en-US" sz="1600" kern="1200" cap="none" dirty="0" smtClean="0">
              <a:latin typeface="+mj-lt"/>
              <a:ea typeface="+mn-ea"/>
              <a:cs typeface="+mn-cs"/>
            </a:rPr>
            <a:t>thelmaakanu2021@gmail.com</a:t>
          </a:r>
          <a:endParaRPr lang="en-US" sz="1600" kern="1200" cap="none" dirty="0">
            <a:latin typeface="+mj-lt"/>
            <a:ea typeface="+mn-ea"/>
            <a:cs typeface="+mn-cs"/>
          </a:endParaRPr>
        </a:p>
      </dsp:txBody>
      <dsp:txXfrm>
        <a:off x="106417" y="2836644"/>
        <a:ext cx="5681658" cy="922500"/>
      </dsp:txXfrm>
    </dsp:sp>
    <dsp:sp modelId="{AB9CFA30-80BB-4CBE-9CD8-BDB5E9753036}">
      <dsp:nvSpPr>
        <dsp:cNvPr id="0" name=""/>
        <dsp:cNvSpPr/>
      </dsp:nvSpPr>
      <dsp:spPr>
        <a:xfrm>
          <a:off x="7099263" y="1643"/>
          <a:ext cx="2161687" cy="2161687"/>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7559951" y="462331"/>
          <a:ext cx="1240312" cy="1240312"/>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6408232" y="2836644"/>
          <a:ext cx="3543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defRPr cap="all"/>
          </a:pPr>
          <a:r>
            <a:rPr lang="en-US" sz="1600" b="1" kern="1200" dirty="0">
              <a:latin typeface="+mj-lt"/>
              <a:ea typeface="+mn-ea"/>
              <a:cs typeface="+mn-cs"/>
            </a:rPr>
            <a:t>Phone</a:t>
          </a:r>
          <a:r>
            <a:rPr lang="en-US" sz="1600" kern="1200" dirty="0">
              <a:latin typeface="+mj-lt"/>
              <a:ea typeface="+mn-ea"/>
              <a:cs typeface="+mn-cs"/>
            </a:rPr>
            <a:t/>
          </a:r>
          <a:br>
            <a:rPr lang="en-US" sz="1600" kern="1200" dirty="0">
              <a:latin typeface="+mj-lt"/>
              <a:ea typeface="+mn-ea"/>
              <a:cs typeface="+mn-cs"/>
            </a:rPr>
          </a:br>
          <a:r>
            <a:rPr lang="en-US" sz="1600" kern="1200" dirty="0" smtClean="0">
              <a:latin typeface="+mj-lt"/>
              <a:ea typeface="+mn-ea"/>
              <a:cs typeface="+mn-cs"/>
            </a:rPr>
            <a:t>+23275172856</a:t>
          </a:r>
        </a:p>
        <a:p>
          <a:pPr lvl="0" algn="ctr" defTabSz="711200">
            <a:lnSpc>
              <a:spcPct val="100000"/>
            </a:lnSpc>
            <a:spcBef>
              <a:spcPct val="0"/>
            </a:spcBef>
            <a:spcAft>
              <a:spcPct val="35000"/>
            </a:spcAft>
            <a:defRPr cap="all"/>
          </a:pPr>
          <a:r>
            <a:rPr lang="en-US" sz="1600" kern="1200" dirty="0" smtClean="0">
              <a:latin typeface="+mj-lt"/>
              <a:ea typeface="+mn-ea"/>
              <a:cs typeface="+mn-cs"/>
            </a:rPr>
            <a:t>+232 76742116</a:t>
          </a:r>
          <a:endParaRPr lang="en-US" sz="1600" kern="1200" dirty="0">
            <a:latin typeface="+mj-lt"/>
            <a:ea typeface="+mn-ea"/>
            <a:cs typeface="+mn-cs"/>
          </a:endParaRPr>
        </a:p>
      </dsp:txBody>
      <dsp:txXfrm>
        <a:off x="6408232" y="2836644"/>
        <a:ext cx="3543750" cy="92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11/9/2024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11/9/2024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11/9/2024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11/9/2024</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11/9/2024</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11/9/2024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11/9/2024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11/9/2024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11/9/2024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smtClean="0"/>
              <a:t>WE YON MAMA</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smtClean="0"/>
              <a:t>CATERING TO THE WELFARE OF WOMEN</a:t>
            </a:r>
            <a:endParaRPr lang="en-US"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93" y="612321"/>
            <a:ext cx="10986303" cy="5763613"/>
          </a:xfrm>
          <a:prstGeom prst="rect">
            <a:avLst/>
          </a:prstGeom>
        </p:spPr>
      </p:pic>
      <p:sp>
        <p:nvSpPr>
          <p:cNvPr id="9" name="TextBox 8"/>
          <p:cNvSpPr txBox="1"/>
          <p:nvPr/>
        </p:nvSpPr>
        <p:spPr>
          <a:xfrm>
            <a:off x="3992335" y="889906"/>
            <a:ext cx="4710794" cy="707886"/>
          </a:xfrm>
          <a:prstGeom prst="rect">
            <a:avLst/>
          </a:prstGeom>
          <a:noFill/>
        </p:spPr>
        <p:txBody>
          <a:bodyPr wrap="square" rtlCol="0">
            <a:spAutoFit/>
          </a:bodyPr>
          <a:lstStyle/>
          <a:p>
            <a:r>
              <a:rPr lang="en-US" sz="4000" dirty="0" smtClean="0"/>
              <a:t>USSID MODEL</a:t>
            </a:r>
            <a:endParaRPr lang="en-US" sz="4000" dirty="0"/>
          </a:p>
        </p:txBody>
      </p:sp>
    </p:spTree>
    <p:extLst>
      <p:ext uri="{BB962C8B-B14F-4D97-AF65-F5344CB8AC3E}">
        <p14:creationId xmlns:p14="http://schemas.microsoft.com/office/powerpoint/2010/main" val="402862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89" y="644977"/>
            <a:ext cx="10938297" cy="4856124"/>
          </a:xfrm>
          <a:prstGeom prst="rect">
            <a:avLst/>
          </a:prstGeom>
        </p:spPr>
      </p:pic>
      <p:sp>
        <p:nvSpPr>
          <p:cNvPr id="8" name="TextBox 7"/>
          <p:cNvSpPr txBox="1"/>
          <p:nvPr/>
        </p:nvSpPr>
        <p:spPr>
          <a:xfrm>
            <a:off x="4571999" y="5600700"/>
            <a:ext cx="3878036" cy="523220"/>
          </a:xfrm>
          <a:prstGeom prst="rect">
            <a:avLst/>
          </a:prstGeom>
          <a:noFill/>
        </p:spPr>
        <p:txBody>
          <a:bodyPr wrap="square" rtlCol="0">
            <a:spAutoFit/>
          </a:bodyPr>
          <a:lstStyle/>
          <a:p>
            <a:r>
              <a:rPr lang="en-US" sz="2800" dirty="0" smtClean="0"/>
              <a:t>WEBPAGE MODEL</a:t>
            </a:r>
            <a:endParaRPr lang="en-US" sz="2800" dirty="0"/>
          </a:p>
        </p:txBody>
      </p:sp>
    </p:spTree>
    <p:extLst>
      <p:ext uri="{BB962C8B-B14F-4D97-AF65-F5344CB8AC3E}">
        <p14:creationId xmlns:p14="http://schemas.microsoft.com/office/powerpoint/2010/main" val="14020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923061638"/>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pPr marL="0" indent="0">
              <a:buNone/>
            </a:pPr>
            <a:endParaRPr lang="en-US" dirty="0"/>
          </a:p>
          <a:p>
            <a:r>
              <a:rPr lang="en-US" dirty="0" smtClean="0"/>
              <a:t>PROBLEM STATEMENT</a:t>
            </a:r>
            <a:endParaRPr lang="en-US" dirty="0"/>
          </a:p>
          <a:p>
            <a:r>
              <a:rPr lang="en-US" dirty="0" smtClean="0"/>
              <a:t>THE SOLUTION</a:t>
            </a:r>
            <a:endParaRPr lang="en-US" dirty="0" smtClean="0"/>
          </a:p>
          <a:p>
            <a:r>
              <a:rPr lang="en-US" dirty="0" smtClean="0"/>
              <a:t>HOW IT WORKS</a:t>
            </a:r>
            <a:endParaRPr lang="en-US" dirty="0"/>
          </a:p>
          <a:p>
            <a:r>
              <a:rPr lang="en-US" dirty="0" smtClean="0"/>
              <a:t>CORE FEATURES</a:t>
            </a:r>
          </a:p>
          <a:p>
            <a:r>
              <a:rPr lang="en-US" dirty="0" smtClean="0"/>
              <a:t>TARGET AUDIENCE</a:t>
            </a:r>
            <a:endParaRPr lang="en-US" dirty="0" smtClean="0"/>
          </a:p>
          <a:p>
            <a:r>
              <a:rPr lang="en-US" dirty="0" smtClean="0"/>
              <a:t>IMPACTS &amp; BENEFIT </a:t>
            </a:r>
          </a:p>
          <a:p>
            <a:r>
              <a:rPr lang="en-US" dirty="0" smtClean="0"/>
              <a:t>MISSION</a:t>
            </a:r>
            <a:endParaRPr lang="en-US" dirty="0"/>
          </a:p>
          <a:p>
            <a:r>
              <a:rPr lang="en-US" dirty="0" smtClean="0"/>
              <a:t>USSID </a:t>
            </a:r>
            <a:r>
              <a:rPr lang="en-US" dirty="0" smtClean="0"/>
              <a:t>MODEL</a:t>
            </a:r>
            <a:endParaRPr lang="en-US" dirty="0"/>
          </a:p>
          <a:p>
            <a:r>
              <a:rPr lang="en-US" dirty="0" smtClean="0"/>
              <a:t>WEBPAGE MODEL</a:t>
            </a:r>
          </a:p>
          <a:p>
            <a:r>
              <a:rPr lang="en-US" dirty="0" smtClean="0"/>
              <a:t>CONTACT US</a:t>
            </a:r>
            <a:endParaRPr lang="en-US" dirty="0"/>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548821" y="971672"/>
            <a:ext cx="7300686" cy="587584"/>
          </a:xfrm>
        </p:spPr>
        <p:txBody>
          <a:bodyPr/>
          <a:lstStyle/>
          <a:p>
            <a:pPr>
              <a:tabLst>
                <a:tab pos="3308350" algn="l"/>
              </a:tabLst>
            </a:pPr>
            <a:r>
              <a:rPr lang="en-US" dirty="0" smtClean="0">
                <a:solidFill>
                  <a:schemeClr val="tx1">
                    <a:lumMod val="85000"/>
                    <a:lumOff val="15000"/>
                  </a:schemeClr>
                </a:solidFill>
              </a:rPr>
              <a:t>PROBLEM STATEMENT</a:t>
            </a:r>
            <a:endParaRPr lang="en-US" dirty="0">
              <a:solidFill>
                <a:schemeClr val="tx1">
                  <a:lumMod val="85000"/>
                  <a:lumOff val="15000"/>
                </a:schemeClr>
              </a:solidFill>
            </a:endParaRPr>
          </a:p>
        </p:txBody>
      </p:sp>
      <p:sp>
        <p:nvSpPr>
          <p:cNvPr id="2" name="Rectangle 1"/>
          <p:cNvSpPr/>
          <p:nvPr/>
        </p:nvSpPr>
        <p:spPr>
          <a:xfrm>
            <a:off x="737507" y="1866624"/>
            <a:ext cx="6096000" cy="2585323"/>
          </a:xfrm>
          <a:prstGeom prst="rect">
            <a:avLst/>
          </a:prstGeom>
        </p:spPr>
        <p:txBody>
          <a:bodyPr>
            <a:spAutoFit/>
          </a:bodyPr>
          <a:lstStyle/>
          <a:p>
            <a:r>
              <a:rPr lang="en-US" spc="200" dirty="0" smtClean="0">
                <a:cs typeface="Arial" panose="020B0604020202020204" pitchFamily="34" charset="0"/>
              </a:rPr>
              <a:t>In Sierra Leone, many young women and teenagers face significant challenges accessing reliable, accurate, and private information regarding their sexual health, relationships, and overall personal well-being. This lack of access affects their ability to make informed decisions and can impact their long-term physical and emotional health.</a:t>
            </a:r>
            <a:endParaRPr lang="en-US" spc="200" dirty="0"/>
          </a:p>
        </p:txBody>
      </p:sp>
      <p:sp>
        <p:nvSpPr>
          <p:cNvPr id="3" name="Rectangle 2"/>
          <p:cNvSpPr/>
          <p:nvPr/>
        </p:nvSpPr>
        <p:spPr>
          <a:xfrm>
            <a:off x="6833507" y="1559256"/>
            <a:ext cx="4667799" cy="3970318"/>
          </a:xfrm>
          <a:prstGeom prst="rect">
            <a:avLst/>
          </a:prstGeom>
        </p:spPr>
        <p:txBody>
          <a:bodyPr wrap="square">
            <a:spAutoFit/>
          </a:bodyPr>
          <a:lstStyle/>
          <a:p>
            <a:r>
              <a:rPr lang="en-US" spc="200" dirty="0">
                <a:cs typeface="Arial" panose="020B0604020202020204" pitchFamily="34" charset="0"/>
              </a:rPr>
              <a:t>Barriers</a:t>
            </a:r>
            <a:r>
              <a:rPr lang="en-US" spc="200" dirty="0" smtClean="0">
                <a:cs typeface="Arial" panose="020B0604020202020204" pitchFamily="34" charset="0"/>
              </a:rPr>
              <a:t>: Lack </a:t>
            </a:r>
            <a:r>
              <a:rPr lang="en-US" spc="200" dirty="0">
                <a:cs typeface="Arial" panose="020B0604020202020204" pitchFamily="34" charset="0"/>
              </a:rPr>
              <a:t>of health education in schools </a:t>
            </a:r>
            <a:r>
              <a:rPr lang="en-US" spc="200" dirty="0" smtClean="0">
                <a:cs typeface="Arial" panose="020B0604020202020204" pitchFamily="34" charset="0"/>
              </a:rPr>
              <a:t>and communities.</a:t>
            </a:r>
          </a:p>
          <a:p>
            <a:r>
              <a:rPr lang="en-US" spc="200" dirty="0" smtClean="0">
                <a:cs typeface="Arial" panose="020B0604020202020204" pitchFamily="34" charset="0"/>
              </a:rPr>
              <a:t>Cultural </a:t>
            </a:r>
            <a:r>
              <a:rPr lang="en-US" spc="200" dirty="0">
                <a:cs typeface="Arial" panose="020B0604020202020204" pitchFamily="34" charset="0"/>
              </a:rPr>
              <a:t>taboos prevent open discussions about sexual health</a:t>
            </a:r>
            <a:r>
              <a:rPr lang="en-US" spc="200" dirty="0" smtClean="0">
                <a:cs typeface="Arial" panose="020B0604020202020204" pitchFamily="34" charset="0"/>
              </a:rPr>
              <a:t>. Lack </a:t>
            </a:r>
            <a:r>
              <a:rPr lang="en-US" spc="200" dirty="0">
                <a:cs typeface="Arial" panose="020B0604020202020204" pitchFamily="34" charset="0"/>
              </a:rPr>
              <a:t>of comfort reaching out to family for advice</a:t>
            </a:r>
            <a:r>
              <a:rPr lang="en-US" spc="200" dirty="0" smtClean="0">
                <a:cs typeface="Arial" panose="020B0604020202020204" pitchFamily="34" charset="0"/>
              </a:rPr>
              <a:t>.</a:t>
            </a:r>
          </a:p>
          <a:p>
            <a:endParaRPr lang="en-US" spc="200" dirty="0">
              <a:cs typeface="Arial" panose="020B0604020202020204" pitchFamily="34" charset="0"/>
            </a:endParaRPr>
          </a:p>
          <a:p>
            <a:r>
              <a:rPr lang="en-US" spc="200" dirty="0" smtClean="0">
                <a:cs typeface="Arial" panose="020B0604020202020204" pitchFamily="34" charset="0"/>
              </a:rPr>
              <a:t>Consequences: Misinformation </a:t>
            </a:r>
            <a:r>
              <a:rPr lang="en-US" spc="200" dirty="0">
                <a:cs typeface="Arial" panose="020B0604020202020204" pitchFamily="34" charset="0"/>
              </a:rPr>
              <a:t>about health risks, including STDs and contraception</a:t>
            </a:r>
            <a:r>
              <a:rPr lang="en-US" spc="200" dirty="0" smtClean="0">
                <a:cs typeface="Arial" panose="020B0604020202020204" pitchFamily="34" charset="0"/>
              </a:rPr>
              <a:t>. Emotional </a:t>
            </a:r>
            <a:r>
              <a:rPr lang="en-US" spc="200" dirty="0">
                <a:cs typeface="Arial" panose="020B0604020202020204" pitchFamily="34" charset="0"/>
              </a:rPr>
              <a:t>distress due to lack of support</a:t>
            </a:r>
            <a:r>
              <a:rPr lang="en-US" spc="200" dirty="0" smtClean="0">
                <a:cs typeface="Arial" panose="020B0604020202020204" pitchFamily="34" charset="0"/>
              </a:rPr>
              <a:t>. Poor </a:t>
            </a:r>
            <a:r>
              <a:rPr lang="en-US" spc="200" dirty="0">
                <a:cs typeface="Arial" panose="020B0604020202020204" pitchFamily="34" charset="0"/>
              </a:rPr>
              <a:t>decision-making around sexual health and relationships.</a:t>
            </a:r>
            <a:endParaRPr lang="en-US" spc="200" dirty="0"/>
          </a:p>
        </p:txBody>
      </p:sp>
    </p:spTree>
    <p:extLst>
      <p:ext uri="{BB962C8B-B14F-4D97-AF65-F5344CB8AC3E}">
        <p14:creationId xmlns:p14="http://schemas.microsoft.com/office/powerpoint/2010/main" val="97197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195754" y="942870"/>
            <a:ext cx="4157296" cy="616509"/>
          </a:xfrm>
        </p:spPr>
        <p:txBody>
          <a:bodyPr/>
          <a:lstStyle/>
          <a:p>
            <a:r>
              <a:rPr lang="en-US" dirty="0" smtClean="0"/>
              <a:t>SOLUTION</a:t>
            </a:r>
            <a:endParaRPr lang="en-US" dirty="0"/>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742950" y="1559380"/>
            <a:ext cx="4509408" cy="3657600"/>
          </a:xfrm>
        </p:spPr>
        <p:txBody>
          <a:bodyPr>
            <a:noAutofit/>
          </a:bodyPr>
          <a:lstStyle/>
          <a:p>
            <a:r>
              <a:rPr lang="en-US" dirty="0"/>
              <a:t>Introducing We </a:t>
            </a:r>
            <a:r>
              <a:rPr lang="en-US" dirty="0" smtClean="0"/>
              <a:t>Yon Mama; We </a:t>
            </a:r>
            <a:r>
              <a:rPr lang="en-US" dirty="0"/>
              <a:t>Yon Mama is a digital platform designed to be a trusted, confidential source of guidance and information for young women and teenagers in Sierra Leone. </a:t>
            </a:r>
            <a:endParaRPr lang="en-US" dirty="0" smtClean="0"/>
          </a:p>
          <a:p>
            <a:r>
              <a:rPr lang="en-US" dirty="0" smtClean="0"/>
              <a:t>By </a:t>
            </a:r>
            <a:r>
              <a:rPr lang="en-US" dirty="0"/>
              <a:t>addressing their unique health and relationship needs, We Yon Mama aims to fill the critical gap in accessible sexual health education, personal advice, and emotional support in a culturally sensitive manner. </a:t>
            </a:r>
            <a:endParaRPr lang="en-US" dirty="0" smtClean="0"/>
          </a:p>
          <a:p>
            <a:r>
              <a:rPr lang="en-US" dirty="0" smtClean="0"/>
              <a:t>Our </a:t>
            </a:r>
            <a:r>
              <a:rPr lang="en-US" dirty="0"/>
              <a:t>platform offers reliable, private information that young women can depend on, fostering empowerment and healthier choices.</a:t>
            </a:r>
            <a:endParaRPr lang="en-US" dirty="0"/>
          </a:p>
        </p:txBody>
      </p:sp>
      <p:sp>
        <p:nvSpPr>
          <p:cNvPr id="2" name="Rectangle 1"/>
          <p:cNvSpPr/>
          <p:nvPr/>
        </p:nvSpPr>
        <p:spPr>
          <a:xfrm>
            <a:off x="5453744" y="816429"/>
            <a:ext cx="6196692" cy="4985980"/>
          </a:xfrm>
          <a:prstGeom prst="rect">
            <a:avLst/>
          </a:prstGeom>
        </p:spPr>
        <p:txBody>
          <a:bodyPr wrap="square">
            <a:spAutoFit/>
          </a:bodyPr>
          <a:lstStyle/>
          <a:p>
            <a:r>
              <a:rPr lang="en-US" sz="2400" dirty="0"/>
              <a:t>What We Offer</a:t>
            </a:r>
            <a:r>
              <a:rPr lang="en-US" sz="2400" dirty="0" smtClean="0"/>
              <a:t>:</a:t>
            </a:r>
          </a:p>
          <a:p>
            <a:endParaRPr lang="en-US" sz="2400" dirty="0" smtClean="0"/>
          </a:p>
          <a:p>
            <a:r>
              <a:rPr lang="en-US" dirty="0" smtClean="0"/>
              <a:t>Sexual </a:t>
            </a:r>
            <a:r>
              <a:rPr lang="en-US" dirty="0"/>
              <a:t>Health</a:t>
            </a:r>
            <a:r>
              <a:rPr lang="en-US" dirty="0" smtClean="0"/>
              <a:t>: Information </a:t>
            </a:r>
            <a:r>
              <a:rPr lang="en-US" dirty="0"/>
              <a:t>on sexual and reproductive health, </a:t>
            </a:r>
            <a:r>
              <a:rPr lang="en-US" dirty="0" smtClean="0"/>
              <a:t>including </a:t>
            </a:r>
            <a:r>
              <a:rPr lang="en-US" dirty="0"/>
              <a:t>sexually transmitted diseases (STDs), ovulation cycles, and </a:t>
            </a:r>
            <a:r>
              <a:rPr lang="en-US" dirty="0" smtClean="0"/>
              <a:t>contraceptive options. </a:t>
            </a:r>
          </a:p>
          <a:p>
            <a:endParaRPr lang="en-US" dirty="0" smtClean="0"/>
          </a:p>
          <a:p>
            <a:r>
              <a:rPr lang="en-US" dirty="0" smtClean="0"/>
              <a:t>Personal </a:t>
            </a:r>
            <a:r>
              <a:rPr lang="en-US" dirty="0"/>
              <a:t>Advice</a:t>
            </a:r>
            <a:r>
              <a:rPr lang="en-US" dirty="0" smtClean="0"/>
              <a:t>: Accessible </a:t>
            </a:r>
            <a:r>
              <a:rPr lang="en-US" dirty="0"/>
              <a:t>support for users to ask any </a:t>
            </a:r>
            <a:r>
              <a:rPr lang="en-US" dirty="0" smtClean="0"/>
              <a:t>questions </a:t>
            </a:r>
            <a:r>
              <a:rPr lang="en-US" dirty="0"/>
              <a:t>they may be uncomfortable discussing elsewhere</a:t>
            </a:r>
            <a:r>
              <a:rPr lang="en-US" dirty="0" smtClean="0"/>
              <a:t>.</a:t>
            </a:r>
          </a:p>
          <a:p>
            <a:endParaRPr lang="en-US" dirty="0" smtClean="0"/>
          </a:p>
          <a:p>
            <a:r>
              <a:rPr lang="en-US" dirty="0" smtClean="0"/>
              <a:t>Safe </a:t>
            </a:r>
            <a:r>
              <a:rPr lang="en-US" dirty="0"/>
              <a:t>Practices</a:t>
            </a:r>
            <a:r>
              <a:rPr lang="en-US" dirty="0" smtClean="0"/>
              <a:t>: Guidance </a:t>
            </a:r>
            <a:r>
              <a:rPr lang="en-US" dirty="0"/>
              <a:t>on safe health practices, medication advice, and overall well-being </a:t>
            </a:r>
            <a:r>
              <a:rPr lang="en-US" dirty="0" smtClean="0"/>
              <a:t>tips. </a:t>
            </a:r>
          </a:p>
          <a:p>
            <a:endParaRPr lang="en-US" dirty="0"/>
          </a:p>
          <a:p>
            <a:r>
              <a:rPr lang="en-US" dirty="0" smtClean="0"/>
              <a:t>Relationship </a:t>
            </a:r>
            <a:r>
              <a:rPr lang="en-US" dirty="0"/>
              <a:t>Support</a:t>
            </a:r>
            <a:r>
              <a:rPr lang="en-US" dirty="0" smtClean="0"/>
              <a:t>: Relationship </a:t>
            </a:r>
            <a:r>
              <a:rPr lang="en-US" dirty="0"/>
              <a:t>advice covering both personal and family dynamics, helping users navigate relationships with healthy boundaries and better communication.</a:t>
            </a:r>
          </a:p>
        </p:txBody>
      </p:sp>
      <p:cxnSp>
        <p:nvCxnSpPr>
          <p:cNvPr id="5" name="Straight Connector 4"/>
          <p:cNvCxnSpPr/>
          <p:nvPr/>
        </p:nvCxnSpPr>
        <p:spPr>
          <a:xfrm>
            <a:off x="5378224" y="628650"/>
            <a:ext cx="50346" cy="56170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smtClean="0"/>
              <a:t>How it works</a:t>
            </a:r>
            <a:endParaRPr lang="en-US" dirty="0"/>
          </a:p>
        </p:txBody>
      </p:sp>
      <p:sp>
        <p:nvSpPr>
          <p:cNvPr id="2" name="Content Placeholder 1"/>
          <p:cNvSpPr>
            <a:spLocks noGrp="1"/>
          </p:cNvSpPr>
          <p:nvPr>
            <p:ph idx="1"/>
          </p:nvPr>
        </p:nvSpPr>
        <p:spPr>
          <a:xfrm>
            <a:off x="1097280" y="1461407"/>
            <a:ext cx="10058400" cy="4407685"/>
          </a:xfrm>
        </p:spPr>
        <p:txBody>
          <a:bodyPr/>
          <a:lstStyle/>
          <a:p>
            <a:r>
              <a:rPr lang="en-US" dirty="0"/>
              <a:t>USSD Service (*136</a:t>
            </a:r>
            <a:r>
              <a:rPr lang="en-US" dirty="0" smtClean="0"/>
              <a:t>#):</a:t>
            </a:r>
          </a:p>
          <a:p>
            <a:r>
              <a:rPr lang="en-US" dirty="0" smtClean="0"/>
              <a:t>For </a:t>
            </a:r>
            <a:r>
              <a:rPr lang="en-US" dirty="0"/>
              <a:t>users without internet access, We Yon Mama offers a USSD option to access essential information through simple, guided menus. With a short code (*136#), users can explore topics, ask questions, and receive answers quickly on any mobile device, ensuring accessibility regardless of location or connectivity</a:t>
            </a:r>
            <a:r>
              <a:rPr lang="en-US" dirty="0" smtClean="0"/>
              <a:t>.</a:t>
            </a:r>
          </a:p>
          <a:p>
            <a:r>
              <a:rPr lang="en-US" dirty="0" smtClean="0"/>
              <a:t>Web </a:t>
            </a:r>
            <a:r>
              <a:rPr lang="en-US" dirty="0"/>
              <a:t>Platform</a:t>
            </a:r>
            <a:r>
              <a:rPr lang="en-US" dirty="0" smtClean="0"/>
              <a:t>:</a:t>
            </a:r>
          </a:p>
          <a:p>
            <a:r>
              <a:rPr lang="en-US" dirty="0" smtClean="0"/>
              <a:t>Designed </a:t>
            </a:r>
            <a:r>
              <a:rPr lang="en-US" dirty="0"/>
              <a:t>with a user-friendly interface and soft, welcoming colors, the We Yon Mama website provides a more detailed and interactive experience for users with internet access. From browsing articles to submitting questions and scheduling calls, users can explore the platform’s offerings at their own pace, with visuals and navigation similar to trusted health websites like Red Cross.</a:t>
            </a:r>
          </a:p>
        </p:txBody>
      </p:sp>
    </p:spTree>
    <p:extLst>
      <p:ext uri="{BB962C8B-B14F-4D97-AF65-F5344CB8AC3E}">
        <p14:creationId xmlns:p14="http://schemas.microsoft.com/office/powerpoint/2010/main" val="7074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828571"/>
            <a:ext cx="10058400" cy="587584"/>
          </a:xfrm>
        </p:spPr>
        <p:txBody>
          <a:bodyPr/>
          <a:lstStyle/>
          <a:p>
            <a:r>
              <a:rPr lang="en-US" dirty="0" smtClean="0"/>
              <a:t>Core </a:t>
            </a:r>
            <a:r>
              <a:rPr lang="en-US" dirty="0" err="1" smtClean="0"/>
              <a:t>feautures</a:t>
            </a:r>
            <a:endParaRPr lang="en-US" dirty="0"/>
          </a:p>
        </p:txBody>
      </p:sp>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a:xfrm>
            <a:off x="860516" y="1320160"/>
            <a:ext cx="4878978" cy="4147457"/>
          </a:xfrm>
        </p:spPr>
        <p:txBody>
          <a:bodyPr>
            <a:normAutofit fontScale="92500" lnSpcReduction="20000"/>
          </a:bodyPr>
          <a:lstStyle/>
          <a:p>
            <a:pPr algn="l"/>
            <a:r>
              <a:rPr lang="en-US" dirty="0"/>
              <a:t>USSD Service (*136</a:t>
            </a:r>
            <a:r>
              <a:rPr lang="en-US" dirty="0" smtClean="0"/>
              <a:t>#):</a:t>
            </a:r>
          </a:p>
          <a:p>
            <a:pPr algn="l"/>
            <a:r>
              <a:rPr lang="en-US" dirty="0" smtClean="0"/>
              <a:t>Accessible </a:t>
            </a:r>
            <a:r>
              <a:rPr lang="en-US" dirty="0"/>
              <a:t>on basic </a:t>
            </a:r>
            <a:r>
              <a:rPr lang="en-US" dirty="0" err="1"/>
              <a:t>phones.Provides</a:t>
            </a:r>
            <a:r>
              <a:rPr lang="en-US" dirty="0"/>
              <a:t> </a:t>
            </a:r>
            <a:endParaRPr lang="en-US" dirty="0" smtClean="0"/>
          </a:p>
          <a:p>
            <a:pPr algn="l"/>
            <a:r>
              <a:rPr lang="en-US" dirty="0" smtClean="0"/>
              <a:t>essential </a:t>
            </a:r>
            <a:r>
              <a:rPr lang="en-US" dirty="0"/>
              <a:t>information on</a:t>
            </a:r>
            <a:r>
              <a:rPr lang="en-US" dirty="0" smtClean="0"/>
              <a:t>:</a:t>
            </a:r>
          </a:p>
          <a:p>
            <a:pPr algn="l"/>
            <a:r>
              <a:rPr lang="en-US" dirty="0" smtClean="0"/>
              <a:t>Sexual Health</a:t>
            </a:r>
          </a:p>
          <a:p>
            <a:pPr algn="l"/>
            <a:r>
              <a:rPr lang="en-US" dirty="0" smtClean="0"/>
              <a:t>Medicines </a:t>
            </a:r>
            <a:r>
              <a:rPr lang="en-US" dirty="0"/>
              <a:t>&amp; Safe </a:t>
            </a:r>
            <a:r>
              <a:rPr lang="en-US" dirty="0" smtClean="0"/>
              <a:t>Practices</a:t>
            </a:r>
          </a:p>
          <a:p>
            <a:pPr algn="l"/>
            <a:r>
              <a:rPr lang="en-US" dirty="0" smtClean="0"/>
              <a:t>Relationship Advice</a:t>
            </a:r>
          </a:p>
          <a:p>
            <a:pPr algn="l"/>
            <a:r>
              <a:rPr lang="en-US" dirty="0" smtClean="0"/>
              <a:t>Risk </a:t>
            </a:r>
            <a:r>
              <a:rPr lang="en-US" dirty="0"/>
              <a:t>(Understanding health risks, safe sexual practices, etc</a:t>
            </a:r>
            <a:r>
              <a:rPr lang="en-US" dirty="0" smtClean="0"/>
              <a:t>.)</a:t>
            </a:r>
          </a:p>
          <a:p>
            <a:pPr algn="l"/>
            <a:r>
              <a:rPr lang="en-US" dirty="0" smtClean="0"/>
              <a:t>Talk </a:t>
            </a:r>
            <a:r>
              <a:rPr lang="en-US" dirty="0"/>
              <a:t>to a Counselor (Confidential support</a:t>
            </a:r>
            <a:r>
              <a:rPr lang="en-US" dirty="0" smtClean="0"/>
              <a:t>).</a:t>
            </a:r>
          </a:p>
          <a:p>
            <a:pPr algn="l"/>
            <a:r>
              <a:rPr lang="en-US" dirty="0" smtClean="0"/>
              <a:t>Schedule </a:t>
            </a:r>
            <a:r>
              <a:rPr lang="en-US" dirty="0"/>
              <a:t>a Call (Personal consultations</a:t>
            </a:r>
            <a:r>
              <a:rPr lang="en-US" dirty="0" smtClean="0"/>
              <a:t>).</a:t>
            </a:r>
            <a:endParaRPr lang="en-US" dirty="0"/>
          </a:p>
        </p:txBody>
      </p:sp>
      <p:cxnSp>
        <p:nvCxnSpPr>
          <p:cNvPr id="11" name="Straight Connector 10"/>
          <p:cNvCxnSpPr/>
          <p:nvPr/>
        </p:nvCxnSpPr>
        <p:spPr>
          <a:xfrm flipH="1">
            <a:off x="5878286" y="718457"/>
            <a:ext cx="32657" cy="5421086"/>
          </a:xfrm>
          <a:prstGeom prst="line">
            <a:avLst/>
          </a:prstGeom>
        </p:spPr>
        <p:style>
          <a:lnRef idx="1">
            <a:schemeClr val="dk1"/>
          </a:lnRef>
          <a:fillRef idx="0">
            <a:schemeClr val="dk1"/>
          </a:fillRef>
          <a:effectRef idx="0">
            <a:schemeClr val="dk1"/>
          </a:effectRef>
          <a:fontRef idx="minor">
            <a:schemeClr val="tx1"/>
          </a:fontRef>
        </p:style>
      </p:cxnSp>
      <p:sp>
        <p:nvSpPr>
          <p:cNvPr id="22"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a:xfrm>
            <a:off x="6278335" y="1045028"/>
            <a:ext cx="5265965" cy="4147457"/>
          </a:xfrm>
        </p:spPr>
        <p:txBody>
          <a:bodyPr>
            <a:normAutofit/>
          </a:bodyPr>
          <a:lstStyle/>
          <a:p>
            <a:pPr algn="l"/>
            <a:r>
              <a:rPr lang="en-US" dirty="0" smtClean="0"/>
              <a:t>Web </a:t>
            </a:r>
            <a:r>
              <a:rPr lang="en-US" dirty="0"/>
              <a:t>Platform</a:t>
            </a:r>
            <a:r>
              <a:rPr lang="en-US" dirty="0" smtClean="0"/>
              <a:t>:</a:t>
            </a:r>
          </a:p>
          <a:p>
            <a:pPr algn="l"/>
            <a:r>
              <a:rPr lang="en-US" dirty="0" smtClean="0"/>
              <a:t>Easy-to-navigate </a:t>
            </a:r>
            <a:r>
              <a:rPr lang="en-US" dirty="0"/>
              <a:t>interface</a:t>
            </a:r>
            <a:r>
              <a:rPr lang="en-US" dirty="0" smtClean="0"/>
              <a:t>.</a:t>
            </a:r>
          </a:p>
          <a:p>
            <a:pPr algn="l"/>
            <a:r>
              <a:rPr lang="en-US" dirty="0" smtClean="0"/>
              <a:t>Articles</a:t>
            </a:r>
            <a:r>
              <a:rPr lang="en-US" dirty="0"/>
              <a:t>, resources, and expert advice on sexual health, relationships, and emotional well-being</a:t>
            </a:r>
            <a:r>
              <a:rPr lang="en-US" dirty="0" smtClean="0"/>
              <a:t>.</a:t>
            </a:r>
          </a:p>
          <a:p>
            <a:pPr algn="l"/>
            <a:r>
              <a:rPr lang="en-US" dirty="0" smtClean="0"/>
              <a:t>Judgment-free </a:t>
            </a:r>
            <a:r>
              <a:rPr lang="en-US" dirty="0"/>
              <a:t>space for women to engage and ask questions</a:t>
            </a:r>
            <a:endParaRPr lang="en-US" dirty="0"/>
          </a:p>
        </p:txBody>
      </p:sp>
    </p:spTree>
    <p:extLst>
      <p:ext uri="{BB962C8B-B14F-4D97-AF65-F5344CB8AC3E}">
        <p14:creationId xmlns:p14="http://schemas.microsoft.com/office/powerpoint/2010/main" val="164038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normAutofit/>
          </a:bodyPr>
          <a:lstStyle/>
          <a:p>
            <a:r>
              <a:rPr lang="en-US" dirty="0" smtClean="0"/>
              <a:t>TARGET AUDIENCFE</a:t>
            </a:r>
            <a:endParaRPr lang="en-US" dirty="0"/>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5037364" y="1714499"/>
            <a:ext cx="6359978" cy="4200629"/>
          </a:xfrm>
        </p:spPr>
        <p:txBody>
          <a:bodyPr/>
          <a:lstStyle/>
          <a:p>
            <a:pPr marL="0" indent="0">
              <a:buNone/>
            </a:pPr>
            <a:r>
              <a:rPr lang="en-US" dirty="0" smtClean="0"/>
              <a:t>Primary </a:t>
            </a:r>
            <a:r>
              <a:rPr lang="en-US" dirty="0"/>
              <a:t>Audience</a:t>
            </a:r>
            <a:r>
              <a:rPr lang="en-US" dirty="0" smtClean="0"/>
              <a:t>: Teenagers </a:t>
            </a:r>
            <a:r>
              <a:rPr lang="en-US" dirty="0"/>
              <a:t>&amp; Young Adults (ages 13-25): Especially those without parental support or guidance</a:t>
            </a:r>
            <a:r>
              <a:rPr lang="en-US" dirty="0" smtClean="0"/>
              <a:t>.</a:t>
            </a:r>
          </a:p>
          <a:p>
            <a:pPr marL="0" indent="0">
              <a:buNone/>
            </a:pPr>
            <a:r>
              <a:rPr lang="en-US" dirty="0" smtClean="0"/>
              <a:t>Women </a:t>
            </a:r>
            <a:r>
              <a:rPr lang="en-US" dirty="0"/>
              <a:t>in Rural Areas: With limited access to healthcare and sexual health information</a:t>
            </a:r>
            <a:r>
              <a:rPr lang="en-US" dirty="0" smtClean="0"/>
              <a:t>. </a:t>
            </a:r>
          </a:p>
          <a:p>
            <a:pPr marL="0" indent="0">
              <a:buNone/>
            </a:pPr>
            <a:r>
              <a:rPr lang="en-US" dirty="0" smtClean="0"/>
              <a:t>Women </a:t>
            </a:r>
            <a:r>
              <a:rPr lang="en-US" dirty="0"/>
              <a:t>Facing Cultural Barriers: Who are hesitant to seek advice due to cultural norms or lack of comfort talking to family </a:t>
            </a:r>
            <a:r>
              <a:rPr lang="en-US" dirty="0" smtClean="0"/>
              <a:t>members.</a:t>
            </a:r>
          </a:p>
          <a:p>
            <a:pPr marL="0" indent="0">
              <a:buNone/>
            </a:pPr>
            <a:r>
              <a:rPr lang="en-US" dirty="0" smtClean="0"/>
              <a:t>Secondary </a:t>
            </a:r>
            <a:r>
              <a:rPr lang="en-US" dirty="0"/>
              <a:t>Audience</a:t>
            </a:r>
            <a:r>
              <a:rPr lang="en-US" dirty="0" smtClean="0"/>
              <a:t>: Young </a:t>
            </a:r>
            <a:r>
              <a:rPr lang="en-US" dirty="0"/>
              <a:t>mothers: Seeking information on sexual health and safe practices</a:t>
            </a:r>
            <a:r>
              <a:rPr lang="en-US" dirty="0" smtClean="0"/>
              <a:t>.</a:t>
            </a:r>
          </a:p>
          <a:p>
            <a:pPr marL="0" indent="0">
              <a:buNone/>
            </a:pPr>
            <a:r>
              <a:rPr lang="en-US" dirty="0" smtClean="0"/>
              <a:t>Healthcare </a:t>
            </a:r>
            <a:r>
              <a:rPr lang="en-US" dirty="0"/>
              <a:t>professionals: Looking for resources to share with young patients in need of sexual health advice.</a:t>
            </a:r>
            <a:endParaRPr lang="en-US" dirty="0"/>
          </a:p>
        </p:txBody>
      </p:sp>
      <p:pic>
        <p:nvPicPr>
          <p:cNvPr id="1028" name="Picture 4" descr="Pin by dizzy 🤕 on squad goals | Squad outfits, Birthday girl shi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20" y="3448619"/>
            <a:ext cx="2182193" cy="29095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rican mother and daughter laughing - Stock Photo - Dissolve"/>
          <p:cNvPicPr>
            <a:picLocks noGrp="1" noChangeAspect="1" noChangeArrowheads="1"/>
          </p:cNvPicPr>
          <p:nvPr>
            <p:ph sz="half" idx="14"/>
          </p:nvPr>
        </p:nvPicPr>
        <p:blipFill>
          <a:blip r:embed="rId3">
            <a:extLst>
              <a:ext uri="{28A0092B-C50C-407E-A947-70E740481C1C}">
                <a14:useLocalDpi xmlns:a14="http://schemas.microsoft.com/office/drawing/2010/main" val="0"/>
              </a:ext>
            </a:extLst>
          </a:blip>
          <a:srcRect/>
          <a:stretch>
            <a:fillRect/>
          </a:stretch>
        </p:blipFill>
        <p:spPr bwMode="auto">
          <a:xfrm>
            <a:off x="637496" y="617112"/>
            <a:ext cx="3656235" cy="27421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isual search query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833" y="3510767"/>
            <a:ext cx="2131259" cy="301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20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a:xfrm>
            <a:off x="3672220" y="795914"/>
            <a:ext cx="5711810" cy="587584"/>
          </a:xfrm>
        </p:spPr>
        <p:txBody>
          <a:bodyPr/>
          <a:lstStyle/>
          <a:p>
            <a:r>
              <a:rPr lang="en-US" dirty="0" smtClean="0"/>
              <a:t>Impacts&amp; Benefits</a:t>
            </a:r>
            <a:endParaRPr lang="en-US" dirty="0"/>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a:xfrm>
            <a:off x="1036864" y="1554948"/>
            <a:ext cx="9960429" cy="4327524"/>
          </a:xfrm>
        </p:spPr>
        <p:txBody>
          <a:bodyPr/>
          <a:lstStyle/>
          <a:p>
            <a:r>
              <a:rPr lang="en-US" dirty="0"/>
              <a:t>Confidentiality</a:t>
            </a:r>
            <a:r>
              <a:rPr lang="en-US" dirty="0" smtClean="0"/>
              <a:t>:</a:t>
            </a:r>
          </a:p>
          <a:p>
            <a:r>
              <a:rPr lang="en-US" dirty="0" smtClean="0"/>
              <a:t>Safe </a:t>
            </a:r>
            <a:r>
              <a:rPr lang="en-US" dirty="0"/>
              <a:t>Space: Women can ask sensitive questions without judgment</a:t>
            </a:r>
            <a:r>
              <a:rPr lang="en-US" dirty="0" smtClean="0"/>
              <a:t>.</a:t>
            </a:r>
          </a:p>
          <a:p>
            <a:r>
              <a:rPr lang="en-US" dirty="0" smtClean="0"/>
              <a:t>Privacy</a:t>
            </a:r>
            <a:r>
              <a:rPr lang="en-US" dirty="0"/>
              <a:t>: All interactions are confidential</a:t>
            </a:r>
            <a:r>
              <a:rPr lang="en-US" dirty="0" smtClean="0"/>
              <a:t>.</a:t>
            </a:r>
          </a:p>
          <a:p>
            <a:r>
              <a:rPr lang="en-US" dirty="0" smtClean="0"/>
              <a:t>Accessibility:</a:t>
            </a:r>
          </a:p>
          <a:p>
            <a:r>
              <a:rPr lang="en-US" dirty="0" smtClean="0"/>
              <a:t>USSD</a:t>
            </a:r>
            <a:r>
              <a:rPr lang="en-US" dirty="0"/>
              <a:t>: Works on basic phones, no internet needed</a:t>
            </a:r>
            <a:r>
              <a:rPr lang="en-US" dirty="0" smtClean="0"/>
              <a:t>.</a:t>
            </a:r>
          </a:p>
          <a:p>
            <a:r>
              <a:rPr lang="en-US" dirty="0" smtClean="0"/>
              <a:t>Web </a:t>
            </a:r>
            <a:r>
              <a:rPr lang="en-US" dirty="0"/>
              <a:t>Access: For women with smartphones or internet access</a:t>
            </a:r>
            <a:r>
              <a:rPr lang="en-US" dirty="0" smtClean="0"/>
              <a:t>.</a:t>
            </a:r>
          </a:p>
          <a:p>
            <a:r>
              <a:rPr lang="en-US" dirty="0" smtClean="0"/>
              <a:t>Expert </a:t>
            </a:r>
            <a:r>
              <a:rPr lang="en-US" dirty="0"/>
              <a:t>Advice</a:t>
            </a:r>
            <a:r>
              <a:rPr lang="en-US" dirty="0" smtClean="0"/>
              <a:t>:</a:t>
            </a:r>
          </a:p>
          <a:p>
            <a:r>
              <a:rPr lang="en-US" dirty="0" smtClean="0"/>
              <a:t>Qualified </a:t>
            </a:r>
            <a:r>
              <a:rPr lang="en-US" dirty="0"/>
              <a:t>Counselors and Health Professionals ready to provide support</a:t>
            </a:r>
            <a:r>
              <a:rPr lang="en-US" dirty="0" smtClean="0"/>
              <a:t>.</a:t>
            </a:r>
          </a:p>
          <a:p>
            <a:r>
              <a:rPr lang="en-US" dirty="0" smtClean="0"/>
              <a:t>Empowerment: Women </a:t>
            </a:r>
            <a:r>
              <a:rPr lang="en-US" dirty="0"/>
              <a:t>can make informed decisions about their sexual health and relationships.</a:t>
            </a:r>
            <a:endParaRPr lang="en-US" dirty="0"/>
          </a:p>
        </p:txBody>
      </p:sp>
    </p:spTree>
    <p:extLst>
      <p:ext uri="{BB962C8B-B14F-4D97-AF65-F5344CB8AC3E}">
        <p14:creationId xmlns:p14="http://schemas.microsoft.com/office/powerpoint/2010/main" val="317115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smtClean="0"/>
              <a:t>MISSSION</a:t>
            </a:r>
            <a:endParaRPr lang="en-US" dirty="0"/>
          </a:p>
        </p:txBody>
      </p:sp>
      <p:sp>
        <p:nvSpPr>
          <p:cNvPr id="5" name="Content Placeholder 29">
            <a:extLst>
              <a:ext uri="{FF2B5EF4-FFF2-40B4-BE49-F238E27FC236}">
                <a16:creationId xmlns:a16="http://schemas.microsoft.com/office/drawing/2014/main" id="{42F24CA9-34C3-CF4E-B2C6-AAC4B1BBA81E}"/>
              </a:ext>
            </a:extLst>
          </p:cNvPr>
          <p:cNvSpPr>
            <a:spLocks noGrp="1"/>
          </p:cNvSpPr>
          <p:nvPr>
            <p:ph sz="half" idx="4294967295"/>
          </p:nvPr>
        </p:nvSpPr>
        <p:spPr>
          <a:xfrm>
            <a:off x="1036864" y="1554948"/>
            <a:ext cx="9960429" cy="4327524"/>
          </a:xfrm>
          <a:prstGeom prst="rect">
            <a:avLst/>
          </a:prstGeom>
        </p:spPr>
        <p:txBody>
          <a:bodyPr/>
          <a:lstStyle/>
          <a:p>
            <a:r>
              <a:rPr lang="en-US" dirty="0"/>
              <a:t>We Yon Mama aims to</a:t>
            </a:r>
            <a:r>
              <a:rPr lang="en-US" dirty="0" smtClean="0"/>
              <a:t>:</a:t>
            </a:r>
          </a:p>
          <a:p>
            <a:r>
              <a:rPr lang="en-US" dirty="0" smtClean="0"/>
              <a:t>Educate</a:t>
            </a:r>
            <a:r>
              <a:rPr lang="en-US" dirty="0"/>
              <a:t>: Empower women with essential knowledge about their health and relationships</a:t>
            </a:r>
            <a:r>
              <a:rPr lang="en-US" dirty="0" smtClean="0"/>
              <a:t>.</a:t>
            </a:r>
          </a:p>
          <a:p>
            <a:r>
              <a:rPr lang="en-US" dirty="0" smtClean="0"/>
              <a:t>Support</a:t>
            </a:r>
            <a:r>
              <a:rPr lang="en-US" dirty="0"/>
              <a:t>: Provide emotional and mental support through counseling and personalized advice</a:t>
            </a:r>
            <a:r>
              <a:rPr lang="en-US" dirty="0" smtClean="0"/>
              <a:t>.</a:t>
            </a:r>
          </a:p>
          <a:p>
            <a:r>
              <a:rPr lang="en-US" dirty="0" smtClean="0"/>
              <a:t>Break </a:t>
            </a:r>
            <a:r>
              <a:rPr lang="en-US" dirty="0"/>
              <a:t>Barriers: Overcome the taboos and barriers surrounding discussions about sexual health in Sierra Leone</a:t>
            </a:r>
            <a:r>
              <a:rPr lang="en-US" dirty="0" smtClean="0"/>
              <a:t>.</a:t>
            </a:r>
          </a:p>
          <a:p>
            <a:r>
              <a:rPr lang="en-US" dirty="0" smtClean="0"/>
              <a:t>Goal:</a:t>
            </a:r>
          </a:p>
          <a:p>
            <a:r>
              <a:rPr lang="en-US" dirty="0" smtClean="0"/>
              <a:t>To </a:t>
            </a:r>
            <a:r>
              <a:rPr lang="en-US" dirty="0"/>
              <a:t>ensure every woman in Sierra Leone has access to the information, resources, and support she needs to make informed, safe decisions about her body and relationships.</a:t>
            </a:r>
            <a:endParaRPr lang="en-US" dirty="0"/>
          </a:p>
        </p:txBody>
      </p:sp>
    </p:spTree>
    <p:extLst>
      <p:ext uri="{BB962C8B-B14F-4D97-AF65-F5344CB8AC3E}">
        <p14:creationId xmlns:p14="http://schemas.microsoft.com/office/powerpoint/2010/main" val="1191027962"/>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FAF7B5-E40C-46BE-9C83-DA251FCAE61E}">
  <ds:schemaRefs>
    <ds:schemaRef ds:uri="http://schemas.microsoft.com/office/2006/metadata/properties"/>
    <ds:schemaRef ds:uri="http://purl.org/dc/elements/1.1/"/>
    <ds:schemaRef ds:uri="http://www.w3.org/XML/1998/namespace"/>
    <ds:schemaRef ds:uri="http://schemas.openxmlformats.org/package/2006/metadata/core-properties"/>
    <ds:schemaRef ds:uri="http://schemas.microsoft.com/office/2006/documentManagement/types"/>
    <ds:schemaRef ds:uri="16c05727-aa75-4e4a-9b5f-8a80a1165891"/>
    <ds:schemaRef ds:uri="http://purl.org/dc/dcmitype/"/>
    <ds:schemaRef ds:uri="http://purl.org/dc/term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791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Helvetica Neue Medium</vt:lpstr>
      <vt:lpstr>RetrospectVTI</vt:lpstr>
      <vt:lpstr>WE YON MAMA</vt:lpstr>
      <vt:lpstr>OUTLINE</vt:lpstr>
      <vt:lpstr>PROBLEM STATEMENT</vt:lpstr>
      <vt:lpstr>SOLUTION</vt:lpstr>
      <vt:lpstr>How it works</vt:lpstr>
      <vt:lpstr>Core feautures</vt:lpstr>
      <vt:lpstr>TARGET AUDIENCFE</vt:lpstr>
      <vt:lpstr>Impacts&amp; Benefits</vt:lpstr>
      <vt:lpstr>MISSSION</vt:lpstr>
      <vt:lpstr>PowerPoint Presentation</vt:lpstr>
      <vt:lpstr>PowerPoint Presentation</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2024-11-09T18:39:11Z</dcterms:created>
  <dcterms:modified xsi:type="dcterms:W3CDTF">2024-11-13T14:42:30Z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