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72" r:id="rId11"/>
    <p:sldId id="283" r:id="rId12"/>
    <p:sldId id="284" r:id="rId13"/>
    <p:sldId id="273" r:id="rId14"/>
    <p:sldId id="275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6" r:id="rId24"/>
    <p:sldId id="287" r:id="rId25"/>
    <p:sldId id="288" r:id="rId26"/>
    <p:sldId id="289" r:id="rId27"/>
    <p:sldId id="315" r:id="rId28"/>
    <p:sldId id="316" r:id="rId29"/>
    <p:sldId id="317" r:id="rId30"/>
    <p:sldId id="319" r:id="rId31"/>
    <p:sldId id="320" r:id="rId32"/>
    <p:sldId id="323" r:id="rId33"/>
    <p:sldId id="327" r:id="rId34"/>
    <p:sldId id="329" r:id="rId35"/>
    <p:sldId id="331" r:id="rId36"/>
    <p:sldId id="333" r:id="rId37"/>
    <p:sldId id="335" r:id="rId38"/>
    <p:sldId id="33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04/07/2016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04/07/2016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04/07/2016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04/07/2016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04/07/2016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04/07/2016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04/07/2016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04/07/2016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04/07/2016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04/07/2016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04/07/2016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BFA58-5E7F-4103-B8FE-3814CC5729CC}" type="datetimeFigureOut">
              <a:rPr lang="en-US" smtClean="0"/>
              <a:pPr/>
              <a:t>04/07/2016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036649"/>
            <a:ext cx="9144000" cy="18325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b="1" cap="none" spc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3400" u="sng" dirty="0" smtClean="0">
                <a:solidFill>
                  <a:schemeClr val="tx1"/>
                </a:solidFill>
              </a:rPr>
              <a:t>O</a:t>
            </a:r>
            <a:r>
              <a:rPr lang="en-US" sz="3400" dirty="0" smtClean="0"/>
              <a:t>bject </a:t>
            </a:r>
            <a:r>
              <a:rPr lang="en-US" sz="3400" u="sng" dirty="0" smtClean="0">
                <a:solidFill>
                  <a:schemeClr val="tx1"/>
                </a:solidFill>
              </a:rPr>
              <a:t>O</a:t>
            </a:r>
            <a:r>
              <a:rPr lang="en-US" sz="3400" dirty="0" smtClean="0"/>
              <a:t>riented </a:t>
            </a:r>
            <a:r>
              <a:rPr lang="en-US" sz="3400" u="sng" dirty="0" smtClean="0">
                <a:solidFill>
                  <a:schemeClr val="tx1"/>
                </a:solidFill>
              </a:rPr>
              <a:t>P</a:t>
            </a:r>
            <a:r>
              <a:rPr lang="en-US" sz="3400" dirty="0" smtClean="0"/>
              <a:t>rogramming - </a:t>
            </a:r>
            <a:r>
              <a:rPr lang="en-US" sz="3400" u="sng" dirty="0" smtClean="0">
                <a:solidFill>
                  <a:schemeClr val="tx1"/>
                </a:solidFill>
              </a:rPr>
              <a:t>J</a:t>
            </a:r>
            <a:r>
              <a:rPr lang="en-US" sz="3400" dirty="0" smtClean="0"/>
              <a:t>ava</a:t>
            </a:r>
            <a:endParaRPr lang="en-US" sz="3400" dirty="0" smtClean="0">
              <a:latin typeface="Arial" pitchFamily="34" charset="0"/>
              <a:cs typeface="Arial" pitchFamily="34" charset="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822140" cy="4114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800" b="1" dirty="0" smtClean="0"/>
              <a:t>9. Which </a:t>
            </a:r>
            <a:r>
              <a:rPr lang="en-IN" sz="1800" b="1" dirty="0"/>
              <a:t>method declarations, when inserted at (7), will not result in a </a:t>
            </a:r>
            <a:r>
              <a:rPr lang="en-IN" sz="1800" b="1" dirty="0" smtClean="0"/>
              <a:t>compile-time error?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IN" sz="2000" dirty="0"/>
              <a:t>class </a:t>
            </a:r>
            <a:r>
              <a:rPr lang="en-IN" sz="2000" dirty="0" err="1"/>
              <a:t>MySuperclass</a:t>
            </a:r>
            <a:r>
              <a:rPr lang="en-IN" sz="2000" dirty="0"/>
              <a:t> {</a:t>
            </a:r>
          </a:p>
          <a:p>
            <a:pPr marL="0" indent="0">
              <a:buNone/>
            </a:pPr>
            <a:r>
              <a:rPr lang="en-IN" sz="2000" dirty="0"/>
              <a:t>public Integer step1(int </a:t>
            </a:r>
            <a:r>
              <a:rPr lang="en-IN" sz="2000" dirty="0" err="1"/>
              <a:t>i</a:t>
            </a:r>
            <a:r>
              <a:rPr lang="en-IN" sz="2000" dirty="0"/>
              <a:t>) { return 1; } </a:t>
            </a:r>
            <a:r>
              <a:rPr lang="en-IN" sz="2000" dirty="0" smtClean="0"/>
              <a:t>                                            	// </a:t>
            </a:r>
            <a:r>
              <a:rPr lang="en-IN" sz="2000" dirty="0"/>
              <a:t>(1)</a:t>
            </a:r>
          </a:p>
          <a:p>
            <a:pPr marL="0" indent="0">
              <a:buNone/>
            </a:pPr>
            <a:r>
              <a:rPr lang="en-IN" sz="2000" dirty="0"/>
              <a:t>protected String step2(String str1, String str2) { return str1; } </a:t>
            </a:r>
            <a:r>
              <a:rPr lang="en-IN" sz="2000" dirty="0" smtClean="0"/>
              <a:t>  	// </a:t>
            </a:r>
            <a:r>
              <a:rPr lang="en-IN" sz="2000" dirty="0"/>
              <a:t>(2)</a:t>
            </a:r>
          </a:p>
          <a:p>
            <a:pPr marL="0" indent="0">
              <a:buNone/>
            </a:pPr>
            <a:r>
              <a:rPr lang="en-IN" sz="2000" dirty="0"/>
              <a:t>public String step2(String str1) { return str1; } </a:t>
            </a:r>
            <a:r>
              <a:rPr lang="en-IN" sz="2000" dirty="0" smtClean="0"/>
              <a:t>			// </a:t>
            </a:r>
            <a:r>
              <a:rPr lang="en-IN" sz="2000" dirty="0"/>
              <a:t>(3)</a:t>
            </a:r>
          </a:p>
          <a:p>
            <a:pPr marL="0" indent="0">
              <a:buNone/>
            </a:pPr>
            <a:r>
              <a:rPr lang="en-IN" sz="2000" dirty="0"/>
              <a:t>public static String step2() { return "Hi"; } </a:t>
            </a:r>
            <a:r>
              <a:rPr lang="en-IN" sz="2000" dirty="0" smtClean="0"/>
              <a:t>			// </a:t>
            </a:r>
            <a:r>
              <a:rPr lang="en-IN" sz="2000" dirty="0"/>
              <a:t>(4)</a:t>
            </a:r>
          </a:p>
          <a:p>
            <a:pPr marL="0" indent="0">
              <a:buNone/>
            </a:pPr>
            <a:r>
              <a:rPr lang="en-IN" sz="2000" dirty="0"/>
              <a:t>public </a:t>
            </a:r>
            <a:r>
              <a:rPr lang="en-IN" sz="2000" dirty="0" err="1"/>
              <a:t>MyClass</a:t>
            </a:r>
            <a:r>
              <a:rPr lang="en-IN" sz="2000" dirty="0"/>
              <a:t> </a:t>
            </a:r>
            <a:r>
              <a:rPr lang="en-IN" sz="2000" dirty="0" err="1"/>
              <a:t>makeIt</a:t>
            </a:r>
            <a:r>
              <a:rPr lang="en-IN" sz="2000" dirty="0"/>
              <a:t>() { return new </a:t>
            </a:r>
            <a:r>
              <a:rPr lang="en-IN" sz="2000" dirty="0" err="1"/>
              <a:t>MyClass</a:t>
            </a:r>
            <a:r>
              <a:rPr lang="en-IN" sz="2000" dirty="0"/>
              <a:t>(); } </a:t>
            </a:r>
            <a:r>
              <a:rPr lang="en-IN" sz="2000" dirty="0" smtClean="0"/>
              <a:t>		// </a:t>
            </a:r>
            <a:r>
              <a:rPr lang="en-IN" sz="2000" dirty="0"/>
              <a:t>(5)</a:t>
            </a:r>
          </a:p>
          <a:p>
            <a:pPr marL="0" indent="0">
              <a:buNone/>
            </a:pPr>
            <a:r>
              <a:rPr lang="en-IN" sz="2000" dirty="0"/>
              <a:t>public </a:t>
            </a:r>
            <a:r>
              <a:rPr lang="en-IN" sz="2000" dirty="0" err="1"/>
              <a:t>MySuperclass</a:t>
            </a:r>
            <a:r>
              <a:rPr lang="en-IN" sz="2000" dirty="0"/>
              <a:t> makeIt2() { return new </a:t>
            </a:r>
            <a:r>
              <a:rPr lang="en-IN" sz="2000" dirty="0" err="1"/>
              <a:t>MyClass</a:t>
            </a:r>
            <a:r>
              <a:rPr lang="en-IN" sz="2000" dirty="0"/>
              <a:t>(); } </a:t>
            </a:r>
            <a:r>
              <a:rPr lang="en-IN" sz="2000" dirty="0" smtClean="0"/>
              <a:t>	// </a:t>
            </a:r>
            <a:r>
              <a:rPr lang="en-IN" sz="2000" dirty="0"/>
              <a:t>(6)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public class </a:t>
            </a:r>
            <a:r>
              <a:rPr lang="en-IN" sz="2000" dirty="0" err="1"/>
              <a:t>MyClass</a:t>
            </a:r>
            <a:r>
              <a:rPr lang="en-IN" sz="2000" dirty="0"/>
              <a:t> extends </a:t>
            </a:r>
            <a:r>
              <a:rPr lang="en-IN" sz="2000" dirty="0" err="1"/>
              <a:t>MySuperclass</a:t>
            </a:r>
            <a:r>
              <a:rPr lang="en-IN" sz="2000" dirty="0"/>
              <a:t> {</a:t>
            </a:r>
          </a:p>
          <a:p>
            <a:pPr marL="0" indent="0">
              <a:buNone/>
            </a:pPr>
            <a:r>
              <a:rPr lang="en-IN" sz="2000" dirty="0"/>
              <a:t>// (7) INSERT METHOD DECLARATION HERE</a:t>
            </a:r>
          </a:p>
          <a:p>
            <a:pPr marL="0" indent="0">
              <a:buNone/>
            </a:pPr>
            <a:r>
              <a:rPr lang="en-IN" sz="2000" dirty="0"/>
              <a:t>}</a:t>
            </a:r>
            <a:endParaRPr lang="en-US" sz="20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060" y="4419600"/>
            <a:ext cx="8745940" cy="2286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/>
              <a:t>(a) public int step1(int </a:t>
            </a:r>
            <a:r>
              <a:rPr lang="en-IN" sz="1800" dirty="0" err="1"/>
              <a:t>i</a:t>
            </a:r>
            <a:r>
              <a:rPr lang="en-IN" sz="1800" dirty="0"/>
              <a:t>) { return 1; }</a:t>
            </a:r>
          </a:p>
          <a:p>
            <a:r>
              <a:rPr lang="en-IN" sz="1800" dirty="0"/>
              <a:t>(b) public String step2(String str2, String str1) { return str1; }</a:t>
            </a:r>
          </a:p>
          <a:p>
            <a:r>
              <a:rPr lang="en-IN" sz="1800" dirty="0"/>
              <a:t>(c) private void step2() { </a:t>
            </a:r>
            <a:r>
              <a:rPr lang="en-IN" sz="1800" dirty="0" smtClean="0"/>
              <a:t>}</a:t>
            </a:r>
          </a:p>
          <a:p>
            <a:r>
              <a:rPr lang="en-IN" sz="1800" dirty="0"/>
              <a:t>(d) private static void step2() { }</a:t>
            </a:r>
          </a:p>
          <a:p>
            <a:r>
              <a:rPr lang="en-IN" sz="1800" dirty="0"/>
              <a:t>(e) private static String step2(String </a:t>
            </a:r>
            <a:r>
              <a:rPr lang="en-IN" sz="1800" dirty="0" err="1"/>
              <a:t>str</a:t>
            </a:r>
            <a:r>
              <a:rPr lang="en-IN" sz="1800" dirty="0"/>
              <a:t>) { return </a:t>
            </a:r>
            <a:r>
              <a:rPr lang="en-IN" sz="1800" dirty="0" err="1"/>
              <a:t>str</a:t>
            </a:r>
            <a:r>
              <a:rPr lang="en-IN" sz="1800" dirty="0"/>
              <a:t>; }</a:t>
            </a:r>
          </a:p>
          <a:p>
            <a:r>
              <a:rPr lang="en-IN" sz="1800" dirty="0"/>
              <a:t>(f) public </a:t>
            </a:r>
            <a:r>
              <a:rPr lang="en-IN" sz="1800" dirty="0" err="1"/>
              <a:t>MySuperclass</a:t>
            </a:r>
            <a:r>
              <a:rPr lang="en-IN" sz="1800" dirty="0"/>
              <a:t> </a:t>
            </a:r>
            <a:r>
              <a:rPr lang="en-IN" sz="1800" dirty="0" err="1"/>
              <a:t>makeIt</a:t>
            </a:r>
            <a:r>
              <a:rPr lang="en-IN" sz="1800" dirty="0"/>
              <a:t>() { return new </a:t>
            </a:r>
            <a:r>
              <a:rPr lang="en-IN" sz="1800" dirty="0" err="1"/>
              <a:t>MySuperclass</a:t>
            </a:r>
            <a:r>
              <a:rPr lang="en-IN" sz="1800" dirty="0"/>
              <a:t>(); }</a:t>
            </a:r>
          </a:p>
          <a:p>
            <a:r>
              <a:rPr lang="en-IN" sz="1800" dirty="0"/>
              <a:t>(g) public </a:t>
            </a:r>
            <a:r>
              <a:rPr lang="en-IN" sz="1800" dirty="0" err="1"/>
              <a:t>MyClass</a:t>
            </a:r>
            <a:r>
              <a:rPr lang="en-IN" sz="1800" dirty="0"/>
              <a:t> makeIt2() { return new </a:t>
            </a:r>
            <a:r>
              <a:rPr lang="en-IN" sz="1800" dirty="0" err="1"/>
              <a:t>MyClass</a:t>
            </a:r>
            <a:r>
              <a:rPr lang="en-IN" sz="1800" dirty="0"/>
              <a:t>(); }</a:t>
            </a: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134441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822140" cy="4114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1800" b="1" dirty="0" smtClean="0"/>
              <a:t>10 What </a:t>
            </a:r>
            <a:r>
              <a:rPr lang="en-IN" sz="1800" b="1" dirty="0"/>
              <a:t>would be the result of compiling and running the following program?</a:t>
            </a:r>
          </a:p>
          <a:p>
            <a:pPr marL="0" indent="0">
              <a:buNone/>
            </a:pPr>
            <a:r>
              <a:rPr lang="en-IN" sz="1800" dirty="0"/>
              <a:t>class Vehicle {</a:t>
            </a:r>
          </a:p>
          <a:p>
            <a:pPr marL="0" indent="0">
              <a:buNone/>
            </a:pPr>
            <a:r>
              <a:rPr lang="en-IN" sz="1800" dirty="0"/>
              <a:t>static public String </a:t>
            </a:r>
            <a:r>
              <a:rPr lang="en-IN" sz="1800" dirty="0" err="1"/>
              <a:t>getModelName</a:t>
            </a:r>
            <a:r>
              <a:rPr lang="en-IN" sz="1800" dirty="0"/>
              <a:t>() { return "Volvo"; }</a:t>
            </a:r>
          </a:p>
          <a:p>
            <a:pPr marL="0" indent="0">
              <a:buNone/>
            </a:pPr>
            <a:r>
              <a:rPr lang="en-IN" sz="1800" dirty="0"/>
              <a:t>public long </a:t>
            </a:r>
            <a:r>
              <a:rPr lang="en-IN" sz="1800" dirty="0" err="1"/>
              <a:t>getRegNo</a:t>
            </a:r>
            <a:r>
              <a:rPr lang="en-IN" sz="1800" dirty="0"/>
              <a:t>() { return 12345; 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class Car extends Vehicle {</a:t>
            </a:r>
          </a:p>
          <a:p>
            <a:pPr marL="0" indent="0">
              <a:buNone/>
            </a:pPr>
            <a:r>
              <a:rPr lang="en-IN" sz="1800" dirty="0"/>
              <a:t>static public String </a:t>
            </a:r>
            <a:r>
              <a:rPr lang="en-IN" sz="1800" dirty="0" err="1"/>
              <a:t>getModelName</a:t>
            </a:r>
            <a:r>
              <a:rPr lang="en-IN" sz="1800" dirty="0"/>
              <a:t>() { return "Toyota"; }</a:t>
            </a:r>
          </a:p>
          <a:p>
            <a:pPr marL="0" indent="0">
              <a:buNone/>
            </a:pPr>
            <a:r>
              <a:rPr lang="en-IN" sz="1800" dirty="0"/>
              <a:t>public long </a:t>
            </a:r>
            <a:r>
              <a:rPr lang="en-IN" sz="1800" dirty="0" err="1"/>
              <a:t>getRegNo</a:t>
            </a:r>
            <a:r>
              <a:rPr lang="en-IN" sz="1800" dirty="0"/>
              <a:t>() { return 54321; 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public class </a:t>
            </a:r>
            <a:r>
              <a:rPr lang="en-IN" sz="1800" dirty="0" err="1"/>
              <a:t>TakeARide</a:t>
            </a:r>
            <a:r>
              <a:rPr lang="en-IN" sz="1800" dirty="0"/>
              <a:t> {</a:t>
            </a:r>
          </a:p>
          <a:p>
            <a:pPr marL="0" indent="0">
              <a:buNone/>
            </a:pPr>
            <a:r>
              <a:rPr lang="en-IN" sz="1800" dirty="0"/>
              <a:t>public static void main(String args[]) {</a:t>
            </a:r>
          </a:p>
          <a:p>
            <a:pPr marL="0" indent="0">
              <a:buNone/>
            </a:pPr>
            <a:r>
              <a:rPr lang="en-IN" sz="1800" dirty="0"/>
              <a:t>Car c = new Car();</a:t>
            </a:r>
          </a:p>
          <a:p>
            <a:pPr marL="0" indent="0">
              <a:buNone/>
            </a:pPr>
            <a:r>
              <a:rPr lang="en-IN" sz="1800" dirty="0"/>
              <a:t>Vehicle v = c;</a:t>
            </a:r>
          </a:p>
          <a:p>
            <a:pPr marL="0" indent="0">
              <a:buNone/>
            </a:pPr>
            <a:r>
              <a:rPr lang="en-IN" sz="1800" dirty="0"/>
              <a:t>System.out.println("|" + </a:t>
            </a:r>
            <a:r>
              <a:rPr lang="en-IN" sz="1800" dirty="0" err="1"/>
              <a:t>v.getModelName</a:t>
            </a:r>
            <a:r>
              <a:rPr lang="en-IN" sz="1800" dirty="0"/>
              <a:t>() + "|" + </a:t>
            </a:r>
            <a:r>
              <a:rPr lang="en-IN" sz="1800" dirty="0" err="1"/>
              <a:t>c.getModelName</a:t>
            </a:r>
            <a:r>
              <a:rPr lang="en-IN" sz="1800" dirty="0"/>
              <a:t>() +</a:t>
            </a:r>
          </a:p>
          <a:p>
            <a:pPr marL="0" indent="0">
              <a:buNone/>
            </a:pPr>
            <a:r>
              <a:rPr lang="en-IN" sz="1800" dirty="0"/>
              <a:t>"|" + </a:t>
            </a:r>
            <a:r>
              <a:rPr lang="en-IN" sz="1800" dirty="0" err="1"/>
              <a:t>v.getRegNo</a:t>
            </a:r>
            <a:r>
              <a:rPr lang="en-IN" sz="1800" dirty="0"/>
              <a:t>() + "|" + </a:t>
            </a:r>
            <a:r>
              <a:rPr lang="en-IN" sz="1800" dirty="0" err="1"/>
              <a:t>c.getRegNo</a:t>
            </a:r>
            <a:r>
              <a:rPr lang="en-IN" sz="1800" dirty="0"/>
              <a:t>() + "|");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}</a:t>
            </a:r>
            <a:endParaRPr lang="en-US" sz="20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060" y="4419600"/>
            <a:ext cx="8745940" cy="2286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/>
              <a:t>(a) The code will fail to compile.</a:t>
            </a:r>
          </a:p>
          <a:p>
            <a:r>
              <a:rPr lang="en-IN" sz="1800" dirty="0"/>
              <a:t>(b) The code will compile and print |Toyota|Volvo|12345|54321|, when run.</a:t>
            </a:r>
          </a:p>
          <a:p>
            <a:r>
              <a:rPr lang="en-IN" sz="1800" dirty="0"/>
              <a:t>(c) The code will compile and print |Volvo|Toyota|12345|54321|, when run.</a:t>
            </a:r>
          </a:p>
          <a:p>
            <a:r>
              <a:rPr lang="en-IN" sz="1800" dirty="0"/>
              <a:t>(d) The code will compile and print |Toyota|Toyota|12345|12345|, when run.</a:t>
            </a:r>
          </a:p>
          <a:p>
            <a:r>
              <a:rPr lang="en-IN" sz="1800" dirty="0"/>
              <a:t>(e) The code will compile and print |Volvo|Volvo|12345|54321|, when run.</a:t>
            </a:r>
          </a:p>
          <a:p>
            <a:r>
              <a:rPr lang="en-IN" sz="1800" dirty="0"/>
              <a:t>(f) The code will compile and print |Toyota|Toyota|12345|12345|, when run.</a:t>
            </a:r>
          </a:p>
          <a:p>
            <a:r>
              <a:rPr lang="en-IN" sz="1800" dirty="0"/>
              <a:t>(g) The code will compile and print |Volvo|Toyota|54321|54321|, when run.</a:t>
            </a: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26835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82214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 smtClean="0"/>
              <a:t>11. What </a:t>
            </a:r>
            <a:r>
              <a:rPr lang="en-IN" sz="1600" b="1" dirty="0"/>
              <a:t>would be the result of compiling and running the following program?</a:t>
            </a:r>
          </a:p>
          <a:p>
            <a:pPr marL="0" indent="0">
              <a:buNone/>
            </a:pPr>
            <a:r>
              <a:rPr lang="en-IN" sz="1600" dirty="0"/>
              <a:t>final class Item {</a:t>
            </a:r>
          </a:p>
          <a:p>
            <a:pPr marL="0" indent="0">
              <a:buNone/>
            </a:pPr>
            <a:r>
              <a:rPr lang="en-IN" sz="1600" dirty="0"/>
              <a:t>Integer size;</a:t>
            </a:r>
          </a:p>
          <a:p>
            <a:pPr marL="0" indent="0">
              <a:buNone/>
            </a:pPr>
            <a:r>
              <a:rPr lang="en-IN" sz="1600" dirty="0"/>
              <a:t>Item(Integer size) { </a:t>
            </a:r>
            <a:r>
              <a:rPr lang="en-IN" sz="1600" dirty="0" err="1"/>
              <a:t>this.size</a:t>
            </a:r>
            <a:r>
              <a:rPr lang="en-IN" sz="1600" dirty="0"/>
              <a:t> = size; }</a:t>
            </a:r>
          </a:p>
          <a:p>
            <a:pPr marL="0" indent="0">
              <a:buNone/>
            </a:pPr>
            <a:r>
              <a:rPr lang="en-IN" sz="1600" dirty="0"/>
              <a:t>public boolean equals(Item item2) {</a:t>
            </a:r>
          </a:p>
          <a:p>
            <a:pPr marL="0" indent="0">
              <a:buNone/>
            </a:pPr>
            <a:r>
              <a:rPr lang="en-IN" sz="1600" dirty="0"/>
              <a:t>if (this == item2) return true;</a:t>
            </a:r>
          </a:p>
          <a:p>
            <a:pPr marL="0" indent="0">
              <a:buNone/>
            </a:pPr>
            <a:r>
              <a:rPr lang="en-IN" sz="1600" dirty="0"/>
              <a:t>return </a:t>
            </a:r>
            <a:r>
              <a:rPr lang="en-IN" sz="1600" dirty="0" err="1"/>
              <a:t>this.size.equals</a:t>
            </a:r>
            <a:r>
              <a:rPr lang="en-IN" sz="1600" dirty="0"/>
              <a:t>(item2.size);</a:t>
            </a:r>
          </a:p>
          <a:p>
            <a:pPr marL="0" indent="0">
              <a:buNone/>
            </a:pPr>
            <a:r>
              <a:rPr lang="en-IN" sz="1600" dirty="0" smtClean="0"/>
              <a:t>}   }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public class </a:t>
            </a:r>
            <a:r>
              <a:rPr lang="en-IN" sz="1600" dirty="0" err="1"/>
              <a:t>SkepticRide</a:t>
            </a:r>
            <a:r>
              <a:rPr lang="en-IN" sz="1600" dirty="0"/>
              <a:t> {</a:t>
            </a:r>
          </a:p>
          <a:p>
            <a:pPr marL="0" indent="0">
              <a:buNone/>
            </a:pPr>
            <a:r>
              <a:rPr lang="en-IN" sz="1600" dirty="0"/>
              <a:t>public static void main(String[] args) {</a:t>
            </a:r>
          </a:p>
          <a:p>
            <a:pPr marL="0" indent="0">
              <a:buNone/>
            </a:pPr>
            <a:r>
              <a:rPr lang="en-IN" sz="1600" dirty="0"/>
              <a:t>Item </a:t>
            </a:r>
            <a:r>
              <a:rPr lang="en-IN" sz="1600" dirty="0" err="1"/>
              <a:t>itemA</a:t>
            </a:r>
            <a:r>
              <a:rPr lang="en-IN" sz="1600" dirty="0"/>
              <a:t> = new Item(10);</a:t>
            </a:r>
          </a:p>
          <a:p>
            <a:pPr marL="0" indent="0">
              <a:buNone/>
            </a:pPr>
            <a:r>
              <a:rPr lang="en-IN" sz="1600" dirty="0"/>
              <a:t>Item </a:t>
            </a:r>
            <a:r>
              <a:rPr lang="en-IN" sz="1600" dirty="0" err="1"/>
              <a:t>itemB</a:t>
            </a:r>
            <a:r>
              <a:rPr lang="en-IN" sz="1600" dirty="0"/>
              <a:t> = new Item(10);</a:t>
            </a:r>
          </a:p>
          <a:p>
            <a:pPr marL="0" indent="0">
              <a:buNone/>
            </a:pPr>
            <a:r>
              <a:rPr lang="en-IN" sz="1600" dirty="0"/>
              <a:t>Object </a:t>
            </a:r>
            <a:r>
              <a:rPr lang="en-IN" sz="1600" dirty="0" err="1"/>
              <a:t>itemC</a:t>
            </a:r>
            <a:r>
              <a:rPr lang="en-IN" sz="1600" dirty="0"/>
              <a:t> = </a:t>
            </a:r>
            <a:r>
              <a:rPr lang="en-IN" sz="1600" dirty="0" err="1"/>
              <a:t>itemA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System.out.println("|" + </a:t>
            </a:r>
            <a:r>
              <a:rPr lang="en-IN" sz="1600" dirty="0" err="1"/>
              <a:t>itemA.equals</a:t>
            </a:r>
            <a:r>
              <a:rPr lang="en-IN" sz="1600" dirty="0"/>
              <a:t>(</a:t>
            </a:r>
            <a:r>
              <a:rPr lang="en-IN" sz="1600" dirty="0" err="1"/>
              <a:t>itemB</a:t>
            </a:r>
            <a:r>
              <a:rPr lang="en-IN" sz="1600" dirty="0"/>
              <a:t>) +</a:t>
            </a:r>
          </a:p>
          <a:p>
            <a:pPr marL="0" indent="0">
              <a:buNone/>
            </a:pPr>
            <a:r>
              <a:rPr lang="en-IN" sz="1600" dirty="0"/>
              <a:t>"|" + </a:t>
            </a:r>
            <a:r>
              <a:rPr lang="en-IN" sz="1600" dirty="0" err="1"/>
              <a:t>itemC.equals</a:t>
            </a:r>
            <a:r>
              <a:rPr lang="en-IN" sz="1600" dirty="0"/>
              <a:t>(</a:t>
            </a:r>
            <a:r>
              <a:rPr lang="en-IN" sz="1600" dirty="0" err="1"/>
              <a:t>itemB</a:t>
            </a:r>
            <a:r>
              <a:rPr lang="en-IN" sz="1600" dirty="0"/>
              <a:t>) + </a:t>
            </a:r>
            <a:r>
              <a:rPr lang="en-IN" sz="1600" dirty="0" smtClean="0"/>
              <a:t>"|");  }   }</a:t>
            </a:r>
            <a:endParaRPr lang="en-US" sz="20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060" y="5257800"/>
            <a:ext cx="8745940" cy="1676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/>
              <a:t>(a) The code will fail to compile.</a:t>
            </a:r>
          </a:p>
          <a:p>
            <a:r>
              <a:rPr lang="en-IN" sz="1800" dirty="0"/>
              <a:t>(b) The code will compile and print |</a:t>
            </a:r>
            <a:r>
              <a:rPr lang="en-IN" sz="1800" dirty="0" err="1"/>
              <a:t>false|false</a:t>
            </a:r>
            <a:r>
              <a:rPr lang="en-IN" sz="1800" dirty="0"/>
              <a:t>|, when run.</a:t>
            </a:r>
          </a:p>
          <a:p>
            <a:r>
              <a:rPr lang="en-IN" sz="1800" dirty="0"/>
              <a:t>(c) The code will compile and print |</a:t>
            </a:r>
            <a:r>
              <a:rPr lang="en-IN" sz="1800" dirty="0" err="1"/>
              <a:t>false|true</a:t>
            </a:r>
            <a:r>
              <a:rPr lang="en-IN" sz="1800" dirty="0"/>
              <a:t>|, when run.</a:t>
            </a:r>
          </a:p>
          <a:p>
            <a:r>
              <a:rPr lang="en-IN" sz="1800" dirty="0"/>
              <a:t>(d) The code will compile and print |</a:t>
            </a:r>
            <a:r>
              <a:rPr lang="en-IN" sz="1800" dirty="0" err="1"/>
              <a:t>true|false</a:t>
            </a:r>
            <a:r>
              <a:rPr lang="en-IN" sz="1800" dirty="0"/>
              <a:t>|, when run.</a:t>
            </a:r>
          </a:p>
          <a:p>
            <a:r>
              <a:rPr lang="en-IN" sz="1800" dirty="0"/>
              <a:t>(e) The code will compile and print |</a:t>
            </a:r>
            <a:r>
              <a:rPr lang="en-IN" sz="1800" dirty="0" err="1"/>
              <a:t>true|true</a:t>
            </a:r>
            <a:r>
              <a:rPr lang="en-IN" sz="1800" dirty="0"/>
              <a:t>|, when run.</a:t>
            </a: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381209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5029200" cy="670560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1800" b="1" dirty="0" smtClean="0"/>
              <a:t>12. Which </a:t>
            </a:r>
            <a:r>
              <a:rPr lang="en-IN" sz="1800" b="1" dirty="0"/>
              <a:t>constructors can be inserted at (1) in </a:t>
            </a:r>
            <a:r>
              <a:rPr lang="en-IN" sz="1800" b="1" dirty="0" err="1"/>
              <a:t>MySub</a:t>
            </a:r>
            <a:r>
              <a:rPr lang="en-IN" sz="1800" b="1" dirty="0"/>
              <a:t> without causing a </a:t>
            </a:r>
            <a:r>
              <a:rPr lang="en-IN" sz="1800" b="1" dirty="0" smtClean="0"/>
              <a:t>compile-time error?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800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dirty="0" smtClean="0"/>
              <a:t>class </a:t>
            </a:r>
            <a:r>
              <a:rPr lang="en-IN" sz="1800" dirty="0" err="1"/>
              <a:t>MySuper</a:t>
            </a:r>
            <a:r>
              <a:rPr lang="en-IN" sz="1800" dirty="0"/>
              <a:t> {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dirty="0"/>
              <a:t>int number;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dirty="0" err="1"/>
              <a:t>MySuper</a:t>
            </a:r>
            <a:r>
              <a:rPr lang="en-IN" sz="1800" dirty="0"/>
              <a:t>(int </a:t>
            </a:r>
            <a:r>
              <a:rPr lang="en-IN" sz="1800" dirty="0" err="1"/>
              <a:t>i</a:t>
            </a:r>
            <a:r>
              <a:rPr lang="en-IN" sz="1800" dirty="0"/>
              <a:t>) { number = </a:t>
            </a:r>
            <a:r>
              <a:rPr lang="en-IN" sz="1800" dirty="0" err="1"/>
              <a:t>i</a:t>
            </a:r>
            <a:r>
              <a:rPr lang="en-IN" sz="1800" dirty="0"/>
              <a:t>; }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dirty="0"/>
              <a:t>}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dirty="0"/>
              <a:t>class </a:t>
            </a:r>
            <a:r>
              <a:rPr lang="en-IN" sz="1800" dirty="0" err="1"/>
              <a:t>MySub</a:t>
            </a:r>
            <a:r>
              <a:rPr lang="en-IN" sz="1800" dirty="0"/>
              <a:t> extends </a:t>
            </a:r>
            <a:r>
              <a:rPr lang="en-IN" sz="1800" dirty="0" err="1"/>
              <a:t>MySuper</a:t>
            </a:r>
            <a:r>
              <a:rPr lang="en-IN" sz="1800" dirty="0"/>
              <a:t> {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dirty="0"/>
              <a:t>int count;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dirty="0" err="1"/>
              <a:t>MySub</a:t>
            </a:r>
            <a:r>
              <a:rPr lang="en-IN" sz="1800" dirty="0"/>
              <a:t>(int count, int </a:t>
            </a:r>
            <a:r>
              <a:rPr lang="en-IN" sz="1800" dirty="0" err="1"/>
              <a:t>num</a:t>
            </a:r>
            <a:r>
              <a:rPr lang="en-IN" sz="1800" dirty="0"/>
              <a:t>) {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dirty="0"/>
              <a:t>super(</a:t>
            </a:r>
            <a:r>
              <a:rPr lang="en-IN" sz="1800" dirty="0" err="1"/>
              <a:t>num</a:t>
            </a:r>
            <a:r>
              <a:rPr lang="en-IN" sz="1800" dirty="0"/>
              <a:t>);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dirty="0" err="1"/>
              <a:t>this.count</a:t>
            </a:r>
            <a:r>
              <a:rPr lang="en-IN" sz="1800" dirty="0"/>
              <a:t> = count;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dirty="0"/>
              <a:t>}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dirty="0"/>
              <a:t>// (1) INSERT CONSTRUCTOR HERE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dirty="0"/>
              <a:t>}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228600"/>
            <a:ext cx="3716740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sz="1800" dirty="0"/>
              <a:t>(a) </a:t>
            </a:r>
            <a:r>
              <a:rPr lang="en-IN" sz="1800" dirty="0" err="1"/>
              <a:t>MySub</a:t>
            </a:r>
            <a:r>
              <a:rPr lang="en-IN" sz="1800" dirty="0"/>
              <a:t>() {}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(b) </a:t>
            </a:r>
            <a:r>
              <a:rPr lang="en-IN" sz="1800" dirty="0" err="1"/>
              <a:t>MySub</a:t>
            </a:r>
            <a:r>
              <a:rPr lang="en-IN" sz="1800" dirty="0"/>
              <a:t>(int count) { </a:t>
            </a:r>
            <a:r>
              <a:rPr lang="en-IN" sz="1800" dirty="0" err="1"/>
              <a:t>this.count</a:t>
            </a:r>
            <a:r>
              <a:rPr lang="en-IN" sz="1800" dirty="0"/>
              <a:t> = count; }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(c) </a:t>
            </a:r>
            <a:r>
              <a:rPr lang="en-IN" sz="1800" dirty="0" err="1"/>
              <a:t>MySub</a:t>
            </a:r>
            <a:r>
              <a:rPr lang="en-IN" sz="1800" dirty="0"/>
              <a:t>(int count) { super(); </a:t>
            </a:r>
            <a:r>
              <a:rPr lang="en-IN" sz="1800" dirty="0" err="1"/>
              <a:t>this.count</a:t>
            </a:r>
            <a:r>
              <a:rPr lang="en-IN" sz="1800" dirty="0"/>
              <a:t> = count; }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(d) </a:t>
            </a:r>
            <a:r>
              <a:rPr lang="en-IN" sz="1800" dirty="0" err="1"/>
              <a:t>MySub</a:t>
            </a:r>
            <a:r>
              <a:rPr lang="en-IN" sz="1800" dirty="0"/>
              <a:t>(int count) { </a:t>
            </a:r>
            <a:r>
              <a:rPr lang="en-IN" sz="1800" dirty="0" err="1"/>
              <a:t>this.count</a:t>
            </a:r>
            <a:r>
              <a:rPr lang="en-IN" sz="1800" dirty="0"/>
              <a:t> = count; super(count); }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(e) </a:t>
            </a:r>
            <a:r>
              <a:rPr lang="en-IN" sz="1800" dirty="0" err="1"/>
              <a:t>MySub</a:t>
            </a:r>
            <a:r>
              <a:rPr lang="en-IN" sz="1800" dirty="0"/>
              <a:t>(int count) { this(count, count); }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(f) </a:t>
            </a:r>
            <a:r>
              <a:rPr lang="en-IN" sz="1800" dirty="0" err="1"/>
              <a:t>MySub</a:t>
            </a:r>
            <a:r>
              <a:rPr lang="en-IN" sz="1800" dirty="0"/>
              <a:t>(int count) { super(count); this(count, 0); }</a:t>
            </a: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179735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763000" cy="70104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200" b="1" dirty="0" smtClean="0"/>
              <a:t>13. Which statement(s) is / are </a:t>
            </a:r>
            <a:r>
              <a:rPr lang="en-IN" sz="2200" b="1" dirty="0"/>
              <a:t>true</a:t>
            </a:r>
            <a:r>
              <a:rPr lang="en-IN" sz="2200" b="1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IN" sz="2200" dirty="0" smtClean="0"/>
              <a:t>(</a:t>
            </a:r>
            <a:r>
              <a:rPr lang="en-IN" sz="2200" dirty="0"/>
              <a:t>a) A super() or this() call must always be provided explicitly as the first </a:t>
            </a:r>
            <a:r>
              <a:rPr lang="en-IN" sz="2200" dirty="0" smtClean="0"/>
              <a:t>statement in </a:t>
            </a:r>
            <a:r>
              <a:rPr lang="en-IN" sz="2200" dirty="0"/>
              <a:t>the body of a constructor.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(b) If both a subclass and its superclass do not have any declared constructors</a:t>
            </a:r>
            <a:r>
              <a:rPr lang="en-IN" sz="2200" dirty="0" smtClean="0"/>
              <a:t>, the </a:t>
            </a:r>
            <a:r>
              <a:rPr lang="en-IN" sz="2200" dirty="0"/>
              <a:t>implicit default constructor of the subclass will call super() when run.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(c) If neither super() nor this() is declared as the first statement in the body of </a:t>
            </a:r>
            <a:r>
              <a:rPr lang="en-IN" sz="2200" dirty="0" smtClean="0"/>
              <a:t>a constructor</a:t>
            </a:r>
            <a:r>
              <a:rPr lang="en-IN" sz="2200" dirty="0"/>
              <a:t>, this() will implicitly be inserted as the first statement</a:t>
            </a:r>
            <a:r>
              <a:rPr lang="en-IN" sz="2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(d) If super() is the first statement in the body of a constructor, this() can </a:t>
            </a:r>
            <a:r>
              <a:rPr lang="en-IN" sz="2200" dirty="0" smtClean="0"/>
              <a:t>be declared </a:t>
            </a:r>
            <a:r>
              <a:rPr lang="en-IN" sz="2200" dirty="0"/>
              <a:t>as the second statement.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(e) Calling super() as the first statement in the body of a constructor of a </a:t>
            </a:r>
            <a:r>
              <a:rPr lang="en-IN" sz="2200" dirty="0" smtClean="0"/>
              <a:t>subclass will </a:t>
            </a:r>
            <a:r>
              <a:rPr lang="en-IN" sz="2200" dirty="0"/>
              <a:t>always work, since all </a:t>
            </a:r>
            <a:r>
              <a:rPr lang="en-IN" sz="2200" dirty="0" smtClean="0"/>
              <a:t>super classes </a:t>
            </a:r>
            <a:r>
              <a:rPr lang="en-IN" sz="2200" dirty="0"/>
              <a:t>have a default constructor.</a:t>
            </a:r>
            <a:endParaRPr lang="en-US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228600"/>
            <a:ext cx="3716740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83405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5029200" cy="670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 smtClean="0"/>
              <a:t>14. What </a:t>
            </a:r>
            <a:r>
              <a:rPr lang="en-IN" sz="1800" b="1" dirty="0"/>
              <a:t>will the following program print when run</a:t>
            </a:r>
            <a:r>
              <a:rPr lang="en-IN" sz="1800" b="1" dirty="0" smtClean="0"/>
              <a:t>?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// Filename: MyClass.java</a:t>
            </a:r>
          </a:p>
          <a:p>
            <a:pPr marL="0" indent="0">
              <a:buNone/>
            </a:pPr>
            <a:r>
              <a:rPr lang="en-IN" sz="1800" dirty="0"/>
              <a:t>public class </a:t>
            </a:r>
            <a:r>
              <a:rPr lang="en-IN" sz="1800" dirty="0" err="1"/>
              <a:t>MyClass</a:t>
            </a:r>
            <a:r>
              <a:rPr lang="en-IN" sz="1800" dirty="0"/>
              <a:t> {</a:t>
            </a:r>
          </a:p>
          <a:p>
            <a:pPr marL="0" indent="0">
              <a:buNone/>
            </a:pPr>
            <a:r>
              <a:rPr lang="en-IN" sz="1800" dirty="0"/>
              <a:t>public static void main(String[] args) {</a:t>
            </a:r>
          </a:p>
          <a:p>
            <a:pPr marL="0" indent="0">
              <a:buNone/>
            </a:pPr>
            <a:r>
              <a:rPr lang="en-IN" sz="1800" dirty="0"/>
              <a:t>B </a:t>
            </a:r>
            <a:r>
              <a:rPr lang="en-IN" sz="1800" dirty="0" err="1"/>
              <a:t>b</a:t>
            </a:r>
            <a:r>
              <a:rPr lang="en-IN" sz="1800" dirty="0"/>
              <a:t> = new B("Test");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class A {</a:t>
            </a:r>
          </a:p>
          <a:p>
            <a:pPr marL="0" indent="0">
              <a:buNone/>
            </a:pPr>
            <a:r>
              <a:rPr lang="en-IN" sz="1800" dirty="0"/>
              <a:t>A() { this("1", "2"); }</a:t>
            </a:r>
          </a:p>
          <a:p>
            <a:pPr marL="0" indent="0">
              <a:buNone/>
            </a:pPr>
            <a:r>
              <a:rPr lang="en-IN" sz="1800" dirty="0"/>
              <a:t>A(String s, String t) { this(s + t); }</a:t>
            </a:r>
          </a:p>
          <a:p>
            <a:pPr marL="0" indent="0">
              <a:buNone/>
            </a:pPr>
            <a:r>
              <a:rPr lang="en-IN" sz="1800" dirty="0"/>
              <a:t>A(String s) { System.out.println(s); 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class B extends A {</a:t>
            </a:r>
          </a:p>
          <a:p>
            <a:pPr marL="0" indent="0">
              <a:buNone/>
            </a:pPr>
            <a:r>
              <a:rPr lang="en-IN" sz="1800" dirty="0"/>
              <a:t>B(String s) { System.out.println(s); }</a:t>
            </a:r>
          </a:p>
          <a:p>
            <a:pPr marL="0" indent="0">
              <a:buNone/>
            </a:pPr>
            <a:r>
              <a:rPr lang="en-IN" sz="1800" dirty="0"/>
              <a:t>B(String s, String t) { this(t + s + "3"); }</a:t>
            </a:r>
          </a:p>
          <a:p>
            <a:pPr marL="0" indent="0">
              <a:buNone/>
            </a:pPr>
            <a:r>
              <a:rPr lang="en-IN" sz="1800" dirty="0"/>
              <a:t>B() { super("4"); };</a:t>
            </a:r>
          </a:p>
          <a:p>
            <a:pPr marL="0" indent="0">
              <a:buNone/>
            </a:pPr>
            <a:r>
              <a:rPr lang="en-IN" sz="1800" dirty="0"/>
              <a:t>}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228600"/>
            <a:ext cx="3716740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sz="1800" dirty="0"/>
              <a:t>(a) It will just print Test.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(b) It will print Test followed by Test.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(c) It will print 123 followed by Test.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(d) It will print 12 followed by Test.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(e) It will print 4 followed by Test.</a:t>
            </a: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9770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229600" cy="67056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400" b="1" dirty="0" smtClean="0"/>
              <a:t>15. Which statement(s) </a:t>
            </a:r>
            <a:r>
              <a:rPr lang="en-IN" sz="2400" b="1" dirty="0"/>
              <a:t>about interfaces </a:t>
            </a:r>
            <a:r>
              <a:rPr lang="en-IN" sz="2400" b="1" dirty="0" smtClean="0"/>
              <a:t>is / are </a:t>
            </a:r>
            <a:r>
              <a:rPr lang="en-IN" sz="2400" b="1" dirty="0"/>
              <a:t>true</a:t>
            </a:r>
            <a:r>
              <a:rPr lang="en-IN" sz="2400" b="1" dirty="0" smtClean="0"/>
              <a:t>?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IN" sz="2400" dirty="0"/>
              <a:t>(a) Interfaces allow multiple implementation inheritance.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(b) Interfaces can be extended by any number of interfaces.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(c) Interfaces can extend any number of interfaces.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(d) Members of an interface are never static.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(e) Members of an interface can always be declared static.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228600"/>
            <a:ext cx="3716740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340523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7010400" cy="67056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400" b="1" dirty="0" smtClean="0"/>
              <a:t>16. Which </a:t>
            </a:r>
            <a:r>
              <a:rPr lang="en-IN" sz="2400" b="1" dirty="0"/>
              <a:t>of these field declarations are legal within the body of an interface</a:t>
            </a:r>
            <a:r>
              <a:rPr lang="en-IN" sz="2400" b="1" dirty="0" smtClean="0"/>
              <a:t>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400" dirty="0"/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(</a:t>
            </a:r>
            <a:r>
              <a:rPr lang="en-IN" sz="2400" dirty="0"/>
              <a:t>a) public static int answer = 42;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(b) int answer;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(c) final static int answer = 42;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(d) public int answer = 42;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(e) private final static int answer = 42;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228600"/>
            <a:ext cx="3716740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309113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610600" cy="670560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400" b="1" dirty="0" smtClean="0"/>
              <a:t>17. Which statement(s) </a:t>
            </a:r>
            <a:r>
              <a:rPr lang="en-IN" sz="2400" b="1" dirty="0"/>
              <a:t>about the keywords extends and implements </a:t>
            </a:r>
            <a:r>
              <a:rPr lang="en-IN" sz="2400" b="1" dirty="0" smtClean="0"/>
              <a:t>is / are </a:t>
            </a:r>
            <a:r>
              <a:rPr lang="en-IN" sz="2400" b="1" dirty="0"/>
              <a:t>true?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(</a:t>
            </a:r>
            <a:r>
              <a:rPr lang="en-IN" sz="2400" dirty="0"/>
              <a:t>a) The keyword extends is used to specify that an interface inherits from </a:t>
            </a:r>
            <a:r>
              <a:rPr lang="en-IN" sz="2400" dirty="0" smtClean="0"/>
              <a:t>another interface</a:t>
            </a:r>
            <a:r>
              <a:rPr lang="en-IN" sz="24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(b) The keyword extends is used to specify that a class implements an interface.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(c) The keyword implements is used to specify that an interface inherits </a:t>
            </a:r>
            <a:r>
              <a:rPr lang="en-IN" sz="2400" dirty="0" smtClean="0"/>
              <a:t>from another </a:t>
            </a:r>
            <a:r>
              <a:rPr lang="en-IN" sz="2400" dirty="0"/>
              <a:t>interface.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(d) The keyword implements is used to specify that a class inherits from </a:t>
            </a:r>
            <a:r>
              <a:rPr lang="en-IN" sz="2400" dirty="0" smtClean="0"/>
              <a:t>an interface</a:t>
            </a:r>
            <a:r>
              <a:rPr lang="en-IN" sz="24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(e) The keyword implements is used to specify that a class inherits from </a:t>
            </a:r>
            <a:r>
              <a:rPr lang="en-IN" sz="2400" dirty="0" smtClean="0"/>
              <a:t>another class</a:t>
            </a:r>
            <a:r>
              <a:rPr lang="en-IN" sz="2400" dirty="0"/>
              <a:t>.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228600"/>
            <a:ext cx="3716740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342482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5029200" cy="6705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b="1" dirty="0" smtClean="0"/>
              <a:t>18. Which statement(s) is / are </a:t>
            </a:r>
            <a:r>
              <a:rPr lang="en-IN" sz="1800" b="1" dirty="0"/>
              <a:t>true about the following code</a:t>
            </a:r>
            <a:r>
              <a:rPr lang="en-IN" sz="1800" b="1" dirty="0" smtClean="0"/>
              <a:t>?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// Filename: MyClass.java</a:t>
            </a:r>
          </a:p>
          <a:p>
            <a:pPr marL="0" indent="0">
              <a:buNone/>
            </a:pPr>
            <a:r>
              <a:rPr lang="en-IN" sz="1800" dirty="0"/>
              <a:t>abstract class </a:t>
            </a:r>
            <a:r>
              <a:rPr lang="en-IN" sz="1800" dirty="0" err="1"/>
              <a:t>MyClass</a:t>
            </a:r>
            <a:r>
              <a:rPr lang="en-IN" sz="1800" dirty="0"/>
              <a:t> implements Interface1, Interface2 {</a:t>
            </a:r>
          </a:p>
          <a:p>
            <a:pPr marL="0" indent="0">
              <a:buNone/>
            </a:pPr>
            <a:r>
              <a:rPr lang="en-IN" sz="1800" dirty="0"/>
              <a:t>public void f() { }</a:t>
            </a:r>
          </a:p>
          <a:p>
            <a:pPr marL="0" indent="0">
              <a:buNone/>
            </a:pPr>
            <a:r>
              <a:rPr lang="en-IN" sz="1800" dirty="0"/>
              <a:t>public void g() { 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interface Interface1 {</a:t>
            </a:r>
          </a:p>
          <a:p>
            <a:pPr marL="0" indent="0">
              <a:buNone/>
            </a:pPr>
            <a:r>
              <a:rPr lang="en-IN" sz="1800" dirty="0"/>
              <a:t>int VAL_A = 1;</a:t>
            </a:r>
          </a:p>
          <a:p>
            <a:pPr marL="0" indent="0">
              <a:buNone/>
            </a:pPr>
            <a:r>
              <a:rPr lang="en-IN" sz="1800" dirty="0"/>
              <a:t>int VAL_B = 2;</a:t>
            </a:r>
          </a:p>
          <a:p>
            <a:pPr marL="0" indent="0">
              <a:buNone/>
            </a:pPr>
            <a:r>
              <a:rPr lang="en-IN" sz="1800" dirty="0"/>
              <a:t>void f();</a:t>
            </a:r>
          </a:p>
          <a:p>
            <a:pPr marL="0" indent="0">
              <a:buNone/>
            </a:pPr>
            <a:r>
              <a:rPr lang="en-IN" sz="1800" dirty="0"/>
              <a:t>void g();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interface Interface2 {</a:t>
            </a:r>
          </a:p>
          <a:p>
            <a:pPr marL="0" indent="0">
              <a:buNone/>
            </a:pPr>
            <a:r>
              <a:rPr lang="en-IN" sz="1800" dirty="0"/>
              <a:t>int VAL_B = 3;</a:t>
            </a:r>
          </a:p>
          <a:p>
            <a:pPr marL="0" indent="0">
              <a:buNone/>
            </a:pPr>
            <a:r>
              <a:rPr lang="en-IN" sz="1800" dirty="0"/>
              <a:t>int VAL_C = 4;</a:t>
            </a:r>
          </a:p>
          <a:p>
            <a:pPr marL="0" indent="0">
              <a:buNone/>
            </a:pPr>
            <a:r>
              <a:rPr lang="en-IN" sz="1800" dirty="0"/>
              <a:t>void g();</a:t>
            </a:r>
          </a:p>
          <a:p>
            <a:pPr marL="0" indent="0">
              <a:buNone/>
            </a:pPr>
            <a:r>
              <a:rPr lang="en-IN" sz="1800" dirty="0"/>
              <a:t>void h();</a:t>
            </a:r>
          </a:p>
          <a:p>
            <a:pPr marL="0" indent="0">
              <a:buNone/>
            </a:pPr>
            <a:r>
              <a:rPr lang="en-IN" sz="1800" dirty="0"/>
              <a:t>}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228600"/>
            <a:ext cx="3716740" cy="6096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sz="1800" dirty="0"/>
              <a:t>(a) </a:t>
            </a:r>
            <a:r>
              <a:rPr lang="en-IN" sz="1800" dirty="0" err="1"/>
              <a:t>MyClass</a:t>
            </a:r>
            <a:r>
              <a:rPr lang="en-IN" sz="1800" dirty="0"/>
              <a:t> only implements Interface1. Implementation for void h() </a:t>
            </a:r>
            <a:r>
              <a:rPr lang="en-IN" sz="1800" dirty="0" smtClean="0"/>
              <a:t>from Interface2 </a:t>
            </a:r>
            <a:r>
              <a:rPr lang="en-IN" sz="1800" dirty="0"/>
              <a:t>is missing.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(b) The declarations of void g() in the two interfaces conflict, therefore, the </a:t>
            </a:r>
            <a:r>
              <a:rPr lang="en-IN" sz="1800" dirty="0" smtClean="0"/>
              <a:t>code will </a:t>
            </a:r>
            <a:r>
              <a:rPr lang="en-IN" sz="1800" dirty="0"/>
              <a:t>not compile</a:t>
            </a:r>
            <a:r>
              <a:rPr lang="en-IN" sz="1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(c) The declarations of int VAL_B in the two interfaces conflict, therefore, the </a:t>
            </a:r>
            <a:r>
              <a:rPr lang="en-IN" sz="1800" dirty="0" smtClean="0"/>
              <a:t>code will </a:t>
            </a:r>
            <a:r>
              <a:rPr lang="en-IN" sz="1800" dirty="0"/>
              <a:t>not compile.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(d) Nothing is wrong with the code, it will compile without errors.</a:t>
            </a: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270619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724400" cy="67056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000" b="1" dirty="0" smtClean="0"/>
              <a:t>1. Which </a:t>
            </a:r>
            <a:r>
              <a:rPr lang="en-IN" sz="2000" b="1" dirty="0"/>
              <a:t>statements are true?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IN" sz="2000" dirty="0"/>
              <a:t>(a) In Java, the extends clause is used to specify the inheritance relationship.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(b) The subclass of a non-abstract class can be declared abstract.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(c) All members of the superclass are inherited by the subclass.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(d) A final class can be abstract.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(e) A class in which all the members are declared private, cannot be declared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public.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76200"/>
            <a:ext cx="41910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lnSpc>
                <a:spcPct val="150000"/>
              </a:lnSpc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"/>
            <a:ext cx="8610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19. Which </a:t>
            </a:r>
            <a:r>
              <a:rPr lang="en-IN" sz="2400" b="1" dirty="0"/>
              <a:t>declaration can be inserted at (1) without causing a compilation error</a:t>
            </a:r>
            <a:r>
              <a:rPr lang="en-IN" sz="2400" b="1" dirty="0" smtClean="0"/>
              <a:t>?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interface </a:t>
            </a:r>
            <a:r>
              <a:rPr lang="en-IN" sz="2400" dirty="0" err="1"/>
              <a:t>MyConstants</a:t>
            </a:r>
            <a:r>
              <a:rPr lang="en-IN" sz="2400" dirty="0"/>
              <a:t> {</a:t>
            </a:r>
          </a:p>
          <a:p>
            <a:pPr marL="0" indent="0">
              <a:buNone/>
            </a:pPr>
            <a:r>
              <a:rPr lang="en-IN" sz="2400" dirty="0"/>
              <a:t>int r = 42;</a:t>
            </a:r>
          </a:p>
          <a:p>
            <a:pPr marL="0" indent="0">
              <a:buNone/>
            </a:pPr>
            <a:r>
              <a:rPr lang="en-IN" sz="2400" dirty="0"/>
              <a:t>int s = 69;</a:t>
            </a:r>
          </a:p>
          <a:p>
            <a:pPr marL="0" indent="0">
              <a:buNone/>
            </a:pPr>
            <a:r>
              <a:rPr lang="en-IN" sz="2400" dirty="0"/>
              <a:t>// (1) INSERT CODE HERE</a:t>
            </a:r>
          </a:p>
          <a:p>
            <a:pPr marL="0" indent="0">
              <a:buNone/>
            </a:pPr>
            <a:r>
              <a:rPr lang="en-IN" sz="2400" dirty="0"/>
              <a:t>}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962400"/>
            <a:ext cx="821254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(a) final double circumference = 2 * Math.PI * r;</a:t>
            </a:r>
          </a:p>
          <a:p>
            <a:r>
              <a:rPr lang="en-IN" sz="2400" dirty="0"/>
              <a:t>(b) int total = total + r + s;</a:t>
            </a:r>
          </a:p>
          <a:p>
            <a:r>
              <a:rPr lang="en-IN" sz="2400" dirty="0"/>
              <a:t>(c) int AREA = r * s;</a:t>
            </a:r>
          </a:p>
          <a:p>
            <a:r>
              <a:rPr lang="en-IN" sz="2400" dirty="0"/>
              <a:t>(d) public static MAIN = 15;</a:t>
            </a:r>
          </a:p>
          <a:p>
            <a:r>
              <a:rPr lang="en-IN" sz="2400" dirty="0"/>
              <a:t>(e) protected int CODE = 31337;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56009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5029200" cy="6705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200" b="1" dirty="0" smtClean="0"/>
              <a:t>20. What </a:t>
            </a:r>
            <a:r>
              <a:rPr lang="en-IN" sz="2200" b="1" dirty="0"/>
              <a:t>will be the result of compiling and running the following program</a:t>
            </a:r>
            <a:r>
              <a:rPr lang="en-IN" sz="2200" b="1" dirty="0" smtClean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200" dirty="0" smtClean="0"/>
              <a:t>public </a:t>
            </a:r>
            <a:r>
              <a:rPr lang="en-IN" sz="2200" dirty="0"/>
              <a:t>class Polymorphism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200" dirty="0"/>
              <a:t>public static void main(String[] args)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200" dirty="0"/>
              <a:t>A ref1 = new C();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200" dirty="0"/>
              <a:t>B ref2 = (B) ref1;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200" dirty="0"/>
              <a:t>System.out.println(ref2.f());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200" dirty="0" smtClean="0"/>
              <a:t>}    }</a:t>
            </a:r>
            <a:endParaRPr lang="en-IN" sz="22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2200" dirty="0"/>
              <a:t>class A { int f() { return 0; }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200" dirty="0"/>
              <a:t>class B extends A { int f() { return 1; }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200" dirty="0"/>
              <a:t>class C extends B { int f() { return 2; } }</a:t>
            </a:r>
            <a:endParaRPr lang="en-US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228600"/>
            <a:ext cx="3716740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sz="2200" dirty="0"/>
              <a:t>(a) The program will fail to compile.</a:t>
            </a:r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(</a:t>
            </a:r>
            <a:r>
              <a:rPr lang="en-IN" sz="2200" dirty="0"/>
              <a:t>c) The program will compile and print 0, when run.</a:t>
            </a:r>
          </a:p>
          <a:p>
            <a:pPr algn="just">
              <a:lnSpc>
                <a:spcPct val="150000"/>
              </a:lnSpc>
            </a:pPr>
            <a:r>
              <a:rPr lang="en-IN" sz="2200" dirty="0"/>
              <a:t>(d) The program will compile and print 1, when run.</a:t>
            </a:r>
          </a:p>
          <a:p>
            <a:pPr algn="just">
              <a:lnSpc>
                <a:spcPct val="150000"/>
              </a:lnSpc>
            </a:pPr>
            <a:r>
              <a:rPr lang="en-IN" sz="2200" dirty="0"/>
              <a:t>(e) The program will compile and print 2, when run.</a:t>
            </a: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246325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5029200" cy="670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 smtClean="0"/>
              <a:t>21. What </a:t>
            </a:r>
            <a:r>
              <a:rPr lang="en-IN" sz="1800" b="1" dirty="0"/>
              <a:t>will be the result of compiling and running the following program</a:t>
            </a:r>
            <a:r>
              <a:rPr lang="en-IN" sz="1800" b="1" dirty="0" smtClean="0"/>
              <a:t>?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1800" dirty="0"/>
              <a:t>public class Polymorphism2 {</a:t>
            </a:r>
          </a:p>
          <a:p>
            <a:pPr marL="0" indent="0">
              <a:buNone/>
            </a:pPr>
            <a:r>
              <a:rPr lang="en-IN" sz="1800" dirty="0"/>
              <a:t>public static void main(String[] args) {</a:t>
            </a:r>
          </a:p>
          <a:p>
            <a:pPr marL="0" indent="0">
              <a:buNone/>
            </a:pPr>
            <a:r>
              <a:rPr lang="en-IN" sz="1800" dirty="0"/>
              <a:t>A ref1 = new C();</a:t>
            </a:r>
          </a:p>
          <a:p>
            <a:pPr marL="0" indent="0">
              <a:buNone/>
            </a:pPr>
            <a:r>
              <a:rPr lang="en-IN" sz="1800" dirty="0"/>
              <a:t>B ref2 = (B) ref1;</a:t>
            </a:r>
          </a:p>
          <a:p>
            <a:pPr marL="0" indent="0">
              <a:buNone/>
            </a:pPr>
            <a:r>
              <a:rPr lang="en-IN" sz="1800" dirty="0"/>
              <a:t>System.out.println(ref2.g());</a:t>
            </a:r>
          </a:p>
          <a:p>
            <a:pPr marL="0" indent="0">
              <a:buNone/>
            </a:pPr>
            <a:r>
              <a:rPr lang="en-IN" sz="1800" dirty="0" smtClean="0"/>
              <a:t>} }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class A {</a:t>
            </a:r>
          </a:p>
          <a:p>
            <a:pPr marL="0" indent="0">
              <a:buNone/>
            </a:pPr>
            <a:r>
              <a:rPr lang="en-IN" sz="1800" dirty="0"/>
              <a:t>private int f() { return 0; }</a:t>
            </a:r>
          </a:p>
          <a:p>
            <a:pPr marL="0" indent="0">
              <a:buNone/>
            </a:pPr>
            <a:r>
              <a:rPr lang="en-IN" sz="1800" dirty="0"/>
              <a:t>public int g() { return 3; 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class B extends A {</a:t>
            </a:r>
          </a:p>
          <a:p>
            <a:pPr marL="0" indent="0">
              <a:buNone/>
            </a:pPr>
            <a:r>
              <a:rPr lang="en-IN" sz="1800" dirty="0"/>
              <a:t>private int f() { return 1; }</a:t>
            </a:r>
          </a:p>
          <a:p>
            <a:pPr marL="0" indent="0">
              <a:buNone/>
            </a:pPr>
            <a:r>
              <a:rPr lang="en-IN" sz="1800" dirty="0"/>
              <a:t>public int g() { return f(); 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class C extends B {</a:t>
            </a:r>
          </a:p>
          <a:p>
            <a:pPr marL="0" indent="0">
              <a:buNone/>
            </a:pPr>
            <a:r>
              <a:rPr lang="en-IN" sz="1800" dirty="0"/>
              <a:t>public int f() { return 2; </a:t>
            </a:r>
            <a:r>
              <a:rPr lang="en-IN" sz="1800" dirty="0" smtClean="0"/>
              <a:t>} }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228600"/>
            <a:ext cx="3716740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sz="1800" dirty="0"/>
              <a:t>(a) The program will fail to compile.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(b) The program will compile and print 0, when run.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(c) The program will compile and print 1, when run.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(d) The program will compile and print 2, when run.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(e) The program will compile and print 3, when run.</a:t>
            </a: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27706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5029200" cy="67056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800" b="1" dirty="0" smtClean="0"/>
              <a:t>22. Which </a:t>
            </a:r>
            <a:r>
              <a:rPr lang="en-IN" sz="1800" b="1" dirty="0"/>
              <a:t>statements about the program are true</a:t>
            </a:r>
            <a:r>
              <a:rPr lang="en-IN" sz="1800" b="1" dirty="0" smtClean="0"/>
              <a:t>?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endParaRPr lang="en-I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public interface </a:t>
            </a:r>
            <a:r>
              <a:rPr lang="en-IN" sz="1800" dirty="0" err="1"/>
              <a:t>HeavenlyBody</a:t>
            </a:r>
            <a:r>
              <a:rPr lang="en-IN" sz="1800" dirty="0"/>
              <a:t> { String describe();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class Star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String </a:t>
            </a:r>
            <a:r>
              <a:rPr lang="en-IN" sz="1800" dirty="0" err="1"/>
              <a:t>starName</a:t>
            </a:r>
            <a:r>
              <a:rPr lang="en-IN" sz="1800" dirty="0"/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public String describe() { return "star " + </a:t>
            </a:r>
            <a:r>
              <a:rPr lang="en-IN" sz="1800" dirty="0" err="1"/>
              <a:t>starName</a:t>
            </a:r>
            <a:r>
              <a:rPr lang="en-IN" sz="1800" dirty="0"/>
              <a:t>;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class Planet extends Star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String name;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public String describe()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return "planet " + name + " orbiting star " + </a:t>
            </a:r>
            <a:r>
              <a:rPr lang="en-IN" sz="1800" dirty="0" err="1"/>
              <a:t>starName</a:t>
            </a:r>
            <a:r>
              <a:rPr lang="en-IN" sz="1800" dirty="0"/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}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228600"/>
            <a:ext cx="3716740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1800" dirty="0"/>
              <a:t>(a) The code will fail to compile.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(b) The code defines a Planet </a:t>
            </a:r>
            <a:r>
              <a:rPr lang="en-IN" sz="1800" i="1" dirty="0"/>
              <a:t>is-a </a:t>
            </a:r>
            <a:r>
              <a:rPr lang="en-IN" sz="1800" dirty="0"/>
              <a:t>Star relationship.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(c) The code will fail to compile if the name </a:t>
            </a:r>
            <a:r>
              <a:rPr lang="en-IN" sz="1800" dirty="0" err="1"/>
              <a:t>starName</a:t>
            </a:r>
            <a:r>
              <a:rPr lang="en-IN" sz="1800" dirty="0"/>
              <a:t> is replaced with the </a:t>
            </a:r>
            <a:r>
              <a:rPr lang="en-IN" sz="1800" dirty="0" smtClean="0"/>
              <a:t>name </a:t>
            </a:r>
            <a:r>
              <a:rPr lang="en-IN" sz="1800" dirty="0" err="1" smtClean="0"/>
              <a:t>bodyName</a:t>
            </a:r>
            <a:r>
              <a:rPr lang="en-IN" sz="1800" dirty="0" smtClean="0"/>
              <a:t> </a:t>
            </a:r>
            <a:r>
              <a:rPr lang="en-IN" sz="1800" dirty="0"/>
              <a:t>throughout the declaration of the Star class.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(d) The code will fail to compile if the name </a:t>
            </a:r>
            <a:r>
              <a:rPr lang="en-IN" sz="1800" dirty="0" err="1"/>
              <a:t>starName</a:t>
            </a:r>
            <a:r>
              <a:rPr lang="en-IN" sz="1800" dirty="0"/>
              <a:t> is replaced with the </a:t>
            </a:r>
            <a:r>
              <a:rPr lang="en-IN" sz="1800" dirty="0" smtClean="0"/>
              <a:t>name </a:t>
            </a:r>
            <a:r>
              <a:rPr lang="en-IN" sz="1800" dirty="0" err="1" smtClean="0"/>
              <a:t>name</a:t>
            </a:r>
            <a:r>
              <a:rPr lang="en-IN" sz="1800" dirty="0" smtClean="0"/>
              <a:t> </a:t>
            </a:r>
            <a:r>
              <a:rPr lang="en-IN" sz="1800" dirty="0"/>
              <a:t>throughout the declaration of the Star class.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(e) An instance of Planet is a valid instance of </a:t>
            </a:r>
            <a:r>
              <a:rPr lang="en-IN" sz="1800" dirty="0" err="1"/>
              <a:t>HeavenlyBody</a:t>
            </a:r>
            <a:r>
              <a:rPr lang="en-IN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402422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5029200" cy="67056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1800" b="1" dirty="0" smtClean="0"/>
              <a:t>23. Given </a:t>
            </a:r>
            <a:r>
              <a:rPr lang="en-IN" sz="1800" b="1" dirty="0"/>
              <a:t>the following code, which </a:t>
            </a:r>
            <a:r>
              <a:rPr lang="en-IN" sz="1800" b="1" dirty="0" smtClean="0"/>
              <a:t>statement(s) is / are </a:t>
            </a:r>
            <a:r>
              <a:rPr lang="en-IN" sz="1800" b="1" dirty="0"/>
              <a:t>true</a:t>
            </a:r>
            <a:r>
              <a:rPr lang="en-IN" sz="1800" b="1" dirty="0" smtClean="0"/>
              <a:t>?</a:t>
            </a:r>
          </a:p>
          <a:p>
            <a:pPr algn="just">
              <a:lnSpc>
                <a:spcPct val="150000"/>
              </a:lnSpc>
            </a:pPr>
            <a:endParaRPr lang="en-US" sz="1800" dirty="0"/>
          </a:p>
          <a:p>
            <a:pPr algn="just">
              <a:lnSpc>
                <a:spcPct val="150000"/>
              </a:lnSpc>
            </a:pPr>
            <a:endParaRPr lang="en-IN" sz="18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dirty="0"/>
              <a:t>public interface </a:t>
            </a:r>
            <a:r>
              <a:rPr lang="en-IN" sz="1800" dirty="0" err="1"/>
              <a:t>HeavenlyBody</a:t>
            </a:r>
            <a:r>
              <a:rPr lang="en-IN" sz="1800" dirty="0"/>
              <a:t> { String describe(); }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dirty="0"/>
              <a:t>class Star implements </a:t>
            </a:r>
            <a:r>
              <a:rPr lang="en-IN" sz="1800" dirty="0" err="1"/>
              <a:t>HeavenlyBody</a:t>
            </a:r>
            <a:r>
              <a:rPr lang="en-IN" sz="1800" dirty="0"/>
              <a:t> {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dirty="0"/>
              <a:t>String </a:t>
            </a:r>
            <a:r>
              <a:rPr lang="en-IN" sz="1800" dirty="0" err="1"/>
              <a:t>starName</a:t>
            </a:r>
            <a:r>
              <a:rPr lang="en-IN" sz="1800" dirty="0"/>
              <a:t>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dirty="0"/>
              <a:t>public String describe() { return "star " + </a:t>
            </a:r>
            <a:r>
              <a:rPr lang="en-IN" sz="1800" dirty="0" err="1"/>
              <a:t>starName</a:t>
            </a:r>
            <a:r>
              <a:rPr lang="en-IN" sz="1800" dirty="0"/>
              <a:t>; }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dirty="0"/>
              <a:t>}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dirty="0"/>
              <a:t>class Planet {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dirty="0"/>
              <a:t>String name;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dirty="0"/>
              <a:t>Star orbiting;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dirty="0"/>
              <a:t>public String describe() {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dirty="0"/>
              <a:t>return "planet " + name + " orbiting " + </a:t>
            </a:r>
            <a:r>
              <a:rPr lang="en-IN" sz="1800" dirty="0" err="1"/>
              <a:t>orbiting.describe</a:t>
            </a:r>
            <a:r>
              <a:rPr lang="en-IN" sz="1800" dirty="0"/>
              <a:t>();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dirty="0"/>
              <a:t>}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dirty="0"/>
              <a:t>}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228600"/>
            <a:ext cx="3716740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sz="1800" dirty="0"/>
              <a:t>(b) The code defines a Planet </a:t>
            </a:r>
            <a:r>
              <a:rPr lang="en-IN" sz="1800" i="1" dirty="0"/>
              <a:t>has-a </a:t>
            </a:r>
            <a:r>
              <a:rPr lang="en-IN" sz="1800" dirty="0"/>
              <a:t>Star relationship.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(c) The code will fail to compile if the name </a:t>
            </a:r>
            <a:r>
              <a:rPr lang="en-IN" sz="1800" dirty="0" err="1"/>
              <a:t>starName</a:t>
            </a:r>
            <a:r>
              <a:rPr lang="en-IN" sz="1800" dirty="0"/>
              <a:t> is replaced with the </a:t>
            </a:r>
            <a:r>
              <a:rPr lang="en-IN" sz="1800" dirty="0" smtClean="0"/>
              <a:t>name </a:t>
            </a:r>
            <a:r>
              <a:rPr lang="en-IN" sz="1800" dirty="0" err="1" smtClean="0"/>
              <a:t>bodyName</a:t>
            </a:r>
            <a:r>
              <a:rPr lang="en-IN" sz="1800" dirty="0" smtClean="0"/>
              <a:t> </a:t>
            </a:r>
            <a:r>
              <a:rPr lang="en-IN" sz="1800" dirty="0"/>
              <a:t>throughout the declaration of the Star class.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(d) The code will fail to compile if the name </a:t>
            </a:r>
            <a:r>
              <a:rPr lang="en-IN" sz="1800" dirty="0" err="1"/>
              <a:t>starName</a:t>
            </a:r>
            <a:r>
              <a:rPr lang="en-IN" sz="1800" dirty="0"/>
              <a:t> is replaced with the </a:t>
            </a:r>
            <a:r>
              <a:rPr lang="en-IN" sz="1800" dirty="0" smtClean="0"/>
              <a:t>name </a:t>
            </a:r>
            <a:r>
              <a:rPr lang="en-IN" sz="1800" dirty="0" err="1" smtClean="0"/>
              <a:t>name</a:t>
            </a:r>
            <a:r>
              <a:rPr lang="en-IN" sz="1800" dirty="0" smtClean="0"/>
              <a:t> </a:t>
            </a:r>
            <a:r>
              <a:rPr lang="en-IN" sz="1800" dirty="0"/>
              <a:t>throughout the declaration of the Star class.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(e) An instance of Planet is a valid instance of a </a:t>
            </a:r>
            <a:r>
              <a:rPr lang="en-IN" sz="1800" dirty="0" err="1"/>
              <a:t>HeavenlyBody</a:t>
            </a:r>
            <a:r>
              <a:rPr lang="en-IN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134837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458200" cy="67056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200" b="1" dirty="0" smtClean="0"/>
              <a:t>24. Which statement(s) is / are </a:t>
            </a:r>
            <a:r>
              <a:rPr lang="en-IN" sz="2200" b="1" dirty="0"/>
              <a:t>not true</a:t>
            </a:r>
            <a:r>
              <a:rPr lang="en-IN" sz="2200" b="1" dirty="0" smtClean="0"/>
              <a:t>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200" b="1" dirty="0"/>
          </a:p>
          <a:p>
            <a:pPr algn="just">
              <a:lnSpc>
                <a:spcPct val="150000"/>
              </a:lnSpc>
            </a:pPr>
            <a:r>
              <a:rPr lang="en-IN" sz="2200" dirty="0"/>
              <a:t>(a) Maximizing cohesion and minimizing coupling are the hallmarks of a </a:t>
            </a:r>
            <a:r>
              <a:rPr lang="en-IN" sz="2200" dirty="0" err="1" smtClean="0"/>
              <a:t>welldesigned</a:t>
            </a:r>
            <a:r>
              <a:rPr lang="en-IN" sz="2200" dirty="0" smtClean="0"/>
              <a:t> application</a:t>
            </a:r>
            <a:r>
              <a:rPr lang="en-IN" sz="22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200" dirty="0"/>
              <a:t>(b) Coupling is an inherent property of any non-trivial OO design.</a:t>
            </a:r>
          </a:p>
          <a:p>
            <a:pPr algn="just">
              <a:lnSpc>
                <a:spcPct val="150000"/>
              </a:lnSpc>
            </a:pPr>
            <a:r>
              <a:rPr lang="en-IN" sz="2200" dirty="0"/>
              <a:t>(c) Adhering to the JavaBeans naming standard can aid in achieving encapsulation.</a:t>
            </a:r>
          </a:p>
          <a:p>
            <a:pPr algn="just">
              <a:lnSpc>
                <a:spcPct val="150000"/>
              </a:lnSpc>
            </a:pPr>
            <a:r>
              <a:rPr lang="en-IN" sz="2200" dirty="0"/>
              <a:t>(d) Dependencies between classes can be minimized by hiding </a:t>
            </a:r>
            <a:r>
              <a:rPr lang="en-IN" sz="2200" dirty="0" smtClean="0"/>
              <a:t>implementation details</a:t>
            </a:r>
            <a:r>
              <a:rPr lang="en-IN" sz="22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200" dirty="0"/>
              <a:t>(e) Each method implementing a single task will result in a class that has </a:t>
            </a:r>
            <a:r>
              <a:rPr lang="en-IN" sz="2200" dirty="0" smtClean="0"/>
              <a:t>high cohesion</a:t>
            </a:r>
            <a:r>
              <a:rPr lang="en-IN" sz="22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200" dirty="0"/>
              <a:t>(f) None of the above.</a:t>
            </a:r>
            <a:endParaRPr lang="en-IN" sz="2200" b="1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n-US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228600"/>
            <a:ext cx="3716740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404593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5029200" cy="67056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1800" b="1" dirty="0" smtClean="0"/>
              <a:t>25. Given </a:t>
            </a:r>
            <a:r>
              <a:rPr lang="en-IN" sz="1800" b="1" dirty="0"/>
              <a:t>the following type and reference declarations, which </a:t>
            </a:r>
            <a:r>
              <a:rPr lang="en-IN" sz="1800" b="1" dirty="0" smtClean="0"/>
              <a:t>assignment(s) is / are </a:t>
            </a:r>
            <a:r>
              <a:rPr lang="en-IN" sz="1800" b="1" dirty="0"/>
              <a:t>legal</a:t>
            </a:r>
            <a:r>
              <a:rPr lang="en-IN" sz="1800" b="1" dirty="0" smtClean="0"/>
              <a:t>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dirty="0" smtClean="0"/>
              <a:t>/</a:t>
            </a:r>
            <a:r>
              <a:rPr lang="en-IN" sz="2200" dirty="0" smtClean="0"/>
              <a:t>/ </a:t>
            </a:r>
            <a:r>
              <a:rPr lang="en-IN" sz="2200" dirty="0"/>
              <a:t>Type declarations: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/>
              <a:t>interface I1 {}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/>
              <a:t>interface I2 {}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/>
              <a:t>class C1 implements I1 {}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/>
              <a:t>class C2 implements I2 {}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/>
              <a:t>class C3 extends C1 implements I2 {}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/>
              <a:t>// Reference declarations: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/>
              <a:t>C1 obj1;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/>
              <a:t>C2 obj2;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/>
              <a:t>C3 obj3;</a:t>
            </a:r>
            <a:endParaRPr lang="en-US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228600"/>
            <a:ext cx="3716740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sz="2400" dirty="0"/>
              <a:t>(a) obj2 = obj1;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(b) obj3 = obj1;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(c) obj3 = obj2;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(d) I1 a = obj2;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(e) I1 b = obj3;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(f) I2 c = obj1;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06418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458200" cy="67056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200" b="1" dirty="0" smtClean="0"/>
              <a:t>25. Fill in the Blanks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If all of the non - final fields of a class are private and the class contains public methods to view or modify the fields, this is an example of ________________________ .</a:t>
            </a:r>
          </a:p>
          <a:p>
            <a:pPr algn="just">
              <a:lnSpc>
                <a:spcPct val="150000"/>
              </a:lnSpc>
            </a:pPr>
            <a:endParaRPr lang="en-IN" sz="2200" dirty="0"/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A. Tight encapsulation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B. Loose coupling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C. High cohesion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D. The is - a relationship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E. The has - a relationship</a:t>
            </a:r>
            <a:endParaRPr lang="en-IN" sz="2200" b="1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n-US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228600"/>
            <a:ext cx="3716740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404593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458200" cy="67056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200" b="1" dirty="0" smtClean="0"/>
              <a:t>26. Fill in the Blanks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Minimizing the dependencies an object has on other objects is referred to as  ________________________ .</a:t>
            </a:r>
          </a:p>
          <a:p>
            <a:pPr algn="just">
              <a:lnSpc>
                <a:spcPct val="150000"/>
              </a:lnSpc>
            </a:pPr>
            <a:endParaRPr lang="en-IN" sz="2200" dirty="0"/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A. Tight encapsulation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B. Loose coupling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C. High cohesion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D. The is - a relationship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E. The has - a relationship</a:t>
            </a:r>
            <a:endParaRPr lang="en-IN" sz="2200" b="1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n-US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228600"/>
            <a:ext cx="3716740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404593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458200" cy="67056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200" b="1" dirty="0" smtClean="0"/>
              <a:t>27. Fill in the Blanks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Which of the following is not a benefit of tight encapsulation and loose coupling ? </a:t>
            </a:r>
          </a:p>
          <a:p>
            <a:pPr algn="just">
              <a:lnSpc>
                <a:spcPct val="150000"/>
              </a:lnSpc>
            </a:pPr>
            <a:endParaRPr lang="en-IN" sz="2200" dirty="0"/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A. Information hiding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B. Code changes have a smaller ripple effect on other classes 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C. Easier reuse of code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D. Decreases the need to test the code</a:t>
            </a:r>
            <a:endParaRPr lang="en-IN" sz="2200" b="1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n-US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228600"/>
            <a:ext cx="3716740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404593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724400" cy="6705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IN" sz="2000" b="1" dirty="0"/>
              <a:t>2</a:t>
            </a:r>
            <a:r>
              <a:rPr lang="en-IN" sz="2000" b="1" dirty="0" smtClean="0"/>
              <a:t>. Which </a:t>
            </a:r>
            <a:r>
              <a:rPr lang="en-IN" sz="2000" b="1" dirty="0"/>
              <a:t>statements are true</a:t>
            </a:r>
            <a:r>
              <a:rPr lang="en-IN" sz="2000" b="1" dirty="0" smtClean="0"/>
              <a:t>?</a:t>
            </a:r>
          </a:p>
          <a:p>
            <a:pPr algn="just">
              <a:lnSpc>
                <a:spcPct val="150000"/>
              </a:lnSpc>
              <a:buNone/>
            </a:pP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IN" sz="2000" dirty="0"/>
              <a:t>(a) A class can only be extended by one class.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(b) Every Java object has a public method named equals.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(c) Every Java object has a public method named length.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(d) A class can extend any number of classes.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(e) A non-final class can be extended by any number of classes.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76200"/>
            <a:ext cx="41910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495800" cy="67056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/>
              <a:t>28. Given the following class definitions:</a:t>
            </a:r>
          </a:p>
          <a:p>
            <a:r>
              <a:rPr lang="en-US" sz="2400" dirty="0" smtClean="0"/>
              <a:t>1. public class Parent {</a:t>
            </a:r>
          </a:p>
          <a:p>
            <a:r>
              <a:rPr lang="en-US" sz="2400" dirty="0" smtClean="0"/>
              <a:t>2. protected void </a:t>
            </a:r>
            <a:r>
              <a:rPr lang="en-US" sz="2400" dirty="0" err="1" smtClean="0"/>
              <a:t>sayHi</a:t>
            </a:r>
            <a:r>
              <a:rPr lang="en-US" sz="2400" dirty="0" smtClean="0"/>
              <a:t>() {</a:t>
            </a:r>
          </a:p>
          <a:p>
            <a:r>
              <a:rPr lang="en-US" sz="2400" dirty="0" smtClean="0"/>
              <a:t>3.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(“Hi”);</a:t>
            </a:r>
          </a:p>
          <a:p>
            <a:r>
              <a:rPr lang="en-US" sz="2400" dirty="0" smtClean="0"/>
              <a:t>4. }</a:t>
            </a:r>
          </a:p>
          <a:p>
            <a:r>
              <a:rPr lang="en-US" sz="2400" dirty="0" smtClean="0"/>
              <a:t>5. }</a:t>
            </a:r>
          </a:p>
          <a:p>
            <a:r>
              <a:rPr lang="en-US" sz="2400" dirty="0" smtClean="0"/>
              <a:t>6.</a:t>
            </a:r>
          </a:p>
          <a:p>
            <a:r>
              <a:rPr lang="en-US" sz="2400" dirty="0" smtClean="0"/>
              <a:t>7. class Child extends Parent {</a:t>
            </a:r>
          </a:p>
          <a:p>
            <a:r>
              <a:rPr lang="en-US" sz="2400" dirty="0" smtClean="0"/>
              <a:t>8. public void </a:t>
            </a:r>
            <a:r>
              <a:rPr lang="en-US" sz="2400" dirty="0" err="1" smtClean="0"/>
              <a:t>sayHi</a:t>
            </a:r>
            <a:r>
              <a:rPr lang="en-US" sz="2400" dirty="0" smtClean="0"/>
              <a:t>() {</a:t>
            </a:r>
          </a:p>
          <a:p>
            <a:r>
              <a:rPr lang="en-US" sz="2400" dirty="0" smtClean="0"/>
              <a:t>9.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(“Hello”);</a:t>
            </a:r>
          </a:p>
          <a:p>
            <a:r>
              <a:rPr lang="en-US" sz="2400" dirty="0" smtClean="0"/>
              <a:t>10. }</a:t>
            </a:r>
          </a:p>
          <a:p>
            <a:r>
              <a:rPr lang="en-US" sz="2400" dirty="0" smtClean="0"/>
              <a:t>11. }</a:t>
            </a:r>
          </a:p>
          <a:p>
            <a:endParaRPr lang="en-US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228600"/>
            <a:ext cx="3716740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152400"/>
            <a:ext cx="4114800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what is output of the result of the following statements?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15. Parent p = new Child();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16. </a:t>
            </a:r>
            <a:r>
              <a:rPr lang="en-US" sz="2400" dirty="0" err="1" smtClean="0"/>
              <a:t>p.sayHi</a:t>
            </a:r>
            <a:r>
              <a:rPr lang="en-US" sz="2400" dirty="0" smtClean="0"/>
              <a:t>();</a:t>
            </a:r>
          </a:p>
          <a:p>
            <a:pPr algn="just">
              <a:lnSpc>
                <a:spcPct val="150000"/>
              </a:lnSpc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just">
              <a:lnSpc>
                <a:spcPct val="150000"/>
              </a:lnSpc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00600" y="2743200"/>
            <a:ext cx="4114800" cy="3733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/>
              <a:t>A. Hi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B. Hello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C. Compiler error on line 8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D. Compiler error on line 15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E. Line 16 causes an exception to be thrown.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593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495800" cy="67056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 smtClean="0"/>
              <a:t>29. What is the result of the following code?:</a:t>
            </a:r>
          </a:p>
          <a:p>
            <a:r>
              <a:rPr lang="en-US" sz="2000" dirty="0" smtClean="0"/>
              <a:t>1. public class Beverage {</a:t>
            </a:r>
          </a:p>
          <a:p>
            <a:r>
              <a:rPr lang="en-US" sz="2000" dirty="0" smtClean="0"/>
              <a:t>2. private </a:t>
            </a:r>
            <a:r>
              <a:rPr lang="en-US" sz="2000" dirty="0" err="1" smtClean="0"/>
              <a:t>int</a:t>
            </a:r>
            <a:r>
              <a:rPr lang="en-US" sz="2000" dirty="0" smtClean="0"/>
              <a:t> ounces = 12;</a:t>
            </a:r>
          </a:p>
          <a:p>
            <a:r>
              <a:rPr lang="en-US" sz="2000" dirty="0" smtClean="0"/>
              <a:t>3.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carbonated = false;</a:t>
            </a:r>
          </a:p>
          <a:p>
            <a:r>
              <a:rPr lang="en-US" sz="2000" dirty="0" smtClean="0"/>
              <a:t>4.</a:t>
            </a:r>
          </a:p>
          <a:p>
            <a:r>
              <a:rPr lang="en-US" sz="2000" dirty="0" smtClean="0"/>
              <a:t>5. public static void main(String 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</a:t>
            </a:r>
          </a:p>
          <a:p>
            <a:r>
              <a:rPr lang="en-US" sz="2000" dirty="0" smtClean="0"/>
              <a:t>6.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(new </a:t>
            </a:r>
            <a:r>
              <a:rPr lang="en-US" sz="2000" dirty="0" err="1" smtClean="0"/>
              <a:t>SodaPop</a:t>
            </a:r>
            <a:r>
              <a:rPr lang="en-US" sz="2000" dirty="0" smtClean="0"/>
              <a:t>());</a:t>
            </a:r>
          </a:p>
          <a:p>
            <a:r>
              <a:rPr lang="en-US" sz="2000" dirty="0" smtClean="0"/>
              <a:t>7. }</a:t>
            </a:r>
          </a:p>
          <a:p>
            <a:r>
              <a:rPr lang="en-US" sz="2000" dirty="0" smtClean="0"/>
              <a:t>8. }</a:t>
            </a:r>
          </a:p>
          <a:p>
            <a:r>
              <a:rPr lang="en-US" sz="2000" dirty="0" smtClean="0"/>
              <a:t>9.</a:t>
            </a:r>
          </a:p>
          <a:p>
            <a:r>
              <a:rPr lang="en-US" sz="2000" dirty="0" smtClean="0"/>
              <a:t>10. class </a:t>
            </a:r>
            <a:r>
              <a:rPr lang="en-US" sz="2000" dirty="0" err="1" smtClean="0"/>
              <a:t>SodaPop</a:t>
            </a:r>
            <a:r>
              <a:rPr lang="en-US" sz="2000" dirty="0" smtClean="0"/>
              <a:t> extends Beverage {</a:t>
            </a:r>
          </a:p>
          <a:p>
            <a:r>
              <a:rPr lang="en-US" sz="2000" dirty="0" smtClean="0"/>
              <a:t>11. public String </a:t>
            </a:r>
            <a:r>
              <a:rPr lang="en-US" sz="2000" dirty="0" err="1" smtClean="0"/>
              <a:t>toString</a:t>
            </a:r>
            <a:r>
              <a:rPr lang="en-US" sz="2000" dirty="0" smtClean="0"/>
              <a:t>() {</a:t>
            </a:r>
          </a:p>
          <a:p>
            <a:r>
              <a:rPr lang="en-US" sz="2000" dirty="0" smtClean="0"/>
              <a:t>12. return ounces + “ “ + carbonated;</a:t>
            </a:r>
          </a:p>
          <a:p>
            <a:r>
              <a:rPr lang="en-US" sz="2000" dirty="0" smtClean="0"/>
              <a:t>13. }</a:t>
            </a:r>
          </a:p>
          <a:p>
            <a:r>
              <a:rPr lang="en-US" sz="2000" dirty="0" smtClean="0"/>
              <a:t>14. }</a:t>
            </a:r>
          </a:p>
          <a:p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228600"/>
            <a:ext cx="3716740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00600" y="2743200"/>
            <a:ext cx="4114800" cy="3733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A. 12 false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B. Compiler error on line 6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C. Compiler error on line 10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D. Compiler error on line 11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E. Compiler error on line 12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593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495800" cy="6705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400" dirty="0" smtClean="0"/>
              <a:t>30. Which one of the following uses of inheritances is probably not a good design?</a:t>
            </a:r>
          </a:p>
          <a:p>
            <a:pPr algn="just">
              <a:lnSpc>
                <a:spcPct val="150000"/>
              </a:lnSpc>
              <a:buNone/>
            </a:pP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A. Car extends Vehicle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B. Elephant extends Mammal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C. Laptop extends Computer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D. Square extends Triangle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E. Apple extends Fruit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228600"/>
            <a:ext cx="3716740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404593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495800" cy="67056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 smtClean="0"/>
              <a:t>31. What is the result of the following code?:</a:t>
            </a:r>
          </a:p>
          <a:p>
            <a:r>
              <a:rPr lang="en-US" sz="2000" dirty="0" smtClean="0"/>
              <a:t>1. public class Fruit {</a:t>
            </a:r>
          </a:p>
          <a:p>
            <a:r>
              <a:rPr lang="en-US" sz="2000" dirty="0" smtClean="0"/>
              <a:t>2. private String color = “Green”;</a:t>
            </a:r>
          </a:p>
          <a:p>
            <a:r>
              <a:rPr lang="en-US" sz="2000" dirty="0" smtClean="0"/>
              <a:t>3.</a:t>
            </a:r>
          </a:p>
          <a:p>
            <a:r>
              <a:rPr lang="en-US" sz="2000" dirty="0" smtClean="0"/>
              <a:t>4. public static void main(String 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</a:t>
            </a:r>
          </a:p>
          <a:p>
            <a:r>
              <a:rPr lang="en-US" sz="2000" dirty="0" smtClean="0"/>
              <a:t>5. Fruit apple = new Fruit();</a:t>
            </a:r>
          </a:p>
          <a:p>
            <a:r>
              <a:rPr lang="en-US" sz="2000" dirty="0" smtClean="0"/>
              <a:t>6. </a:t>
            </a:r>
            <a:r>
              <a:rPr lang="en-US" sz="2000" dirty="0" err="1" smtClean="0"/>
              <a:t>apple.color</a:t>
            </a:r>
            <a:r>
              <a:rPr lang="en-US" sz="2000" dirty="0" smtClean="0"/>
              <a:t> = “Red”;</a:t>
            </a:r>
          </a:p>
          <a:p>
            <a:r>
              <a:rPr lang="en-US" sz="2000" dirty="0" smtClean="0"/>
              <a:t>7.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apple.color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8. }</a:t>
            </a:r>
          </a:p>
          <a:p>
            <a:r>
              <a:rPr lang="en-US" sz="2000" dirty="0" smtClean="0"/>
              <a:t>9. }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228600"/>
            <a:ext cx="3716740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00600" y="2743200"/>
            <a:ext cx="4114800" cy="3733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/>
              <a:t>A. Red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B. Green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C. Compiler error on line 5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D. Compiler error on lines 6 and 7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E. Line 6 throws an exception at runtime.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593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839200" cy="40386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 smtClean="0"/>
              <a:t>32. Given the following </a:t>
            </a:r>
            <a:r>
              <a:rPr lang="en-US" sz="2200" b="1" dirty="0" err="1" smtClean="0"/>
              <a:t>MyWindowCloser</a:t>
            </a:r>
            <a:r>
              <a:rPr lang="en-US" sz="2200" b="1" dirty="0" smtClean="0"/>
              <a:t> class definition: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200" dirty="0" smtClean="0"/>
              <a:t>public abstract class </a:t>
            </a:r>
            <a:r>
              <a:rPr lang="en-US" sz="2200" dirty="0" err="1" smtClean="0"/>
              <a:t>MyWindowCloser</a:t>
            </a:r>
            <a:r>
              <a:rPr lang="en-US" sz="2200" dirty="0" smtClean="0"/>
              <a:t>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200" dirty="0" smtClean="0"/>
              <a:t>{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200" dirty="0" smtClean="0"/>
              <a:t>	 </a:t>
            </a:r>
            <a:r>
              <a:rPr lang="en-US" sz="2000" dirty="0" smtClean="0"/>
              <a:t>protected abstract void </a:t>
            </a:r>
            <a:r>
              <a:rPr lang="en-US" sz="2000" dirty="0" err="1" smtClean="0"/>
              <a:t>closeWindow</a:t>
            </a:r>
            <a:r>
              <a:rPr lang="en-US" sz="2000" dirty="0" smtClean="0"/>
              <a:t>(String id);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200" dirty="0" smtClean="0"/>
              <a:t>}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Which of the following methods could appear in a child class of </a:t>
            </a:r>
            <a:r>
              <a:rPr lang="en-US" sz="2400" dirty="0" err="1" smtClean="0"/>
              <a:t>MyWindowCloser</a:t>
            </a:r>
            <a:r>
              <a:rPr lang="en-US" sz="2400" dirty="0" smtClean="0"/>
              <a:t> ?</a:t>
            </a:r>
            <a:endParaRPr lang="en-US" sz="2200" dirty="0" smtClean="0"/>
          </a:p>
          <a:p>
            <a:pPr algn="just">
              <a:lnSpc>
                <a:spcPct val="150000"/>
              </a:lnSpc>
            </a:pPr>
            <a:endParaRPr lang="en-US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228600"/>
            <a:ext cx="3716740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4114800"/>
            <a:ext cx="8077200" cy="3733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A. protected void </a:t>
            </a:r>
            <a:r>
              <a:rPr lang="en-US" sz="2400" b="1" dirty="0" err="1" smtClean="0"/>
              <a:t>closeWindow</a:t>
            </a:r>
            <a:r>
              <a:rPr lang="en-US" sz="2400" b="1" dirty="0" smtClean="0"/>
              <a:t>(String id)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B. private void </a:t>
            </a:r>
            <a:r>
              <a:rPr lang="en-US" sz="2400" b="1" dirty="0" err="1" smtClean="0"/>
              <a:t>closeWindow</a:t>
            </a:r>
            <a:r>
              <a:rPr lang="en-US" sz="2400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C. protected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closeWindow</a:t>
            </a:r>
            <a:r>
              <a:rPr lang="en-US" sz="2400" b="1" dirty="0" smtClean="0"/>
              <a:t>(String id)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D. void </a:t>
            </a:r>
            <a:r>
              <a:rPr lang="en-US" sz="2400" b="1" dirty="0" err="1" smtClean="0"/>
              <a:t>closeWindow</a:t>
            </a:r>
            <a:r>
              <a:rPr lang="en-US" sz="2400" b="1" dirty="0" smtClean="0"/>
              <a:t>(String id)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E. public void </a:t>
            </a:r>
            <a:r>
              <a:rPr lang="en-US" sz="2400" b="1" dirty="0" err="1" smtClean="0"/>
              <a:t>closeWindow</a:t>
            </a:r>
            <a:r>
              <a:rPr lang="en-US" sz="2400" b="1" dirty="0" smtClean="0"/>
              <a:t>(String x)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593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495800" cy="67056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 smtClean="0"/>
              <a:t>33. What is the result of the following code?:</a:t>
            </a:r>
          </a:p>
          <a:p>
            <a:r>
              <a:rPr lang="en-US" sz="2000" dirty="0" smtClean="0"/>
              <a:t>1. public abstract class Catchable {</a:t>
            </a:r>
          </a:p>
          <a:p>
            <a:r>
              <a:rPr lang="en-US" sz="2000" dirty="0" smtClean="0"/>
              <a:t>2. protected abstract void </a:t>
            </a:r>
            <a:r>
              <a:rPr lang="en-US" sz="2000" dirty="0" err="1" smtClean="0"/>
              <a:t>catchAnObject</a:t>
            </a:r>
            <a:r>
              <a:rPr lang="en-US" sz="2000" dirty="0" smtClean="0"/>
              <a:t>(Object x);</a:t>
            </a:r>
          </a:p>
          <a:p>
            <a:r>
              <a:rPr lang="en-US" sz="2000" dirty="0" smtClean="0"/>
              <a:t>3.</a:t>
            </a:r>
          </a:p>
          <a:p>
            <a:r>
              <a:rPr lang="en-US" sz="2000" dirty="0" smtClean="0"/>
              <a:t>4. public static void main(String 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</a:t>
            </a:r>
          </a:p>
          <a:p>
            <a:r>
              <a:rPr lang="en-US" sz="2000" dirty="0" smtClean="0"/>
              <a:t>5. </a:t>
            </a:r>
            <a:r>
              <a:rPr lang="en-US" sz="2000" dirty="0" err="1" smtClean="0"/>
              <a:t>java.util.Date</a:t>
            </a:r>
            <a:r>
              <a:rPr lang="en-US" sz="2000" dirty="0" smtClean="0"/>
              <a:t> now = new </a:t>
            </a:r>
            <a:r>
              <a:rPr lang="en-US" sz="2000" dirty="0" err="1" smtClean="0"/>
              <a:t>java.util.Date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6. Catchable target = new </a:t>
            </a:r>
            <a:r>
              <a:rPr lang="en-US" sz="2000" dirty="0" err="1" smtClean="0"/>
              <a:t>MyStringCatcher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7. </a:t>
            </a:r>
            <a:r>
              <a:rPr lang="en-US" sz="2000" dirty="0" err="1" smtClean="0"/>
              <a:t>target.catchAnObject</a:t>
            </a:r>
            <a:r>
              <a:rPr lang="en-US" sz="2000" dirty="0" smtClean="0"/>
              <a:t>(now);</a:t>
            </a:r>
          </a:p>
          <a:p>
            <a:r>
              <a:rPr lang="en-US" sz="2000" dirty="0" smtClean="0"/>
              <a:t>8. }</a:t>
            </a:r>
          </a:p>
          <a:p>
            <a:r>
              <a:rPr lang="en-US" sz="2000" dirty="0" smtClean="0"/>
              <a:t>9. }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228600"/>
            <a:ext cx="3716740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48200" y="3962400"/>
            <a:ext cx="4114800" cy="3733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/>
              <a:t>A. Caught object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B. Caught string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C. Compiler error on line 2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D. Compiler error on line 12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E. Compiler error on line 16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76200"/>
            <a:ext cx="4495800" cy="670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dirty="0" smtClean="0"/>
              <a:t>10.</a:t>
            </a:r>
          </a:p>
          <a:p>
            <a:r>
              <a:rPr lang="en-US" sz="2000" dirty="0" smtClean="0"/>
              <a:t>11. class </a:t>
            </a:r>
            <a:r>
              <a:rPr lang="en-US" sz="2000" dirty="0" err="1" smtClean="0"/>
              <a:t>MyStringCatcher</a:t>
            </a:r>
            <a:r>
              <a:rPr lang="en-US" sz="2000" dirty="0" smtClean="0"/>
              <a:t> extends Catchable {</a:t>
            </a:r>
          </a:p>
          <a:p>
            <a:r>
              <a:rPr lang="en-US" sz="2000" dirty="0" smtClean="0"/>
              <a:t>12. public void </a:t>
            </a:r>
            <a:r>
              <a:rPr lang="en-US" sz="2000" dirty="0" err="1" smtClean="0"/>
              <a:t>catchAnObject</a:t>
            </a:r>
            <a:r>
              <a:rPr lang="en-US" sz="2000" dirty="0" smtClean="0"/>
              <a:t>(Object x) {</a:t>
            </a:r>
          </a:p>
          <a:p>
            <a:r>
              <a:rPr lang="en-US" sz="2000" dirty="0" smtClean="0"/>
              <a:t>13.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(“Caught object”);</a:t>
            </a:r>
          </a:p>
          <a:p>
            <a:r>
              <a:rPr lang="en-US" sz="2000" dirty="0" smtClean="0"/>
              <a:t>14. }</a:t>
            </a:r>
          </a:p>
          <a:p>
            <a:r>
              <a:rPr lang="en-US" sz="2000" dirty="0" smtClean="0"/>
              <a:t>15.</a:t>
            </a:r>
          </a:p>
          <a:p>
            <a:r>
              <a:rPr lang="en-US" sz="2000" dirty="0" smtClean="0"/>
              <a:t>16. public void </a:t>
            </a:r>
            <a:r>
              <a:rPr lang="en-US" sz="2000" dirty="0" err="1" smtClean="0"/>
              <a:t>catchAnObject</a:t>
            </a:r>
            <a:r>
              <a:rPr lang="en-US" sz="2000" dirty="0" smtClean="0"/>
              <a:t>(String s) {</a:t>
            </a:r>
          </a:p>
          <a:p>
            <a:r>
              <a:rPr lang="en-US" sz="2000" dirty="0" smtClean="0"/>
              <a:t>17.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(“Caught string”);</a:t>
            </a:r>
          </a:p>
          <a:p>
            <a:r>
              <a:rPr lang="en-US" sz="2000" dirty="0" smtClean="0"/>
              <a:t>18. }</a:t>
            </a:r>
          </a:p>
          <a:p>
            <a:r>
              <a:rPr lang="en-US" sz="2000" dirty="0" smtClean="0"/>
              <a:t>19. 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593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495800" cy="67056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 smtClean="0"/>
              <a:t>34. What is the result of the following code?:</a:t>
            </a:r>
          </a:p>
          <a:p>
            <a:r>
              <a:rPr lang="en-US" sz="2000" dirty="0" smtClean="0"/>
              <a:t>1. public abstract class A {</a:t>
            </a:r>
          </a:p>
          <a:p>
            <a:r>
              <a:rPr lang="en-US" sz="2000" dirty="0" smtClean="0"/>
              <a:t>2. private void </a:t>
            </a:r>
            <a:r>
              <a:rPr lang="en-US" sz="2000" dirty="0" err="1" smtClean="0"/>
              <a:t>doSomething</a:t>
            </a:r>
            <a:r>
              <a:rPr lang="en-US" sz="2000" dirty="0" smtClean="0"/>
              <a:t>() {</a:t>
            </a:r>
          </a:p>
          <a:p>
            <a:r>
              <a:rPr lang="en-US" sz="2000" dirty="0" smtClean="0"/>
              <a:t>3.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(“A”);</a:t>
            </a:r>
          </a:p>
          <a:p>
            <a:r>
              <a:rPr lang="en-US" sz="2000" dirty="0" smtClean="0"/>
              <a:t>4. }</a:t>
            </a:r>
          </a:p>
          <a:p>
            <a:r>
              <a:rPr lang="en-US" sz="2000" dirty="0" smtClean="0"/>
              <a:t>5.</a:t>
            </a:r>
          </a:p>
          <a:p>
            <a:r>
              <a:rPr lang="en-US" sz="2000" dirty="0" smtClean="0"/>
              <a:t>6. public static void main(String 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</a:t>
            </a:r>
          </a:p>
          <a:p>
            <a:r>
              <a:rPr lang="en-US" sz="2000" dirty="0" smtClean="0"/>
              <a:t>7. A </a:t>
            </a:r>
            <a:r>
              <a:rPr lang="en-US" sz="2000" dirty="0" err="1" smtClean="0"/>
              <a:t>a</a:t>
            </a:r>
            <a:r>
              <a:rPr lang="en-US" sz="2000" dirty="0" smtClean="0"/>
              <a:t> = new B();</a:t>
            </a:r>
          </a:p>
          <a:p>
            <a:r>
              <a:rPr lang="en-US" sz="2000" dirty="0" smtClean="0"/>
              <a:t>8. </a:t>
            </a:r>
            <a:r>
              <a:rPr lang="en-US" sz="2000" dirty="0" err="1" smtClean="0"/>
              <a:t>a.doSomething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9. }</a:t>
            </a:r>
          </a:p>
          <a:p>
            <a:r>
              <a:rPr lang="en-US" sz="2000" dirty="0" smtClean="0"/>
              <a:t>10. }</a:t>
            </a:r>
          </a:p>
          <a:p>
            <a:r>
              <a:rPr lang="en-US" sz="2000" dirty="0" smtClean="0"/>
              <a:t>11.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228600"/>
            <a:ext cx="3716740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48200" y="2819400"/>
            <a:ext cx="4114800" cy="3733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A. A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B. B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C. Compiler error on line 7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D. Compiler error on line 8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E. Compiler error on line 13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76200"/>
            <a:ext cx="4495800" cy="266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dirty="0" smtClean="0"/>
              <a:t>12. class B extends A {</a:t>
            </a:r>
          </a:p>
          <a:p>
            <a:r>
              <a:rPr lang="en-US" sz="2000" dirty="0" smtClean="0"/>
              <a:t>13. protected void </a:t>
            </a:r>
            <a:r>
              <a:rPr lang="en-US" sz="2000" dirty="0" err="1" smtClean="0"/>
              <a:t>doSomething</a:t>
            </a:r>
            <a:r>
              <a:rPr lang="en-US" sz="2000" dirty="0" smtClean="0"/>
              <a:t>() {</a:t>
            </a:r>
          </a:p>
          <a:p>
            <a:r>
              <a:rPr lang="en-US" sz="2000" dirty="0" smtClean="0"/>
              <a:t>14.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(“B”);</a:t>
            </a:r>
          </a:p>
          <a:p>
            <a:r>
              <a:rPr lang="en-US" sz="2000" dirty="0" smtClean="0"/>
              <a:t>15. }</a:t>
            </a:r>
          </a:p>
          <a:p>
            <a:r>
              <a:rPr lang="en-US" sz="2000" dirty="0" smtClean="0"/>
              <a:t>16. 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593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495800" cy="67056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 smtClean="0"/>
              <a:t>35. What is the result of the following code?:</a:t>
            </a:r>
          </a:p>
          <a:p>
            <a:r>
              <a:rPr lang="en-US" sz="2000" dirty="0" smtClean="0"/>
              <a:t>1. public class X {</a:t>
            </a:r>
          </a:p>
          <a:p>
            <a:r>
              <a:rPr lang="en-US" sz="2000" dirty="0" smtClean="0"/>
              <a:t>2. protected final void </a:t>
            </a:r>
            <a:r>
              <a:rPr lang="en-US" sz="2000" dirty="0" err="1" smtClean="0"/>
              <a:t>doSomething</a:t>
            </a:r>
            <a:r>
              <a:rPr lang="en-US" sz="2000" dirty="0" smtClean="0"/>
              <a:t>() {</a:t>
            </a:r>
          </a:p>
          <a:p>
            <a:r>
              <a:rPr lang="en-US" sz="2000" dirty="0" smtClean="0"/>
              <a:t>3.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(“X”);</a:t>
            </a:r>
          </a:p>
          <a:p>
            <a:r>
              <a:rPr lang="en-US" sz="2000" dirty="0" smtClean="0"/>
              <a:t>4. }</a:t>
            </a:r>
          </a:p>
          <a:p>
            <a:r>
              <a:rPr lang="en-US" sz="2000" dirty="0" smtClean="0"/>
              <a:t>5.</a:t>
            </a:r>
          </a:p>
          <a:p>
            <a:r>
              <a:rPr lang="en-US" sz="2000" dirty="0" smtClean="0"/>
              <a:t>6. public static void main(String 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</a:t>
            </a:r>
          </a:p>
          <a:p>
            <a:r>
              <a:rPr lang="en-US" sz="2000" dirty="0" smtClean="0"/>
              <a:t>7. X </a:t>
            </a:r>
            <a:r>
              <a:rPr lang="en-US" sz="2000" dirty="0" err="1" smtClean="0"/>
              <a:t>x</a:t>
            </a:r>
            <a:r>
              <a:rPr lang="en-US" sz="2000" dirty="0" smtClean="0"/>
              <a:t> = new Y();</a:t>
            </a:r>
          </a:p>
          <a:p>
            <a:r>
              <a:rPr lang="en-US" sz="2000" dirty="0" smtClean="0"/>
              <a:t>8. </a:t>
            </a:r>
            <a:r>
              <a:rPr lang="en-US" sz="2000" dirty="0" err="1" smtClean="0"/>
              <a:t>x.doSomething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9. }</a:t>
            </a:r>
          </a:p>
          <a:p>
            <a:r>
              <a:rPr lang="en-US" sz="2000" dirty="0" smtClean="0"/>
              <a:t>10. }</a:t>
            </a:r>
          </a:p>
          <a:p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228600"/>
            <a:ext cx="3716740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48200" y="2819400"/>
            <a:ext cx="4114800" cy="3733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B. Y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C. Compiler error on line 2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D. Compiler error on line 8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E. Compiler error on line 13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76200"/>
            <a:ext cx="4495800" cy="266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dirty="0" smtClean="0"/>
              <a:t>11.</a:t>
            </a:r>
          </a:p>
          <a:p>
            <a:r>
              <a:rPr lang="en-US" sz="2000" dirty="0" smtClean="0"/>
              <a:t>12. class Y extends X {</a:t>
            </a:r>
          </a:p>
          <a:p>
            <a:r>
              <a:rPr lang="en-US" sz="2000" dirty="0" smtClean="0"/>
              <a:t>13. protected void </a:t>
            </a:r>
            <a:r>
              <a:rPr lang="en-US" sz="2000" dirty="0" err="1" smtClean="0"/>
              <a:t>doSomething</a:t>
            </a:r>
            <a:r>
              <a:rPr lang="en-US" sz="2000" dirty="0" smtClean="0"/>
              <a:t>() {</a:t>
            </a:r>
          </a:p>
          <a:p>
            <a:r>
              <a:rPr lang="en-US" sz="2000" dirty="0" smtClean="0"/>
              <a:t>14.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(“Y”);</a:t>
            </a:r>
          </a:p>
          <a:p>
            <a:r>
              <a:rPr lang="en-US" sz="2000" dirty="0" smtClean="0"/>
              <a:t>15. }</a:t>
            </a:r>
          </a:p>
          <a:p>
            <a:r>
              <a:rPr lang="en-US" sz="2000" dirty="0" smtClean="0"/>
              <a:t>16. 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593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495800" cy="67056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 smtClean="0"/>
              <a:t>36. Given the following class definitions </a:t>
            </a:r>
          </a:p>
          <a:p>
            <a:r>
              <a:rPr lang="en-US" sz="2000" dirty="0" smtClean="0"/>
              <a:t>1. public class Pet implements </a:t>
            </a:r>
            <a:r>
              <a:rPr lang="en-US" sz="2000" dirty="0" err="1" smtClean="0"/>
              <a:t>Runnable</a:t>
            </a:r>
            <a:r>
              <a:rPr lang="en-US" sz="2000" dirty="0" smtClean="0"/>
              <a:t> {</a:t>
            </a:r>
          </a:p>
          <a:p>
            <a:r>
              <a:rPr lang="en-US" sz="2000" dirty="0" smtClean="0"/>
              <a:t>2. public void run() {}</a:t>
            </a:r>
          </a:p>
          <a:p>
            <a:r>
              <a:rPr lang="en-US" sz="2000" dirty="0" smtClean="0"/>
              <a:t>3.</a:t>
            </a:r>
          </a:p>
          <a:p>
            <a:r>
              <a:rPr lang="en-US" sz="2000" dirty="0" smtClean="0"/>
              <a:t>4. public static void main(String 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</a:t>
            </a:r>
          </a:p>
          <a:p>
            <a:r>
              <a:rPr lang="en-US" sz="2000" dirty="0" smtClean="0"/>
              <a:t>5. _____ x = new Cat();</a:t>
            </a:r>
          </a:p>
          <a:p>
            <a:r>
              <a:rPr lang="en-US" sz="2000" dirty="0" smtClean="0"/>
              <a:t>6. }</a:t>
            </a:r>
          </a:p>
          <a:p>
            <a:r>
              <a:rPr lang="en-US" sz="2000" dirty="0" smtClean="0"/>
              <a:t>7. }</a:t>
            </a:r>
          </a:p>
          <a:p>
            <a:r>
              <a:rPr lang="en-US" sz="2000" dirty="0" smtClean="0"/>
              <a:t>8.</a:t>
            </a:r>
          </a:p>
          <a:p>
            <a:r>
              <a:rPr lang="en-US" sz="2000" dirty="0" smtClean="0"/>
              <a:t>9. class Cat extends Pet {</a:t>
            </a:r>
          </a:p>
          <a:p>
            <a:r>
              <a:rPr lang="en-US" sz="2000" dirty="0" smtClean="0"/>
              <a:t>10. }</a:t>
            </a:r>
          </a:p>
          <a:p>
            <a:r>
              <a:rPr lang="en-US" sz="2000" dirty="0" smtClean="0"/>
              <a:t>11.</a:t>
            </a:r>
          </a:p>
          <a:p>
            <a:r>
              <a:rPr lang="en-US" sz="2000" dirty="0" smtClean="0"/>
              <a:t>12. class Dog extends Pet {</a:t>
            </a:r>
          </a:p>
          <a:p>
            <a:r>
              <a:rPr lang="en-US" sz="2000" dirty="0" smtClean="0"/>
              <a:t>13. }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228600"/>
            <a:ext cx="3716740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48200" y="2819400"/>
            <a:ext cx="4114800" cy="3733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A. Pet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B. </a:t>
            </a:r>
            <a:r>
              <a:rPr lang="en-US" sz="2400" b="1" dirty="0" err="1" smtClean="0"/>
              <a:t>Runnable</a:t>
            </a:r>
            <a:endParaRPr lang="en-US" sz="2400" b="1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C. Cat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D. Dog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E. Thread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600" y="304800"/>
            <a:ext cx="4495800" cy="266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/>
              <a:t>which of the following answers can fill in the blank on line 5 and have the code compile successfully?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593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267200" cy="6705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IN" sz="2000" dirty="0" smtClean="0"/>
              <a:t>3. Which </a:t>
            </a:r>
            <a:r>
              <a:rPr lang="en-IN" sz="2000" dirty="0"/>
              <a:t>statements are true</a:t>
            </a:r>
            <a:r>
              <a:rPr lang="en-IN" sz="2000" dirty="0" smtClean="0"/>
              <a:t>?</a:t>
            </a:r>
          </a:p>
          <a:p>
            <a:pPr algn="just">
              <a:lnSpc>
                <a:spcPct val="150000"/>
              </a:lnSpc>
              <a:buNone/>
            </a:pP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IN" sz="2000" dirty="0"/>
              <a:t>(a) A subclass must define all the methods from the superclass.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(b) It is possible for a subclass to define a method with the same name </a:t>
            </a:r>
            <a:r>
              <a:rPr lang="en-IN" sz="2000" dirty="0" smtClean="0"/>
              <a:t>and parameters </a:t>
            </a:r>
            <a:r>
              <a:rPr lang="en-IN" sz="2000" dirty="0"/>
              <a:t>as a method defined by the superclass.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(c) It is possible for a subclass to define a field with the same name as a </a:t>
            </a:r>
            <a:r>
              <a:rPr lang="en-IN" sz="2000" dirty="0" smtClean="0"/>
              <a:t>field defined </a:t>
            </a:r>
            <a:r>
              <a:rPr lang="en-IN" sz="2000" dirty="0"/>
              <a:t>by the superclass.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(d) It is possible for two classes to be the superclass of each other.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76200"/>
            <a:ext cx="41910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endParaRPr kumimoji="0" lang="en-US" sz="9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43400" y="1981200"/>
            <a:ext cx="4572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724400" cy="67056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IN" sz="2000" b="1" dirty="0" smtClean="0"/>
              <a:t>4. Given </a:t>
            </a:r>
            <a:r>
              <a:rPr lang="en-IN" sz="2000" b="1" dirty="0"/>
              <a:t>the following classes and </a:t>
            </a:r>
            <a:r>
              <a:rPr lang="en-IN" sz="2000" b="1" dirty="0" smtClean="0"/>
              <a:t>declarations</a:t>
            </a:r>
            <a:r>
              <a:rPr lang="en-IN" sz="2000" b="1" dirty="0"/>
              <a:t>, which statements are true</a:t>
            </a:r>
            <a:r>
              <a:rPr lang="en-IN" sz="2000" dirty="0" smtClean="0"/>
              <a:t>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 smtClean="0"/>
              <a:t>// Classes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 smtClean="0"/>
              <a:t>class </a:t>
            </a:r>
            <a:r>
              <a:rPr lang="en-IN" sz="2000" dirty="0"/>
              <a:t>Foo {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private int </a:t>
            </a:r>
            <a:r>
              <a:rPr lang="en-IN" sz="2000" dirty="0" err="1"/>
              <a:t>i</a:t>
            </a:r>
            <a:r>
              <a:rPr lang="en-IN" sz="2000" dirty="0"/>
              <a:t>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public void f() { /* ... */ }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public void g() { /* ... */ }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}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class Bar extends Foo {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public int j;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public void g() { /* ... */ }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}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 smtClean="0"/>
              <a:t>// Declarations:</a:t>
            </a:r>
            <a:endParaRPr lang="en-IN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Foo a = new Foo();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Bar b = new Bar();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2438400"/>
            <a:ext cx="48768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200" dirty="0"/>
              <a:t>(a) The Bar class is a subclass of Foo.</a:t>
            </a:r>
          </a:p>
          <a:p>
            <a:pPr algn="just">
              <a:lnSpc>
                <a:spcPct val="150000"/>
              </a:lnSpc>
            </a:pPr>
            <a:r>
              <a:rPr lang="en-IN" sz="2200" dirty="0"/>
              <a:t>(b) The statement </a:t>
            </a:r>
            <a:r>
              <a:rPr lang="en-IN" sz="2200" dirty="0" err="1"/>
              <a:t>b.f</a:t>
            </a:r>
            <a:r>
              <a:rPr lang="en-IN" sz="2200" dirty="0"/>
              <a:t>(); is legal.</a:t>
            </a:r>
          </a:p>
          <a:p>
            <a:pPr algn="just">
              <a:lnSpc>
                <a:spcPct val="150000"/>
              </a:lnSpc>
            </a:pPr>
            <a:r>
              <a:rPr lang="en-IN" sz="2200" dirty="0"/>
              <a:t>(c) The statement </a:t>
            </a:r>
            <a:r>
              <a:rPr lang="en-IN" sz="2200" dirty="0" err="1"/>
              <a:t>a.j</a:t>
            </a:r>
            <a:r>
              <a:rPr lang="en-IN" sz="2200" dirty="0"/>
              <a:t> = 5; is legal.</a:t>
            </a:r>
          </a:p>
          <a:p>
            <a:pPr algn="just">
              <a:lnSpc>
                <a:spcPct val="150000"/>
              </a:lnSpc>
            </a:pPr>
            <a:r>
              <a:rPr lang="en-IN" sz="2200" dirty="0"/>
              <a:t>(d) The statement </a:t>
            </a:r>
            <a:r>
              <a:rPr lang="en-IN" sz="2200" dirty="0" err="1"/>
              <a:t>a.g</a:t>
            </a:r>
            <a:r>
              <a:rPr lang="en-IN" sz="2200" dirty="0"/>
              <a:t>(); is legal.</a:t>
            </a:r>
          </a:p>
          <a:p>
            <a:pPr algn="just">
              <a:lnSpc>
                <a:spcPct val="150000"/>
              </a:lnSpc>
            </a:pPr>
            <a:r>
              <a:rPr lang="en-IN" sz="2200" dirty="0"/>
              <a:t>(e) The statement </a:t>
            </a:r>
            <a:r>
              <a:rPr lang="en-IN" sz="2200" dirty="0" err="1"/>
              <a:t>b.i</a:t>
            </a:r>
            <a:r>
              <a:rPr lang="en-IN" sz="2200" dirty="0"/>
              <a:t> = 3; is legal.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7848600" cy="67056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 smtClean="0"/>
              <a:t>5. </a:t>
            </a:r>
            <a:r>
              <a:rPr lang="en-IN" sz="2400" b="1" dirty="0"/>
              <a:t>Which </a:t>
            </a:r>
            <a:r>
              <a:rPr lang="en-IN" sz="2400" b="1" dirty="0" smtClean="0"/>
              <a:t>statement(s) is / are </a:t>
            </a:r>
            <a:r>
              <a:rPr lang="en-IN" sz="2400" b="1" dirty="0"/>
              <a:t>true</a:t>
            </a:r>
            <a:r>
              <a:rPr lang="en-IN" sz="2400" b="1" dirty="0" smtClean="0"/>
              <a:t>?</a:t>
            </a:r>
          </a:p>
          <a:p>
            <a:pPr>
              <a:lnSpc>
                <a:spcPct val="150000"/>
              </a:lnSpc>
              <a:buNone/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IN" sz="2400" dirty="0"/>
              <a:t>(a) Private methods cannot be overridden in subclasses.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(b) A subclass can override any method in a superclass.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(c) An overriding method can declare that it throws checked exceptions that </a:t>
            </a:r>
            <a:r>
              <a:rPr lang="en-IN" sz="2400" dirty="0" smtClean="0"/>
              <a:t>are not </a:t>
            </a:r>
            <a:r>
              <a:rPr lang="en-IN" sz="2400" dirty="0"/>
              <a:t>thrown by the method it is overriding</a:t>
            </a:r>
            <a:r>
              <a:rPr lang="en-IN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(d) The parameter list of an overriding method can be a subset of the </a:t>
            </a:r>
            <a:r>
              <a:rPr lang="en-IN" sz="2400" dirty="0" smtClean="0"/>
              <a:t>parameter list </a:t>
            </a:r>
            <a:r>
              <a:rPr lang="en-IN" sz="2400" dirty="0"/>
              <a:t>of the method that it is overriding.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(e) The overriding method must have the same return type as the </a:t>
            </a:r>
            <a:r>
              <a:rPr lang="en-IN" sz="2400" dirty="0" smtClean="0"/>
              <a:t>overridden method</a:t>
            </a:r>
            <a:r>
              <a:rPr lang="en-IN" sz="2400" dirty="0"/>
              <a:t>.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76200"/>
            <a:ext cx="41910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endParaRPr kumimoji="0" lang="en-US" sz="9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305800" cy="67056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1800" b="1" dirty="0" smtClean="0"/>
              <a:t>6. Given </a:t>
            </a:r>
            <a:r>
              <a:rPr lang="en-IN" sz="1800" b="1" dirty="0"/>
              <a:t>classes A, B, and C, where B extends A, and C extends B, and where all </a:t>
            </a:r>
            <a:r>
              <a:rPr lang="en-IN" sz="1800" b="1" dirty="0" smtClean="0"/>
              <a:t>classes implement </a:t>
            </a:r>
            <a:r>
              <a:rPr lang="en-IN" sz="1800" b="1" dirty="0"/>
              <a:t>the instance method void </a:t>
            </a:r>
            <a:r>
              <a:rPr lang="en-IN" sz="1800" b="1" dirty="0" err="1"/>
              <a:t>doIt</a:t>
            </a:r>
            <a:r>
              <a:rPr lang="en-IN" sz="1800" b="1" dirty="0"/>
              <a:t>(). </a:t>
            </a:r>
            <a:endParaRPr lang="en-IN" sz="1800" b="1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b="1" dirty="0" smtClean="0"/>
              <a:t>	How </a:t>
            </a:r>
            <a:r>
              <a:rPr lang="en-IN" sz="1800" b="1" dirty="0"/>
              <a:t>can the </a:t>
            </a:r>
            <a:r>
              <a:rPr lang="en-IN" sz="1800" b="1" dirty="0" err="1"/>
              <a:t>doIt</a:t>
            </a:r>
            <a:r>
              <a:rPr lang="en-IN" sz="1800" b="1" dirty="0"/>
              <a:t>() method in A </a:t>
            </a:r>
            <a:r>
              <a:rPr lang="en-IN" sz="1800" b="1" dirty="0" smtClean="0"/>
              <a:t>be called </a:t>
            </a:r>
            <a:r>
              <a:rPr lang="en-IN" sz="1800" b="1" dirty="0"/>
              <a:t>from an instance method in C?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b="1" dirty="0" smtClean="0"/>
              <a:t>Select </a:t>
            </a:r>
            <a:r>
              <a:rPr lang="en-IN" sz="1800" b="1" dirty="0"/>
              <a:t>the </a:t>
            </a:r>
            <a:r>
              <a:rPr lang="en-IN" sz="1800" b="1" dirty="0" smtClean="0"/>
              <a:t>correct answer(s).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/>
          </a:p>
          <a:p>
            <a:pPr algn="just">
              <a:lnSpc>
                <a:spcPct val="150000"/>
              </a:lnSpc>
            </a:pPr>
            <a:r>
              <a:rPr lang="en-IN" sz="1800" dirty="0"/>
              <a:t>(a) </a:t>
            </a:r>
            <a:r>
              <a:rPr lang="en-IN" sz="1800" dirty="0" err="1"/>
              <a:t>doIt</a:t>
            </a:r>
            <a:r>
              <a:rPr lang="en-IN" sz="1800" dirty="0"/>
              <a:t>();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(b) </a:t>
            </a:r>
            <a:r>
              <a:rPr lang="en-IN" sz="1800" dirty="0" err="1"/>
              <a:t>super.doIt</a:t>
            </a:r>
            <a:r>
              <a:rPr lang="en-IN" sz="1800" dirty="0"/>
              <a:t>();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(c) </a:t>
            </a:r>
            <a:r>
              <a:rPr lang="en-IN" sz="1800" dirty="0" err="1"/>
              <a:t>super.super.doIt</a:t>
            </a:r>
            <a:r>
              <a:rPr lang="en-IN" sz="1800" dirty="0"/>
              <a:t>();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(d) </a:t>
            </a:r>
            <a:r>
              <a:rPr lang="en-IN" sz="1800" dirty="0" err="1"/>
              <a:t>this.super.doIt</a:t>
            </a:r>
            <a:r>
              <a:rPr lang="en-IN" sz="1800" dirty="0"/>
              <a:t>();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(e) </a:t>
            </a:r>
            <a:r>
              <a:rPr lang="en-IN" sz="1800" dirty="0" err="1"/>
              <a:t>A.this.doIt</a:t>
            </a:r>
            <a:r>
              <a:rPr lang="en-IN" sz="1800" dirty="0"/>
              <a:t>();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(f) ((A) this).</a:t>
            </a:r>
            <a:r>
              <a:rPr lang="en-IN" sz="1800" dirty="0" err="1"/>
              <a:t>doIt</a:t>
            </a:r>
            <a:r>
              <a:rPr lang="en-IN" sz="1800" dirty="0"/>
              <a:t>();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(g) It is not possible.</a:t>
            </a:r>
            <a:endParaRPr lang="en-IN" sz="1800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/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5029200" cy="6705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800" b="1" dirty="0" smtClean="0"/>
              <a:t>7. What </a:t>
            </a:r>
            <a:r>
              <a:rPr lang="en-IN" sz="1800" b="1" dirty="0"/>
              <a:t>would be the result of compiling and running the following program</a:t>
            </a:r>
            <a:r>
              <a:rPr lang="en-IN" sz="1800" b="1" dirty="0" smtClean="0"/>
              <a:t>?</a:t>
            </a:r>
          </a:p>
          <a:p>
            <a:pPr marL="0" indent="0" algn="just">
              <a:buNone/>
            </a:pPr>
            <a:endParaRPr lang="en-IN" sz="1800" b="1" dirty="0"/>
          </a:p>
          <a:p>
            <a:pPr marL="0" indent="0" algn="just">
              <a:buNone/>
            </a:pPr>
            <a:r>
              <a:rPr lang="en-IN" sz="1800" dirty="0"/>
              <a:t>// Filename: MyClass.java</a:t>
            </a:r>
          </a:p>
          <a:p>
            <a:pPr marL="0" indent="0" algn="just">
              <a:buNone/>
            </a:pPr>
            <a:r>
              <a:rPr lang="en-IN" sz="1800" dirty="0"/>
              <a:t>public class </a:t>
            </a:r>
            <a:r>
              <a:rPr lang="en-IN" sz="1800" dirty="0" err="1"/>
              <a:t>MyClass</a:t>
            </a:r>
            <a:r>
              <a:rPr lang="en-IN" sz="1800" dirty="0"/>
              <a:t> {</a:t>
            </a:r>
          </a:p>
          <a:p>
            <a:pPr marL="0" indent="0" algn="just">
              <a:buNone/>
            </a:pPr>
            <a:r>
              <a:rPr lang="en-IN" sz="1800" dirty="0"/>
              <a:t>public static void main(String[] args) {</a:t>
            </a:r>
          </a:p>
          <a:p>
            <a:pPr marL="0" indent="0" algn="just">
              <a:buNone/>
            </a:pPr>
            <a:r>
              <a:rPr lang="en-IN" sz="1800" dirty="0"/>
              <a:t>C </a:t>
            </a:r>
            <a:r>
              <a:rPr lang="en-IN" sz="1800" dirty="0" err="1"/>
              <a:t>c</a:t>
            </a:r>
            <a:r>
              <a:rPr lang="en-IN" sz="1800" dirty="0"/>
              <a:t> = new C();</a:t>
            </a:r>
          </a:p>
          <a:p>
            <a:pPr marL="0" indent="0" algn="just">
              <a:buNone/>
            </a:pPr>
            <a:r>
              <a:rPr lang="en-IN" sz="1800" dirty="0"/>
              <a:t>System.out.println(</a:t>
            </a:r>
            <a:r>
              <a:rPr lang="en-IN" sz="1800" dirty="0" err="1"/>
              <a:t>c.max</a:t>
            </a:r>
            <a:r>
              <a:rPr lang="en-IN" sz="1800" dirty="0"/>
              <a:t>(13, 29));</a:t>
            </a:r>
          </a:p>
          <a:p>
            <a:pPr marL="0" indent="0" algn="just">
              <a:buNone/>
            </a:pPr>
            <a:r>
              <a:rPr lang="en-IN" sz="1800" dirty="0"/>
              <a:t>}</a:t>
            </a:r>
          </a:p>
          <a:p>
            <a:pPr marL="0" indent="0" algn="just">
              <a:buNone/>
            </a:pPr>
            <a:r>
              <a:rPr lang="en-IN" sz="1800" dirty="0"/>
              <a:t>}</a:t>
            </a:r>
          </a:p>
          <a:p>
            <a:pPr marL="0" indent="0" algn="just">
              <a:buNone/>
            </a:pPr>
            <a:r>
              <a:rPr lang="en-IN" sz="1800" dirty="0"/>
              <a:t>class A {</a:t>
            </a:r>
          </a:p>
          <a:p>
            <a:pPr marL="0" indent="0" algn="just">
              <a:buNone/>
            </a:pPr>
            <a:r>
              <a:rPr lang="en-IN" sz="1800" dirty="0"/>
              <a:t>int max(int x, int y) { if (x&gt;y) return x; else return y; }</a:t>
            </a:r>
          </a:p>
          <a:p>
            <a:pPr marL="0" indent="0" algn="just">
              <a:buNone/>
            </a:pPr>
            <a:r>
              <a:rPr lang="en-IN" sz="1800" dirty="0"/>
              <a:t>}</a:t>
            </a:r>
          </a:p>
          <a:p>
            <a:pPr marL="0" indent="0" algn="just">
              <a:buNone/>
            </a:pPr>
            <a:r>
              <a:rPr lang="en-IN" sz="1800" dirty="0"/>
              <a:t>class B extends A{</a:t>
            </a:r>
          </a:p>
          <a:p>
            <a:pPr marL="0" indent="0" algn="just">
              <a:buNone/>
            </a:pPr>
            <a:r>
              <a:rPr lang="en-IN" sz="1800" dirty="0"/>
              <a:t>int max(int x, int y) { return </a:t>
            </a:r>
            <a:r>
              <a:rPr lang="en-IN" sz="1800" dirty="0" err="1"/>
              <a:t>super.max</a:t>
            </a:r>
            <a:r>
              <a:rPr lang="en-IN" sz="1800" dirty="0"/>
              <a:t>(y, x) - 10; }</a:t>
            </a:r>
          </a:p>
          <a:p>
            <a:pPr marL="0" indent="0" algn="just">
              <a:buNone/>
            </a:pPr>
            <a:r>
              <a:rPr lang="en-IN" sz="1800" dirty="0"/>
              <a:t>}</a:t>
            </a:r>
          </a:p>
          <a:p>
            <a:pPr marL="0" indent="0" algn="just">
              <a:buNone/>
            </a:pPr>
            <a:r>
              <a:rPr lang="en-IN" sz="1800" dirty="0"/>
              <a:t>class C extends B {</a:t>
            </a:r>
          </a:p>
          <a:p>
            <a:pPr marL="0" indent="0" algn="just">
              <a:buNone/>
            </a:pPr>
            <a:r>
              <a:rPr lang="en-IN" sz="1800" dirty="0"/>
              <a:t>int max(int x, int y) { return </a:t>
            </a:r>
            <a:r>
              <a:rPr lang="en-IN" sz="1800" dirty="0" err="1"/>
              <a:t>super.max</a:t>
            </a:r>
            <a:r>
              <a:rPr lang="en-IN" sz="1800" dirty="0"/>
              <a:t>(x+10, y+10); }</a:t>
            </a:r>
          </a:p>
          <a:p>
            <a:pPr marL="0" indent="0" algn="just">
              <a:buNone/>
            </a:pPr>
            <a:r>
              <a:rPr lang="en-IN" sz="1800" dirty="0"/>
              <a:t>}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228600"/>
            <a:ext cx="3716740" cy="609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sz="1800" dirty="0"/>
              <a:t>(a) The code will fail to compile because the max() method in B passes the arguments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in the call </a:t>
            </a:r>
            <a:r>
              <a:rPr lang="en-IN" sz="1800" dirty="0" err="1"/>
              <a:t>super.max</a:t>
            </a:r>
            <a:r>
              <a:rPr lang="en-IN" sz="1800" dirty="0"/>
              <a:t>(y, x) in the wrong order.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(b) The code will fail to compile because a call to a max() </a:t>
            </a:r>
            <a:r>
              <a:rPr lang="en-IN" sz="1800" dirty="0" smtClean="0"/>
              <a:t>method </a:t>
            </a:r>
            <a:r>
              <a:rPr lang="en-IN" sz="1800" dirty="0"/>
              <a:t>is ambiguous.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(c) The code will compile and print 13, when run.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(d) The code will compile and print 23, when run.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(e) The code will compile and print 29, when run.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(f) The code will compile and print 39, when run.</a:t>
            </a: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350364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5029200" cy="6705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800" b="1" dirty="0" smtClean="0"/>
              <a:t>8. Which </a:t>
            </a:r>
            <a:r>
              <a:rPr lang="en-IN" sz="1800" b="1" dirty="0"/>
              <a:t>is the simplest expression that can be inserted at (1), so that the </a:t>
            </a:r>
            <a:r>
              <a:rPr lang="en-IN" sz="1800" b="1" dirty="0" smtClean="0"/>
              <a:t>program prints </a:t>
            </a:r>
            <a:r>
              <a:rPr lang="en-IN" sz="1800" b="1" dirty="0"/>
              <a:t>the value of the text field from the Message class</a:t>
            </a:r>
            <a:r>
              <a:rPr lang="en-IN" sz="1800" b="1" dirty="0" smtClean="0"/>
              <a:t>?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IN" sz="2000" dirty="0"/>
              <a:t>// Filename: MyClass.java</a:t>
            </a:r>
          </a:p>
          <a:p>
            <a:r>
              <a:rPr lang="en-IN" sz="2000" dirty="0"/>
              <a:t>class Message {</a:t>
            </a:r>
          </a:p>
          <a:p>
            <a:r>
              <a:rPr lang="en-IN" sz="2000" dirty="0"/>
              <a:t>// The message that should be printed:</a:t>
            </a:r>
          </a:p>
          <a:p>
            <a:r>
              <a:rPr lang="en-IN" sz="2000" dirty="0"/>
              <a:t>String text = "Hello, world!";</a:t>
            </a:r>
          </a:p>
          <a:p>
            <a:r>
              <a:rPr lang="en-IN" sz="2000" dirty="0"/>
              <a:t>}</a:t>
            </a:r>
          </a:p>
          <a:p>
            <a:r>
              <a:rPr lang="en-IN" sz="2000" dirty="0"/>
              <a:t>class </a:t>
            </a:r>
            <a:r>
              <a:rPr lang="en-IN" sz="2000" dirty="0" err="1"/>
              <a:t>MySuperclass</a:t>
            </a:r>
            <a:r>
              <a:rPr lang="en-IN" sz="2000" dirty="0"/>
              <a:t> {</a:t>
            </a:r>
          </a:p>
          <a:p>
            <a:r>
              <a:rPr lang="en-IN" sz="2000" dirty="0"/>
              <a:t>Message </a:t>
            </a:r>
            <a:r>
              <a:rPr lang="en-IN" sz="2000" dirty="0" err="1"/>
              <a:t>msg</a:t>
            </a:r>
            <a:r>
              <a:rPr lang="en-IN" sz="2000" dirty="0"/>
              <a:t> = new Message();</a:t>
            </a:r>
          </a:p>
          <a:p>
            <a:r>
              <a:rPr lang="en-IN" sz="2000" dirty="0"/>
              <a:t>}</a:t>
            </a:r>
          </a:p>
          <a:p>
            <a:r>
              <a:rPr lang="en-IN" sz="2000" dirty="0"/>
              <a:t>public class </a:t>
            </a:r>
            <a:r>
              <a:rPr lang="en-IN" sz="2000" dirty="0" err="1"/>
              <a:t>MyClass</a:t>
            </a:r>
            <a:r>
              <a:rPr lang="en-IN" sz="2000" dirty="0"/>
              <a:t> extends </a:t>
            </a:r>
            <a:r>
              <a:rPr lang="en-IN" sz="2000" dirty="0" err="1"/>
              <a:t>MySuperclass</a:t>
            </a:r>
            <a:r>
              <a:rPr lang="en-IN" sz="2000" dirty="0"/>
              <a:t> {</a:t>
            </a:r>
          </a:p>
          <a:p>
            <a:r>
              <a:rPr lang="en-IN" sz="2000" dirty="0"/>
              <a:t>public static void main(String[] args) {</a:t>
            </a:r>
          </a:p>
          <a:p>
            <a:r>
              <a:rPr lang="en-IN" sz="2000" dirty="0" err="1"/>
              <a:t>MyClass</a:t>
            </a:r>
            <a:r>
              <a:rPr lang="en-IN" sz="2000" dirty="0"/>
              <a:t> object = new </a:t>
            </a:r>
            <a:r>
              <a:rPr lang="en-IN" sz="2000" dirty="0" err="1"/>
              <a:t>MyClass</a:t>
            </a:r>
            <a:r>
              <a:rPr lang="en-IN" sz="2000" dirty="0"/>
              <a:t>();</a:t>
            </a:r>
          </a:p>
          <a:p>
            <a:r>
              <a:rPr lang="en-IN" sz="2000" dirty="0" err="1"/>
              <a:t>object.print</a:t>
            </a:r>
            <a:r>
              <a:rPr lang="en-IN" sz="2000" dirty="0"/>
              <a:t>();</a:t>
            </a:r>
          </a:p>
          <a:p>
            <a:r>
              <a:rPr lang="en-IN" sz="2000" dirty="0"/>
              <a:t>}</a:t>
            </a:r>
          </a:p>
          <a:p>
            <a:r>
              <a:rPr lang="en-IN" sz="2000" dirty="0"/>
              <a:t>public void print() {</a:t>
            </a:r>
          </a:p>
          <a:p>
            <a:r>
              <a:rPr lang="en-IN" sz="2000" dirty="0"/>
              <a:t>System.out.println( /* (1) INSERT THE SIMPLEST EXPRESSION HERE */ );</a:t>
            </a:r>
          </a:p>
          <a:p>
            <a:r>
              <a:rPr lang="en-IN" sz="2000" dirty="0"/>
              <a:t>}</a:t>
            </a:r>
          </a:p>
          <a:p>
            <a:r>
              <a:rPr lang="en-IN" sz="2000" dirty="0"/>
              <a:t>}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228600"/>
            <a:ext cx="3716740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sz="2200" dirty="0"/>
              <a:t>(a) text</a:t>
            </a:r>
          </a:p>
          <a:p>
            <a:pPr algn="just">
              <a:lnSpc>
                <a:spcPct val="150000"/>
              </a:lnSpc>
            </a:pPr>
            <a:r>
              <a:rPr lang="en-IN" sz="2200" dirty="0"/>
              <a:t>(b) </a:t>
            </a:r>
            <a:r>
              <a:rPr lang="en-IN" sz="2200" dirty="0" err="1"/>
              <a:t>Message.text</a:t>
            </a:r>
            <a:endParaRPr lang="en-IN" sz="2200" dirty="0"/>
          </a:p>
          <a:p>
            <a:pPr algn="just">
              <a:lnSpc>
                <a:spcPct val="150000"/>
              </a:lnSpc>
            </a:pPr>
            <a:r>
              <a:rPr lang="en-IN" sz="2200" dirty="0"/>
              <a:t>(c) </a:t>
            </a:r>
            <a:r>
              <a:rPr lang="en-IN" sz="2200" dirty="0" err="1"/>
              <a:t>msg.text</a:t>
            </a:r>
            <a:endParaRPr lang="en-IN" sz="2200" dirty="0"/>
          </a:p>
          <a:p>
            <a:pPr algn="just">
              <a:lnSpc>
                <a:spcPct val="150000"/>
              </a:lnSpc>
            </a:pPr>
            <a:r>
              <a:rPr lang="en-IN" sz="2200" dirty="0"/>
              <a:t>(d) </a:t>
            </a:r>
            <a:r>
              <a:rPr lang="en-IN" sz="2200" dirty="0" err="1"/>
              <a:t>object.msg.text</a:t>
            </a:r>
            <a:endParaRPr lang="en-IN" sz="2200" dirty="0"/>
          </a:p>
          <a:p>
            <a:pPr algn="just">
              <a:lnSpc>
                <a:spcPct val="150000"/>
              </a:lnSpc>
            </a:pPr>
            <a:r>
              <a:rPr lang="en-IN" sz="2200" dirty="0"/>
              <a:t>(e) </a:t>
            </a:r>
            <a:r>
              <a:rPr lang="en-IN" sz="2200" dirty="0" err="1"/>
              <a:t>super.msg.text</a:t>
            </a:r>
            <a:endParaRPr lang="en-IN" sz="2200" dirty="0"/>
          </a:p>
          <a:p>
            <a:pPr algn="just">
              <a:lnSpc>
                <a:spcPct val="150000"/>
              </a:lnSpc>
            </a:pPr>
            <a:r>
              <a:rPr lang="en-IN" sz="2200" dirty="0"/>
              <a:t>(f) </a:t>
            </a:r>
            <a:r>
              <a:rPr lang="en-IN" sz="2200" dirty="0" err="1"/>
              <a:t>object.super.msg.text</a:t>
            </a: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201155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4190</Words>
  <Application>Microsoft Office PowerPoint</Application>
  <PresentationFormat>On-screen Show (4:3)</PresentationFormat>
  <Paragraphs>569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194</cp:revision>
  <dcterms:created xsi:type="dcterms:W3CDTF">2015-07-22T14:10:40Z</dcterms:created>
  <dcterms:modified xsi:type="dcterms:W3CDTF">2016-07-04T07:37:29Z</dcterms:modified>
</cp:coreProperties>
</file>