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56" r:id="rId5"/>
    <p:sldId id="324" r:id="rId6"/>
    <p:sldId id="292" r:id="rId7"/>
    <p:sldId id="290" r:id="rId8"/>
    <p:sldId id="279" r:id="rId9"/>
    <p:sldId id="281" r:id="rId10"/>
    <p:sldId id="282" r:id="rId11"/>
    <p:sldId id="285" r:id="rId12"/>
    <p:sldId id="286" r:id="rId13"/>
    <p:sldId id="288" r:id="rId14"/>
    <p:sldId id="294" r:id="rId15"/>
    <p:sldId id="300" r:id="rId16"/>
    <p:sldId id="301" r:id="rId17"/>
    <p:sldId id="293" r:id="rId18"/>
    <p:sldId id="295" r:id="rId19"/>
    <p:sldId id="296" r:id="rId20"/>
    <p:sldId id="299" r:id="rId21"/>
    <p:sldId id="298" r:id="rId22"/>
    <p:sldId id="305" r:id="rId23"/>
    <p:sldId id="304" r:id="rId24"/>
    <p:sldId id="302" r:id="rId25"/>
    <p:sldId id="308" r:id="rId26"/>
    <p:sldId id="309" r:id="rId27"/>
    <p:sldId id="310" r:id="rId28"/>
    <p:sldId id="348" r:id="rId29"/>
    <p:sldId id="311" r:id="rId30"/>
    <p:sldId id="312" r:id="rId31"/>
    <p:sldId id="318" r:id="rId32"/>
    <p:sldId id="321" r:id="rId33"/>
    <p:sldId id="319" r:id="rId34"/>
    <p:sldId id="325" r:id="rId35"/>
    <p:sldId id="323" r:id="rId36"/>
    <p:sldId id="326" r:id="rId37"/>
    <p:sldId id="327" r:id="rId38"/>
    <p:sldId id="345" r:id="rId39"/>
    <p:sldId id="320" r:id="rId40"/>
    <p:sldId id="328" r:id="rId41"/>
    <p:sldId id="329" r:id="rId42"/>
    <p:sldId id="330" r:id="rId43"/>
    <p:sldId id="331" r:id="rId44"/>
    <p:sldId id="339" r:id="rId45"/>
    <p:sldId id="344" r:id="rId46"/>
    <p:sldId id="340" r:id="rId47"/>
  </p:sldIdLst>
  <p:sldSz cx="12192000" cy="6858000"/>
  <p:notesSz cx="6858000" cy="9144000"/>
  <p:custDataLst>
    <p:tags r:id="rId5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898989"/>
    <a:srgbClr val="A5A5A5"/>
    <a:srgbClr val="FFC000"/>
    <a:srgbClr val="FFF2CC"/>
    <a:srgbClr val="EDEDED"/>
    <a:srgbClr val="ED7D31"/>
    <a:srgbClr val="FBE5D6"/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1854" autoAdjust="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123-7607-47C6-B6E4-1044F4C923E1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FCFC-42DC-4D34-9B5D-35CACE386D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78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19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105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12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60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2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931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51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18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274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56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965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7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82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45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188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2353-43BF-42BC-8B75-48EB2E26C794}" type="datetime4">
              <a:rPr lang="nl-NL" smtClean="0"/>
              <a:t>10 mei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CE1E-659B-4558-8056-51FAFD493255}" type="datetime4">
              <a:rPr lang="nl-NL" smtClean="0"/>
              <a:t>10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5F63F-4044-460F-9F07-0D92C671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3E46313-24A9-49ED-9DDC-71B7833F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B044B-6772-48DE-B7E5-D11EEA166D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7DDA-800A-4962-9B92-FA3264F8F3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7350" y="1379798"/>
            <a:ext cx="7740650" cy="357188"/>
          </a:xfrm>
        </p:spPr>
        <p:txBody>
          <a:bodyPr/>
          <a:lstStyle>
            <a:lvl1pPr marL="0" indent="0">
              <a:buNone/>
              <a:defRPr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add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E950-94A6-473F-ADCF-AC2ABAE51F7D}" type="datetime4">
              <a:rPr lang="nl-NL" smtClean="0"/>
              <a:t>10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B80D-6332-4D30-9BCD-AA0CC129C6E9}" type="datetime4">
              <a:rPr lang="nl-NL" smtClean="0"/>
              <a:t>10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AE90B2F-D3FB-46DE-B71B-D4735F58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BDCC-82FB-40D7-A869-BFAF0B2C471F}" type="datetime4">
              <a:rPr lang="nl-NL" smtClean="0"/>
              <a:t>10 mei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E64790D-F2CA-4F03-96D2-F02F8D3F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7F5-51D7-47D2-8CE7-930C7210176D}" type="datetime4">
              <a:rPr lang="nl-NL" smtClean="0"/>
              <a:t>10 mei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8C98E3-9D1E-4199-8F61-6A060F9D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DD03-A9CC-41CB-ADAE-F188D834016E}" type="datetime4">
              <a:rPr lang="nl-NL" smtClean="0"/>
              <a:t>10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6668D-311C-4E1C-9D21-0174FCFB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5F0-0DF7-42A8-BB5A-F6E448492A53}" type="datetime4">
              <a:rPr lang="nl-NL" smtClean="0"/>
              <a:t>10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5930702-3617-4FB0-A6BF-EEF5AF6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6C-6EC0-4CAF-BF33-67B3FB71F359}" type="datetime4">
              <a:rPr lang="nl-NL" smtClean="0"/>
              <a:t>10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1488113B-62FE-4F73-9558-C3DB4765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E17426-3F26-4D14-9630-D683F248EAFB}" type="datetime4">
              <a:rPr lang="nl-NL" smtClean="0"/>
              <a:t>10 mei 2021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solidFill>
            <a:srgbClr val="C7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A020F2-8DC2-44BF-BC79-F427FE580C1E}"/>
              </a:ext>
            </a:extLst>
          </p:cNvPr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598077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9182713-75DA-4B19-80CF-47AD6AEF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9693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jh.visser@avan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49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algorithms_basics.htm" TargetMode="External"/><Relationship Id="rId2" Type="http://schemas.openxmlformats.org/officeDocument/2006/relationships/hyperlink" Target="mailto:https://www.linkedin.com/learning/introduction-to-data-structures-algorithms-in-java/introduction-7?autoplay=true&amp;resume=false&amp;u=576896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open.katti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7CA-FFE2-4911-B469-EF28C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ALGORITMES &amp; DataStucturen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BF7-82A4-4BB7-BB6B-07AF87BE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00" y="3679200"/>
            <a:ext cx="9864000" cy="1456325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nl-NL" sz="1600" spc="-5" dirty="0">
                <a:latin typeface="Verdana"/>
                <a:cs typeface="Verdana"/>
              </a:rPr>
              <a:t>Joost Visser </a:t>
            </a:r>
            <a:r>
              <a:rPr lang="nl-NL" sz="1600" b="0" spc="-5" dirty="0">
                <a:latin typeface="Verdana"/>
                <a:cs typeface="Verdana"/>
              </a:rPr>
              <a:t>(</a:t>
            </a:r>
            <a:r>
              <a:rPr lang="nl-NL" sz="1600" b="0" spc="-5" dirty="0">
                <a:latin typeface="Verdana"/>
                <a:cs typeface="Verdana"/>
                <a:hlinkClick r:id="rId2"/>
              </a:rPr>
              <a:t>jwjh.visser@avans.nl</a:t>
            </a:r>
            <a:r>
              <a:rPr lang="nl-NL" sz="1600" b="0" spc="-5" dirty="0">
                <a:latin typeface="Verdana"/>
                <a:cs typeface="Verdana"/>
              </a:rPr>
              <a:t>)</a:t>
            </a:r>
            <a:endParaRPr lang="nl-NL" sz="1600" b="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nl-NL" sz="1600" b="0" dirty="0">
              <a:latin typeface="Verdana"/>
              <a:cs typeface="Verdana"/>
            </a:endParaRPr>
          </a:p>
          <a:p>
            <a:pPr marL="12700" marR="1741170">
              <a:spcBef>
                <a:spcPts val="5"/>
              </a:spcBef>
            </a:pPr>
            <a:r>
              <a:rPr lang="nl-NL" sz="1600" b="0" spc="-5" dirty="0">
                <a:latin typeface="Verdana"/>
                <a:cs typeface="Verdana"/>
              </a:rPr>
              <a:t>Academie</a:t>
            </a:r>
            <a:r>
              <a:rPr lang="nl-NL" sz="1600" b="0" spc="-35" dirty="0">
                <a:latin typeface="Verdana"/>
                <a:cs typeface="Verdana"/>
              </a:rPr>
              <a:t> </a:t>
            </a:r>
            <a:r>
              <a:rPr lang="nl-NL" sz="1600" b="0" dirty="0">
                <a:latin typeface="Verdana"/>
                <a:cs typeface="Verdana"/>
              </a:rPr>
              <a:t>voor</a:t>
            </a:r>
            <a:r>
              <a:rPr lang="nl-NL" sz="1600" b="0" spc="-30" dirty="0">
                <a:latin typeface="Verdana"/>
                <a:cs typeface="Verdana"/>
              </a:rPr>
              <a:t> </a:t>
            </a:r>
            <a:r>
              <a:rPr lang="nl-NL" sz="1600" b="0" spc="-5" dirty="0">
                <a:latin typeface="Verdana"/>
                <a:cs typeface="Verdana"/>
              </a:rPr>
              <a:t>Deeltijd</a:t>
            </a:r>
            <a:endParaRPr lang="nl-NL" sz="1600" b="0" dirty="0">
              <a:latin typeface="Verdana"/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5C8-8A24-4EFB-93AF-B6CDAC6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0579" y="6442777"/>
            <a:ext cx="2743200" cy="216000"/>
          </a:xfrm>
        </p:spPr>
        <p:txBody>
          <a:bodyPr/>
          <a:lstStyle/>
          <a:p>
            <a:fld id="{E8CC65D3-1213-4AD3-B6EB-284694BEB521}" type="datetime4">
              <a:rPr lang="nl-NL" smtClean="0"/>
              <a:t>10 mei 2021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2D0-42F2-4358-B2D8-B788E1C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Vakintroductie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A7A1-0A75-4DB5-A479-F53F62F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F71E-1BBF-46C3-961C-58AA0A15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CDBF-2288-4667-B53A-6D31A4CC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6398D-E593-4DBE-AF46-F193AC306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endParaRPr lang="en-NL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EAB0B6-6F86-4995-943D-BBA533A2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02273"/>
              </p:ext>
            </p:extLst>
          </p:nvPr>
        </p:nvGraphicFramePr>
        <p:xfrm>
          <a:off x="1187350" y="1795030"/>
          <a:ext cx="9702800" cy="3333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921">
                  <a:extLst>
                    <a:ext uri="{9D8B030D-6E8A-4147-A177-3AD203B41FA5}">
                      <a16:colId xmlns:a16="http://schemas.microsoft.com/office/drawing/2014/main" val="3137907438"/>
                    </a:ext>
                  </a:extLst>
                </a:gridCol>
                <a:gridCol w="2177503">
                  <a:extLst>
                    <a:ext uri="{9D8B030D-6E8A-4147-A177-3AD203B41FA5}">
                      <a16:colId xmlns:a16="http://schemas.microsoft.com/office/drawing/2014/main" val="1655821202"/>
                    </a:ext>
                  </a:extLst>
                </a:gridCol>
                <a:gridCol w="2609400">
                  <a:extLst>
                    <a:ext uri="{9D8B030D-6E8A-4147-A177-3AD203B41FA5}">
                      <a16:colId xmlns:a16="http://schemas.microsoft.com/office/drawing/2014/main" val="1689137165"/>
                    </a:ext>
                  </a:extLst>
                </a:gridCol>
                <a:gridCol w="4192976">
                  <a:extLst>
                    <a:ext uri="{9D8B030D-6E8A-4147-A177-3AD203B41FA5}">
                      <a16:colId xmlns:a16="http://schemas.microsoft.com/office/drawing/2014/main" val="3864927329"/>
                    </a:ext>
                  </a:extLst>
                </a:gridCol>
              </a:tblGrid>
              <a:tr h="3973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97768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Introductie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Inleiding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algoritme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complexiteit</a:t>
                      </a:r>
                      <a:r>
                        <a:rPr lang="en-US" dirty="0"/>
                        <a:t>, data-</a:t>
                      </a:r>
                      <a:r>
                        <a:rPr lang="en-US" dirty="0" err="1"/>
                        <a:t>structuren</a:t>
                      </a:r>
                      <a:r>
                        <a:rPr lang="en-US" dirty="0"/>
                        <a:t>, Linear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53460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Abstracte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datatypen</a:t>
                      </a:r>
                      <a:r>
                        <a:rPr lang="en-US" dirty="0"/>
                        <a:t>, Array, List, Set, Map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794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Heap, Deque, Priority Queue, </a:t>
                      </a:r>
                      <a:r>
                        <a:rPr lang="en-US" dirty="0" err="1"/>
                        <a:t>Generieke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datatypen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4691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2, </a:t>
                      </a:r>
                      <a:r>
                        <a:rPr lang="en-US" dirty="0" err="1"/>
                        <a:t>recursie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proeftoets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234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F89F35-F065-4FE8-B073-EF8CB96CBAF5}"/>
              </a:ext>
            </a:extLst>
          </p:cNvPr>
          <p:cNvSpPr/>
          <p:nvPr/>
        </p:nvSpPr>
        <p:spPr>
          <a:xfrm>
            <a:off x="4985342" y="5330344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664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Vakintroductie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Algoritmes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datastructuren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 1: Linear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Sorteren</a:t>
            </a:r>
            <a:endParaRPr lang="en-NL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2EF8-1B5F-4927-BB5F-A96800C4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00" y="918000"/>
            <a:ext cx="8149288" cy="3564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6A06E-CC51-48EA-8CAD-32683E5A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26B9-6912-4433-B3A9-2D03092D7A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F537-1565-4537-B0F5-96275866D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FDF6B-FC29-4634-9E83-36AE910E3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8DB16AE-96F9-4E25-966D-5CD47D1D8694}"/>
              </a:ext>
            </a:extLst>
          </p:cNvPr>
          <p:cNvSpPr txBox="1">
            <a:spLocks/>
          </p:cNvSpPr>
          <p:nvPr/>
        </p:nvSpPr>
        <p:spPr>
          <a:xfrm>
            <a:off x="1187450" y="1889125"/>
            <a:ext cx="9720263" cy="2818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Font typeface="Verdana" panose="020B0604030504040204" pitchFamily="34" charset="0"/>
              <a:buNone/>
            </a:pPr>
            <a:r>
              <a:rPr lang="nl-NL" spc="-5" dirty="0">
                <a:latin typeface="Verdana"/>
                <a:cs typeface="Verdana"/>
              </a:rPr>
              <a:t>Een </a:t>
            </a:r>
            <a:r>
              <a:rPr lang="nl-NL" dirty="0">
                <a:latin typeface="Verdana"/>
                <a:cs typeface="Verdana"/>
              </a:rPr>
              <a:t>algoritme</a:t>
            </a:r>
            <a:r>
              <a:rPr lang="nl-NL" spc="-1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is </a:t>
            </a:r>
            <a:r>
              <a:rPr lang="nl-NL" spc="-5" dirty="0">
                <a:latin typeface="Verdana"/>
                <a:cs typeface="Verdana"/>
              </a:rPr>
              <a:t>een</a:t>
            </a:r>
            <a:r>
              <a:rPr lang="nl-NL" spc="1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recept</a:t>
            </a:r>
            <a:r>
              <a:rPr lang="nl-NL" spc="2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voor</a:t>
            </a:r>
            <a:r>
              <a:rPr lang="nl-NL" spc="-3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het</a:t>
            </a:r>
            <a:r>
              <a:rPr lang="nl-NL" spc="1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oplossen</a:t>
            </a:r>
            <a:r>
              <a:rPr lang="nl-NL" spc="15" dirty="0">
                <a:latin typeface="Verdana"/>
                <a:cs typeface="Verdana"/>
              </a:rPr>
              <a:t> </a:t>
            </a:r>
            <a:r>
              <a:rPr lang="nl-NL" spc="-15" dirty="0">
                <a:latin typeface="Verdana"/>
                <a:cs typeface="Verdana"/>
              </a:rPr>
              <a:t>van </a:t>
            </a:r>
            <a:r>
              <a:rPr lang="nl-NL" spc="-5" dirty="0">
                <a:latin typeface="Verdana"/>
                <a:cs typeface="Verdana"/>
              </a:rPr>
              <a:t>een probleem, stap voor stap.</a:t>
            </a:r>
            <a:endParaRPr lang="nl-NL" dirty="0">
              <a:latin typeface="Verdana"/>
              <a:cs typeface="Verdana"/>
            </a:endParaRPr>
          </a:p>
          <a:p>
            <a:pPr marL="0" indent="0">
              <a:spcBef>
                <a:spcPts val="30"/>
              </a:spcBef>
              <a:buFont typeface="Verdana" panose="020B0604030504040204" pitchFamily="34" charset="0"/>
              <a:buNone/>
            </a:pPr>
            <a:endParaRPr lang="nl-NL" dirty="0">
              <a:latin typeface="Verdana"/>
              <a:cs typeface="Verdana"/>
            </a:endParaRPr>
          </a:p>
          <a:p>
            <a:pPr marL="0" indent="0">
              <a:spcBef>
                <a:spcPts val="30"/>
              </a:spcBef>
              <a:buFont typeface="Verdana" panose="020B0604030504040204" pitchFamily="34" charset="0"/>
              <a:buNone/>
            </a:pPr>
            <a:r>
              <a:rPr lang="nl-NL" dirty="0">
                <a:latin typeface="Verdana"/>
                <a:cs typeface="Verdana"/>
              </a:rPr>
              <a:t>Verzin een algoritme voor de volgende problemen:</a:t>
            </a:r>
          </a:p>
          <a:p>
            <a:pPr marL="457200" indent="-457200">
              <a:spcBef>
                <a:spcPts val="30"/>
              </a:spcBef>
              <a:buFont typeface="+mj-lt"/>
              <a:buAutoNum type="arabicPeriod"/>
            </a:pPr>
            <a:r>
              <a:rPr lang="nl-NL" dirty="0">
                <a:latin typeface="Verdana"/>
                <a:cs typeface="Verdana"/>
              </a:rPr>
              <a:t>Gegeven twee nummers, tel ze bij elkaar op.</a:t>
            </a:r>
          </a:p>
          <a:p>
            <a:pPr marL="457200" indent="-457200">
              <a:spcBef>
                <a:spcPts val="30"/>
              </a:spcBef>
              <a:buFont typeface="+mj-lt"/>
              <a:buAutoNum type="arabicPeriod"/>
            </a:pPr>
            <a:r>
              <a:rPr lang="nl-NL" dirty="0">
                <a:latin typeface="Verdana"/>
                <a:cs typeface="Verdana"/>
              </a:rPr>
              <a:t>Zit de volgende getal in een gegeven lijst?</a:t>
            </a:r>
          </a:p>
          <a:p>
            <a:pPr marL="457200" indent="-457200">
              <a:spcBef>
                <a:spcPts val="30"/>
              </a:spcBef>
              <a:buFont typeface="+mj-lt"/>
              <a:buAutoNum type="arabicPeriod"/>
            </a:pPr>
            <a:r>
              <a:rPr lang="nl-NL" dirty="0">
                <a:latin typeface="Verdana"/>
                <a:cs typeface="Verdana"/>
              </a:rPr>
              <a:t>Wat is de snelste route van mijn huis naar Avans?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847B8AF-A993-45ED-9655-C68492AB8BDA}"/>
              </a:ext>
            </a:extLst>
          </p:cNvPr>
          <p:cNvSpPr txBox="1">
            <a:spLocks/>
          </p:cNvSpPr>
          <p:nvPr/>
        </p:nvSpPr>
        <p:spPr>
          <a:xfrm>
            <a:off x="1187449" y="4884275"/>
            <a:ext cx="9720263" cy="7256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"/>
              </a:spcBef>
              <a:buFont typeface="Verdana" panose="020B0604030504040204" pitchFamily="34" charset="0"/>
              <a:buNone/>
            </a:pPr>
            <a:r>
              <a:rPr lang="nl-NL" dirty="0">
                <a:latin typeface="Verdana"/>
                <a:cs typeface="Verdana"/>
              </a:rPr>
              <a:t>Vaak wil je iets van data tijdelijk opslaan voor je calculaties. Hiervoor kan je </a:t>
            </a:r>
            <a:r>
              <a:rPr lang="nl-NL" dirty="0">
                <a:solidFill>
                  <a:schemeClr val="accent2"/>
                </a:solidFill>
                <a:latin typeface="Verdana"/>
                <a:cs typeface="Verdana"/>
              </a:rPr>
              <a:t>datastructuren</a:t>
            </a:r>
            <a:r>
              <a:rPr lang="nl-NL" dirty="0">
                <a:latin typeface="Verdana"/>
                <a:cs typeface="Verdana"/>
              </a:rPr>
              <a:t> gebruiken; een structuur om je data op te slaan. </a:t>
            </a:r>
          </a:p>
        </p:txBody>
      </p:sp>
    </p:spTree>
    <p:extLst>
      <p:ext uri="{BB962C8B-B14F-4D97-AF65-F5344CB8AC3E}">
        <p14:creationId xmlns:p14="http://schemas.microsoft.com/office/powerpoint/2010/main" val="37915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E60E-9AD3-4C80-A2CC-CFA06BB0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A9634-3921-4265-BAD2-3C9E902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C6878-774A-4A92-AE8A-9B833E00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AACD-B511-46D9-B324-6E94EBC4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A0C85C-0287-4C51-B657-689715CF8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386B2EA-8F8B-42E7-AF6F-3CE01D2BBC73}"/>
              </a:ext>
            </a:extLst>
          </p:cNvPr>
          <p:cNvSpPr txBox="1">
            <a:spLocks/>
          </p:cNvSpPr>
          <p:nvPr/>
        </p:nvSpPr>
        <p:spPr>
          <a:xfrm>
            <a:off x="1191566" y="2968285"/>
            <a:ext cx="9720263" cy="12123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Het </a:t>
            </a:r>
            <a:r>
              <a:rPr lang="en-US" dirty="0" err="1"/>
              <a:t>simpelste</a:t>
            </a:r>
            <a:r>
              <a:rPr lang="en-US" dirty="0"/>
              <a:t> is </a:t>
            </a:r>
            <a:r>
              <a:rPr lang="en-US" dirty="0" err="1"/>
              <a:t>bijvoorbeeld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met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array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int[20];</a:t>
            </a:r>
            <a:endParaRPr lang="en-NL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C34851C-CD79-4721-A718-A6388B3A94AF}"/>
              </a:ext>
            </a:extLst>
          </p:cNvPr>
          <p:cNvSpPr txBox="1">
            <a:spLocks/>
          </p:cNvSpPr>
          <p:nvPr/>
        </p:nvSpPr>
        <p:spPr>
          <a:xfrm>
            <a:off x="1187449" y="1903933"/>
            <a:ext cx="9720263" cy="7256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"/>
              </a:spcBef>
              <a:buFont typeface="Verdana" panose="020B0604030504040204" pitchFamily="34" charset="0"/>
              <a:buNone/>
            </a:pPr>
            <a:r>
              <a:rPr lang="nl-NL" dirty="0">
                <a:latin typeface="Verdana"/>
                <a:cs typeface="Verdana"/>
              </a:rPr>
              <a:t>Vaak wil je iets van data tijdelijk opslaan voor je calculaties. Hiervoor kan je </a:t>
            </a:r>
            <a:r>
              <a:rPr lang="nl-NL" dirty="0">
                <a:solidFill>
                  <a:schemeClr val="accent2"/>
                </a:solidFill>
                <a:latin typeface="Verdana"/>
                <a:cs typeface="Verdana"/>
              </a:rPr>
              <a:t>datastructuren</a:t>
            </a:r>
            <a:r>
              <a:rPr lang="nl-NL" dirty="0">
                <a:latin typeface="Verdana"/>
                <a:cs typeface="Verdana"/>
              </a:rPr>
              <a:t> gebruiken; een structuur om je data op te slaan.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BE464CD-E26C-4104-A9E1-79B282BB3102}"/>
              </a:ext>
            </a:extLst>
          </p:cNvPr>
          <p:cNvSpPr txBox="1">
            <a:spLocks/>
          </p:cNvSpPr>
          <p:nvPr/>
        </p:nvSpPr>
        <p:spPr>
          <a:xfrm>
            <a:off x="1199806" y="4418386"/>
            <a:ext cx="9720263" cy="17847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Echter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met </a:t>
            </a:r>
            <a:r>
              <a:rPr lang="en-US" dirty="0" err="1"/>
              <a:t>getallen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, </a:t>
            </a:r>
            <a:r>
              <a:rPr lang="en-US" dirty="0" err="1"/>
              <a:t>zoals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, HashSet of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Binary Search tree. 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Welke</a:t>
            </a:r>
            <a:r>
              <a:rPr lang="en-US" dirty="0"/>
              <a:t> je </a:t>
            </a:r>
            <a:r>
              <a:rPr lang="en-US" dirty="0" err="1"/>
              <a:t>kiest</a:t>
            </a:r>
            <a:r>
              <a:rPr lang="en-US" dirty="0"/>
              <a:t> </a:t>
            </a:r>
            <a:r>
              <a:rPr lang="en-US" dirty="0" err="1"/>
              <a:t>hangt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ondere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van (1)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ruimte</a:t>
            </a:r>
            <a:r>
              <a:rPr lang="en-US" dirty="0"/>
              <a:t> je </a:t>
            </a:r>
            <a:r>
              <a:rPr lang="en-US" dirty="0" err="1"/>
              <a:t>hebt</a:t>
            </a:r>
            <a:r>
              <a:rPr lang="en-US" dirty="0"/>
              <a:t>, (2) hoe </a:t>
            </a:r>
            <a:r>
              <a:rPr lang="en-US" dirty="0" err="1"/>
              <a:t>snel</a:t>
            </a:r>
            <a:r>
              <a:rPr lang="en-US" dirty="0"/>
              <a:t> je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acties</a:t>
            </a:r>
            <a:r>
              <a:rPr lang="en-US" dirty="0"/>
              <a:t> wilt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(3)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acties</a:t>
            </a:r>
            <a:r>
              <a:rPr lang="en-US" dirty="0"/>
              <a:t> je wilt </a:t>
            </a:r>
            <a:r>
              <a:rPr lang="en-US" dirty="0" err="1"/>
              <a:t>doen</a:t>
            </a:r>
            <a:r>
              <a:rPr lang="en-US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750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32793E-9D04-4571-BC0F-C74CB4D60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402100"/>
            <a:ext cx="7740650" cy="357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?</a:t>
            </a:r>
            <a:endParaRPr lang="en-NL" dirty="0"/>
          </a:p>
          <a:p>
            <a:endParaRPr lang="en-NL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DAA02BC-9DEC-4C0A-AF81-77557696B409}"/>
              </a:ext>
            </a:extLst>
          </p:cNvPr>
          <p:cNvSpPr txBox="1">
            <a:spLocks/>
          </p:cNvSpPr>
          <p:nvPr/>
        </p:nvSpPr>
        <p:spPr>
          <a:xfrm>
            <a:off x="1191566" y="2968285"/>
            <a:ext cx="9720263" cy="12123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Het </a:t>
            </a:r>
            <a:r>
              <a:rPr lang="en-US" dirty="0" err="1"/>
              <a:t>simpelste</a:t>
            </a:r>
            <a:r>
              <a:rPr lang="en-US" dirty="0"/>
              <a:t> is </a:t>
            </a:r>
            <a:r>
              <a:rPr lang="en-US" dirty="0" err="1"/>
              <a:t>bijvoorbeeld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met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array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int[20];</a:t>
            </a:r>
            <a:endParaRPr lang="en-NL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7B1840D-3FF4-4543-94FF-C35681EF7FBA}"/>
              </a:ext>
            </a:extLst>
          </p:cNvPr>
          <p:cNvSpPr txBox="1">
            <a:spLocks/>
          </p:cNvSpPr>
          <p:nvPr/>
        </p:nvSpPr>
        <p:spPr>
          <a:xfrm>
            <a:off x="1187449" y="1903933"/>
            <a:ext cx="9720263" cy="7256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"/>
              </a:spcBef>
              <a:buFont typeface="Verdana" panose="020B0604030504040204" pitchFamily="34" charset="0"/>
              <a:buNone/>
            </a:pPr>
            <a:r>
              <a:rPr lang="nl-NL" dirty="0">
                <a:latin typeface="Verdana"/>
                <a:cs typeface="Verdana"/>
              </a:rPr>
              <a:t>Vaak wil je iets van data tijdelijk opslaan voor je calculaties. Hiervoor kan je </a:t>
            </a:r>
            <a:r>
              <a:rPr lang="nl-NL" dirty="0">
                <a:solidFill>
                  <a:schemeClr val="accent2"/>
                </a:solidFill>
                <a:latin typeface="Verdana"/>
                <a:cs typeface="Verdana"/>
              </a:rPr>
              <a:t>datastructuren</a:t>
            </a:r>
            <a:r>
              <a:rPr lang="nl-NL" dirty="0">
                <a:latin typeface="Verdana"/>
                <a:cs typeface="Verdana"/>
              </a:rPr>
              <a:t> gebruiken; een structuur om je data op te slaan.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2157307-8110-44B0-A7A9-01A602840AC7}"/>
              </a:ext>
            </a:extLst>
          </p:cNvPr>
          <p:cNvSpPr txBox="1">
            <a:spLocks/>
          </p:cNvSpPr>
          <p:nvPr/>
        </p:nvSpPr>
        <p:spPr>
          <a:xfrm>
            <a:off x="1199806" y="4418386"/>
            <a:ext cx="9720263" cy="20076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In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CRUD</a:t>
            </a:r>
            <a:r>
              <a:rPr lang="en-US" dirty="0"/>
              <a:t> </a:t>
            </a:r>
            <a:r>
              <a:rPr lang="en-US" dirty="0" err="1"/>
              <a:t>acties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reate → Data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ead → Data </a:t>
            </a:r>
            <a:r>
              <a:rPr lang="en-US" dirty="0" err="1"/>
              <a:t>uitlezen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U</a:t>
            </a:r>
            <a:r>
              <a:rPr lang="en-US" dirty="0"/>
              <a:t>pdate → Data </a:t>
            </a:r>
            <a:r>
              <a:rPr lang="en-US" dirty="0" err="1"/>
              <a:t>aanpassen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elete → Data </a:t>
            </a:r>
            <a:r>
              <a:rPr lang="en-US" dirty="0" err="1"/>
              <a:t>verwijderen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33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28EB3-8FA6-4AAC-9D3F-2E39BDCF1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5A39B7-64D6-477F-A4DB-DF0674D6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4959" y="1734718"/>
            <a:ext cx="9784430" cy="42161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4FB8C46-9224-463F-8E47-26A5D3E06D9B}"/>
              </a:ext>
            </a:extLst>
          </p:cNvPr>
          <p:cNvGrpSpPr/>
          <p:nvPr/>
        </p:nvGrpSpPr>
        <p:grpSpPr>
          <a:xfrm>
            <a:off x="2962656" y="5121015"/>
            <a:ext cx="1119226" cy="329184"/>
            <a:chOff x="2962656" y="5121015"/>
            <a:chExt cx="1119226" cy="32918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B2F42E-A150-41CA-97F6-91D083897B9F}"/>
                </a:ext>
              </a:extLst>
            </p:cNvPr>
            <p:cNvCxnSpPr/>
            <p:nvPr/>
          </p:nvCxnSpPr>
          <p:spPr>
            <a:xfrm>
              <a:off x="2962656" y="5121015"/>
              <a:ext cx="1119226" cy="3291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CF6DEC-7CED-41A1-ABD9-5094505B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656" y="5121015"/>
              <a:ext cx="1119226" cy="3291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3024FE-5BCD-4EA3-BA4D-40AFD4DA2600}"/>
              </a:ext>
            </a:extLst>
          </p:cNvPr>
          <p:cNvGrpSpPr/>
          <p:nvPr/>
        </p:nvGrpSpPr>
        <p:grpSpPr>
          <a:xfrm>
            <a:off x="7979664" y="4732090"/>
            <a:ext cx="1119226" cy="329184"/>
            <a:chOff x="7979664" y="4732090"/>
            <a:chExt cx="1119226" cy="32918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25E872-EA24-46B8-91FE-8D665159AC6D}"/>
                </a:ext>
              </a:extLst>
            </p:cNvPr>
            <p:cNvCxnSpPr/>
            <p:nvPr/>
          </p:nvCxnSpPr>
          <p:spPr>
            <a:xfrm>
              <a:off x="7979664" y="4732090"/>
              <a:ext cx="1119226" cy="3291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A8EF1-7608-4FFA-990D-30CF6E2D7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9664" y="4732090"/>
              <a:ext cx="1119226" cy="3291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Vakintroductie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Voorbeeld</a:t>
            </a:r>
            <a:r>
              <a:rPr lang="en-US" b="1" dirty="0">
                <a:solidFill>
                  <a:schemeClr val="accent6"/>
                </a:solidFill>
              </a:rPr>
              <a:t> 1: </a:t>
            </a:r>
            <a:r>
              <a:rPr lang="en-US" b="1" dirty="0" err="1">
                <a:solidFill>
                  <a:schemeClr val="accent6"/>
                </a:solidFill>
              </a:rPr>
              <a:t>Zoeken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is het </a:t>
            </a:r>
            <a:r>
              <a:rPr lang="en-US" dirty="0" err="1"/>
              <a:t>zoekprobleem</a:t>
            </a:r>
            <a:r>
              <a:rPr lang="en-US" dirty="0"/>
              <a:t>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Linear </a:t>
            </a:r>
            <a:r>
              <a:rPr lang="en-US" dirty="0" err="1"/>
              <a:t>zoeken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Sorteren</a:t>
            </a:r>
            <a:endParaRPr lang="en-NL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BE0-9BCA-4FBA-A36F-47C3719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2291-8816-4693-BC2F-8BF6251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8DE3-CA57-4386-912F-0BB19D8C5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E027-F935-4057-BC1A-17EF9260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7A36C-7187-4F25-8819-94530D9121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Zoekprobleem</a:t>
            </a:r>
            <a:r>
              <a:rPr lang="en-US" dirty="0"/>
              <a:t>: </a:t>
            </a:r>
            <a:r>
              <a:rPr lang="en-US" dirty="0" err="1"/>
              <a:t>vind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, </a:t>
            </a:r>
            <a:r>
              <a:rPr lang="en-US" dirty="0" err="1"/>
              <a:t>zoeksleutel</a:t>
            </a:r>
            <a:r>
              <a:rPr lang="en-US" dirty="0"/>
              <a:t>,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</a:t>
            </a:r>
            <a:r>
              <a:rPr lang="en-US" dirty="0" err="1"/>
              <a:t>gegevens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55600" indent="-3556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8C2B75-53E2-4370-88D1-A8AD0C855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het </a:t>
            </a:r>
            <a:r>
              <a:rPr lang="en-US" dirty="0" err="1"/>
              <a:t>zoekprobleem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819E0E4-B129-4DDD-B1D0-5ADC012639CA}"/>
              </a:ext>
            </a:extLst>
          </p:cNvPr>
          <p:cNvSpPr txBox="1">
            <a:spLocks/>
          </p:cNvSpPr>
          <p:nvPr/>
        </p:nvSpPr>
        <p:spPr>
          <a:xfrm>
            <a:off x="1187450" y="3072600"/>
            <a:ext cx="9720263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/>
              <a:t>Vind</a:t>
            </a:r>
            <a:r>
              <a:rPr lang="en-US" dirty="0"/>
              <a:t> 28 in [19, 72, 44, 29, 44, 25, 18, 28, 93]</a:t>
            </a:r>
            <a:endParaRPr lang="en-NL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2439095-CC42-4926-8B39-85FB285F9F7D}"/>
              </a:ext>
            </a:extLst>
          </p:cNvPr>
          <p:cNvSpPr txBox="1">
            <a:spLocks/>
          </p:cNvSpPr>
          <p:nvPr/>
        </p:nvSpPr>
        <p:spPr>
          <a:xfrm>
            <a:off x="1187450" y="3929809"/>
            <a:ext cx="9720263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Vind</a:t>
            </a:r>
            <a:r>
              <a:rPr lang="en-US" dirty="0"/>
              <a:t> Henk in [“Piet”, “Jan”, “Katja”, “Annabel”, “Frans”, “</a:t>
            </a:r>
            <a:r>
              <a:rPr lang="en-US" dirty="0" err="1"/>
              <a:t>Lieke</a:t>
            </a:r>
            <a:r>
              <a:rPr lang="en-US" dirty="0"/>
              <a:t>”]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957C783-E640-46A3-8E7D-0880619F51CD}"/>
              </a:ext>
            </a:extLst>
          </p:cNvPr>
          <p:cNvSpPr txBox="1">
            <a:spLocks/>
          </p:cNvSpPr>
          <p:nvPr/>
        </p:nvSpPr>
        <p:spPr>
          <a:xfrm>
            <a:off x="1187450" y="3501204"/>
            <a:ext cx="9720263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Vind</a:t>
            </a:r>
            <a:r>
              <a:rPr lang="en-US" dirty="0"/>
              <a:t> 72 in [18, 19, 25, 28, 29, 44, 44, 72, 93]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67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A45C89-4319-45D6-BB11-C537DC80DA37}"/>
              </a:ext>
            </a:extLst>
          </p:cNvPr>
          <p:cNvSpPr/>
          <p:nvPr/>
        </p:nvSpPr>
        <p:spPr>
          <a:xfrm>
            <a:off x="1746249" y="2581302"/>
            <a:ext cx="6762751" cy="18986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1D8FC6E-00D5-47E9-88F2-5BD17BC98F26}"/>
              </a:ext>
            </a:extLst>
          </p:cNvPr>
          <p:cNvSpPr txBox="1">
            <a:spLocks/>
          </p:cNvSpPr>
          <p:nvPr/>
        </p:nvSpPr>
        <p:spPr>
          <a:xfrm>
            <a:off x="1187450" y="1842384"/>
            <a:ext cx="9720263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/>
              <a:t>Vind</a:t>
            </a:r>
            <a:r>
              <a:rPr lang="en-US" dirty="0"/>
              <a:t> 28 in [19, 72, 44, 29, 44, 25, 18, 28, 93]</a:t>
            </a:r>
            <a:endParaRPr lang="en-NL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5BB4B3-1D65-4734-ACAF-699193CBAD6D}"/>
              </a:ext>
            </a:extLst>
          </p:cNvPr>
          <p:cNvGrpSpPr/>
          <p:nvPr/>
        </p:nvGrpSpPr>
        <p:grpSpPr>
          <a:xfrm>
            <a:off x="3374036" y="3141406"/>
            <a:ext cx="484111" cy="711055"/>
            <a:chOff x="3374036" y="3512854"/>
            <a:chExt cx="484111" cy="71105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15CBC5-4C34-49DB-9BD1-1AB3E549C2C6}"/>
                </a:ext>
              </a:extLst>
            </p:cNvPr>
            <p:cNvSpPr/>
            <p:nvPr/>
          </p:nvSpPr>
          <p:spPr>
            <a:xfrm>
              <a:off x="3374036" y="3854577"/>
              <a:ext cx="484111" cy="3693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28</a:t>
              </a:r>
              <a:endParaRPr lang="en-NL" sz="1600" dirty="0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A6CA5E1-573A-42C2-B16F-08F015C3566D}"/>
                </a:ext>
              </a:extLst>
            </p:cNvPr>
            <p:cNvSpPr/>
            <p:nvPr/>
          </p:nvSpPr>
          <p:spPr>
            <a:xfrm rot="10800000">
              <a:off x="3519802" y="3512854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D9A9B04-2834-41B9-B8AA-9E0F789EA934}"/>
              </a:ext>
            </a:extLst>
          </p:cNvPr>
          <p:cNvSpPr txBox="1">
            <a:spLocks/>
          </p:cNvSpPr>
          <p:nvPr/>
        </p:nvSpPr>
        <p:spPr>
          <a:xfrm>
            <a:off x="1187349" y="5121015"/>
            <a:ext cx="6288489" cy="9224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Hoe </a:t>
            </a:r>
            <a:r>
              <a:rPr lang="en-US" i="1" dirty="0" err="1"/>
              <a:t>snel</a:t>
            </a:r>
            <a:r>
              <a:rPr lang="en-US" dirty="0"/>
              <a:t> is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… hoe meet je de </a:t>
            </a:r>
            <a:r>
              <a:rPr lang="en-US" dirty="0" err="1"/>
              <a:t>snelheid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F57933-516E-4798-A5DD-D13DC82DA4CD}"/>
              </a:ext>
            </a:extLst>
          </p:cNvPr>
          <p:cNvSpPr/>
          <p:nvPr/>
        </p:nvSpPr>
        <p:spPr>
          <a:xfrm>
            <a:off x="3292685" y="2776433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[19, 72, 44, 29, 44, 25, 18, 28, 93]</a:t>
            </a:r>
            <a:endParaRPr lang="en-NL" dirty="0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F63D476B-4B55-4B52-AF95-7719379EA8B3}"/>
              </a:ext>
            </a:extLst>
          </p:cNvPr>
          <p:cNvSpPr/>
          <p:nvPr/>
        </p:nvSpPr>
        <p:spPr>
          <a:xfrm rot="18900000">
            <a:off x="3490527" y="4024146"/>
            <a:ext cx="251126" cy="251126"/>
          </a:xfrm>
          <a:prstGeom prst="plus">
            <a:avLst>
              <a:gd name="adj" fmla="val 354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EC57C5C3-14DF-4471-B275-0C73CA609CA4}"/>
              </a:ext>
            </a:extLst>
          </p:cNvPr>
          <p:cNvSpPr/>
          <p:nvPr/>
        </p:nvSpPr>
        <p:spPr>
          <a:xfrm rot="18900000">
            <a:off x="3944864" y="4024145"/>
            <a:ext cx="251126" cy="251126"/>
          </a:xfrm>
          <a:prstGeom prst="plus">
            <a:avLst>
              <a:gd name="adj" fmla="val 354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47D6336B-509F-4880-82ED-2F611F78A8C9}"/>
              </a:ext>
            </a:extLst>
          </p:cNvPr>
          <p:cNvSpPr/>
          <p:nvPr/>
        </p:nvSpPr>
        <p:spPr>
          <a:xfrm rot="18900000">
            <a:off x="4399200" y="4024144"/>
            <a:ext cx="251126" cy="251126"/>
          </a:xfrm>
          <a:prstGeom prst="plus">
            <a:avLst>
              <a:gd name="adj" fmla="val 354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6279A7-FB77-4FDD-8A9A-AB1BA1DE9F95}"/>
              </a:ext>
            </a:extLst>
          </p:cNvPr>
          <p:cNvSpPr/>
          <p:nvPr/>
        </p:nvSpPr>
        <p:spPr>
          <a:xfrm>
            <a:off x="6727845" y="4028611"/>
            <a:ext cx="242192" cy="242192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D3613F43-42D0-4BEB-AF35-C65F840E690B}"/>
              </a:ext>
            </a:extLst>
          </p:cNvPr>
          <p:cNvSpPr txBox="1">
            <a:spLocks/>
          </p:cNvSpPr>
          <p:nvPr/>
        </p:nvSpPr>
        <p:spPr>
          <a:xfrm>
            <a:off x="1899554" y="3979881"/>
            <a:ext cx="1359001" cy="3319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Hetzelfde</a:t>
            </a:r>
            <a:r>
              <a:rPr lang="en-US" dirty="0"/>
              <a:t>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74B2D-1C46-45FE-A519-8C2B0A7BFA49}"/>
              </a:ext>
            </a:extLst>
          </p:cNvPr>
          <p:cNvSpPr/>
          <p:nvPr/>
        </p:nvSpPr>
        <p:spPr>
          <a:xfrm>
            <a:off x="5464156" y="394687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···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442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3894 -3.703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94 -3.7037E-6 L 0.07592 -3.70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92 -3.7037E-6 L 0.26394 -0.0020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-1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22" grpId="0"/>
      <p:bldP spid="34" grpId="0" animBg="1"/>
      <p:bldP spid="35" grpId="0" animBg="1"/>
      <p:bldP spid="36" grpId="0" animBg="1"/>
      <p:bldP spid="41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1D8FC6E-00D5-47E9-88F2-5BD17BC98F26}"/>
              </a:ext>
            </a:extLst>
          </p:cNvPr>
          <p:cNvSpPr txBox="1">
            <a:spLocks/>
          </p:cNvSpPr>
          <p:nvPr/>
        </p:nvSpPr>
        <p:spPr>
          <a:xfrm>
            <a:off x="1187450" y="1842384"/>
            <a:ext cx="9720263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/>
              <a:t>Vind</a:t>
            </a:r>
            <a:r>
              <a:rPr lang="en-US" dirty="0"/>
              <a:t> 28 in [19, 72, 44, 29, 44, 25, 18, 28, 93]</a:t>
            </a:r>
            <a:endParaRPr lang="en-NL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D9A9B04-2834-41B9-B8AA-9E0F789EA934}"/>
              </a:ext>
            </a:extLst>
          </p:cNvPr>
          <p:cNvSpPr txBox="1">
            <a:spLocks/>
          </p:cNvSpPr>
          <p:nvPr/>
        </p:nvSpPr>
        <p:spPr>
          <a:xfrm>
            <a:off x="1187349" y="2409565"/>
            <a:ext cx="6288489" cy="7870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Hoe </a:t>
            </a:r>
            <a:r>
              <a:rPr lang="en-US" sz="1800" i="1" dirty="0" err="1"/>
              <a:t>snel</a:t>
            </a:r>
            <a:r>
              <a:rPr lang="en-US" sz="1800" dirty="0"/>
              <a:t> is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… hoe meet je de </a:t>
            </a:r>
            <a:r>
              <a:rPr lang="en-US" sz="1800" dirty="0" err="1"/>
              <a:t>snelheid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D4AD0651-D18C-4790-8E70-D060DC3BC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3699" y="3267885"/>
                <a:ext cx="9042501" cy="182386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In de </a:t>
                </a:r>
                <a:r>
                  <a:rPr lang="en-US" sz="1800" i="1" dirty="0"/>
                  <a:t>worst-case </a:t>
                </a:r>
                <a:r>
                  <a:rPr lang="en-US" sz="1800" dirty="0"/>
                  <a:t>scenario, hoe </a:t>
                </a:r>
                <a:r>
                  <a:rPr lang="en-US" sz="1800" dirty="0" err="1"/>
                  <a:t>snel</a:t>
                </a:r>
                <a:r>
                  <a:rPr lang="en-US" sz="1800" dirty="0"/>
                  <a:t> is het </a:t>
                </a:r>
                <a:r>
                  <a:rPr lang="en-US" sz="1800" dirty="0" err="1"/>
                  <a:t>algoritme</a:t>
                </a:r>
                <a:r>
                  <a:rPr lang="en-US" sz="1800" dirty="0"/>
                  <a:t>?</a:t>
                </a:r>
                <a:endParaRPr lang="en-US" sz="18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Neem </a:t>
                </a:r>
                <a:r>
                  <a:rPr lang="en-US" sz="1800" dirty="0" err="1"/>
                  <a:t>aan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één</a:t>
                </a:r>
                <a:r>
                  <a:rPr lang="en-US" sz="1800" dirty="0"/>
                  <a:t> comparison ‘1’ </a:t>
                </a:r>
                <a:r>
                  <a:rPr lang="en-US" sz="1800" dirty="0" err="1"/>
                  <a:t>tijdseenheid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kost</a:t>
                </a:r>
                <a:r>
                  <a:rPr lang="en-US" sz="18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Wat </a:t>
                </a:r>
                <a:r>
                  <a:rPr lang="en-US" sz="1800" dirty="0" err="1"/>
                  <a:t>nou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als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lijst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aritraire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lengte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heeft</a:t>
                </a:r>
                <a:r>
                  <a:rPr lang="en-US" sz="1800" dirty="0"/>
                  <a:t>?</a:t>
                </a:r>
              </a:p>
            </p:txBody>
          </p:sp>
        </mc:Choice>
        <mc:Fallback xmlns="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D4AD0651-D18C-4790-8E70-D060DC3B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99" y="3267885"/>
                <a:ext cx="9042501" cy="1823869"/>
              </a:xfrm>
              <a:prstGeom prst="rect">
                <a:avLst/>
              </a:prstGeom>
              <a:blipFill>
                <a:blip r:embed="rId2"/>
                <a:stretch>
                  <a:fillRect l="-1618" t="-434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24C624C-1A9C-4658-AA91-D1E07F87FF72}"/>
                  </a:ext>
                </a:extLst>
              </p:cNvPr>
              <p:cNvSpPr/>
              <p:nvPr/>
            </p:nvSpPr>
            <p:spPr>
              <a:xfrm>
                <a:off x="3968748" y="4041458"/>
                <a:ext cx="2838451" cy="44848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9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24C624C-1A9C-4658-AA91-D1E07F87F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8" y="4041458"/>
                <a:ext cx="2838451" cy="4484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75E474F-5022-4A43-85B5-AD5DCDB41DAB}"/>
                  </a:ext>
                </a:extLst>
              </p:cNvPr>
              <p:cNvSpPr/>
              <p:nvPr/>
            </p:nvSpPr>
            <p:spPr>
              <a:xfrm>
                <a:off x="3968748" y="5091755"/>
                <a:ext cx="2838451" cy="44848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75E474F-5022-4A43-85B5-AD5DCDB4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8" y="5091755"/>
                <a:ext cx="2838451" cy="448482"/>
              </a:xfrm>
              <a:prstGeom prst="roundRect">
                <a:avLst/>
              </a:prstGeom>
              <a:blipFill>
                <a:blip r:embed="rId4"/>
                <a:stretch>
                  <a:fillRect b="-1250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CDD3F-93DE-4897-8A29-4E5D4933FE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les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opgenomen</a:t>
            </a:r>
            <a:r>
              <a:rPr lang="en-US" dirty="0"/>
              <a:t>,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bezwaar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19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1D8FC6E-00D5-47E9-88F2-5BD17BC98F26}"/>
              </a:ext>
            </a:extLst>
          </p:cNvPr>
          <p:cNvSpPr txBox="1">
            <a:spLocks/>
          </p:cNvSpPr>
          <p:nvPr/>
        </p:nvSpPr>
        <p:spPr>
          <a:xfrm>
            <a:off x="1187450" y="1842384"/>
            <a:ext cx="9720263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/>
              <a:t>Vind</a:t>
            </a:r>
            <a:r>
              <a:rPr lang="en-US" dirty="0"/>
              <a:t> 28 in [19, 72, 44, 29, 44, 25, 18, 28, 93]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6B250-22C8-4487-9EC9-E30ED77289DA}"/>
              </a:ext>
            </a:extLst>
          </p:cNvPr>
          <p:cNvSpPr/>
          <p:nvPr/>
        </p:nvSpPr>
        <p:spPr>
          <a:xfrm>
            <a:off x="2445101" y="2482207"/>
            <a:ext cx="59857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Vind</a:t>
            </a:r>
            <a:r>
              <a:rPr lang="en-US" dirty="0"/>
              <a:t> 72 in [18, 19, 25, 28, 29, 44, 44, 72, 93]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0B1959-DD5F-4372-9115-45E4F560D960}"/>
              </a:ext>
            </a:extLst>
          </p:cNvPr>
          <p:cNvSpPr/>
          <p:nvPr/>
        </p:nvSpPr>
        <p:spPr>
          <a:xfrm>
            <a:off x="1975393" y="3082547"/>
            <a:ext cx="6296722" cy="18986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4A68C-8FFE-4E66-B631-5045EA000656}"/>
              </a:ext>
            </a:extLst>
          </p:cNvPr>
          <p:cNvGrpSpPr/>
          <p:nvPr/>
        </p:nvGrpSpPr>
        <p:grpSpPr>
          <a:xfrm>
            <a:off x="5737657" y="3645286"/>
            <a:ext cx="484111" cy="711055"/>
            <a:chOff x="3374036" y="3512854"/>
            <a:chExt cx="484111" cy="7110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765094-46B4-4234-9C08-1A77140DCECB}"/>
                </a:ext>
              </a:extLst>
            </p:cNvPr>
            <p:cNvSpPr/>
            <p:nvPr/>
          </p:nvSpPr>
          <p:spPr>
            <a:xfrm>
              <a:off x="3374036" y="3854577"/>
              <a:ext cx="484111" cy="3693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72</a:t>
              </a:r>
              <a:endParaRPr lang="en-NL" sz="1600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A216CA9-BE76-420B-A604-701DC9F01E7F}"/>
                </a:ext>
              </a:extLst>
            </p:cNvPr>
            <p:cNvSpPr/>
            <p:nvPr/>
          </p:nvSpPr>
          <p:spPr>
            <a:xfrm rot="10800000">
              <a:off x="3519802" y="3512854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419AA-85D1-4226-A07B-00BD85F0F967}"/>
              </a:ext>
            </a:extLst>
          </p:cNvPr>
          <p:cNvSpPr/>
          <p:nvPr/>
        </p:nvSpPr>
        <p:spPr>
          <a:xfrm>
            <a:off x="3822446" y="3280313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[18, 19, 25, 28, 29, 44, 44, 72, 93]</a:t>
            </a:r>
            <a:endParaRPr lang="en-NL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801027A8-F519-44C1-A6DF-32D7607ED0C0}"/>
              </a:ext>
            </a:extLst>
          </p:cNvPr>
          <p:cNvSpPr txBox="1">
            <a:spLocks/>
          </p:cNvSpPr>
          <p:nvPr/>
        </p:nvSpPr>
        <p:spPr>
          <a:xfrm>
            <a:off x="2092714" y="4573485"/>
            <a:ext cx="2512742" cy="208003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Groter</a:t>
            </a:r>
            <a:r>
              <a:rPr lang="en-US" dirty="0"/>
              <a:t>, </a:t>
            </a:r>
            <a:r>
              <a:rPr lang="en-US" dirty="0" err="1"/>
              <a:t>kleiner</a:t>
            </a:r>
            <a:r>
              <a:rPr lang="en-US" dirty="0"/>
              <a:t> of </a:t>
            </a:r>
            <a:r>
              <a:rPr lang="en-US" dirty="0" err="1"/>
              <a:t>gelijk</a:t>
            </a:r>
            <a:r>
              <a:rPr lang="en-US" dirty="0"/>
              <a:t>?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7CBFF968-F2D1-4C03-88FA-93AE63D3E39B}"/>
              </a:ext>
            </a:extLst>
          </p:cNvPr>
          <p:cNvSpPr txBox="1">
            <a:spLocks/>
          </p:cNvSpPr>
          <p:nvPr/>
        </p:nvSpPr>
        <p:spPr>
          <a:xfrm>
            <a:off x="1187349" y="2409565"/>
            <a:ext cx="9584729" cy="3725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Iemand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idee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snellere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 dan linear </a:t>
            </a:r>
            <a:r>
              <a:rPr lang="en-US" sz="1800" dirty="0" err="1"/>
              <a:t>zoeken</a:t>
            </a:r>
            <a:r>
              <a:rPr lang="en-US" sz="1800" dirty="0"/>
              <a:t>?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9819DF9D-EC06-4FA3-ABCF-A17E5DAE0ED4}"/>
              </a:ext>
            </a:extLst>
          </p:cNvPr>
          <p:cNvSpPr/>
          <p:nvPr/>
        </p:nvSpPr>
        <p:spPr>
          <a:xfrm rot="10800000">
            <a:off x="6258938" y="3320196"/>
            <a:ext cx="128685" cy="319500"/>
          </a:xfrm>
          <a:prstGeom prst="rightBracket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2E36F7-FAF5-40BD-A246-E0668C9139EA}"/>
              </a:ext>
            </a:extLst>
          </p:cNvPr>
          <p:cNvSpPr/>
          <p:nvPr/>
        </p:nvSpPr>
        <p:spPr>
          <a:xfrm>
            <a:off x="7223507" y="4537987"/>
            <a:ext cx="242192" cy="242192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07049D-A43A-4B43-8722-1E8D0B3CA4F4}"/>
              </a:ext>
            </a:extLst>
          </p:cNvPr>
          <p:cNvGrpSpPr/>
          <p:nvPr/>
        </p:nvGrpSpPr>
        <p:grpSpPr>
          <a:xfrm>
            <a:off x="5901443" y="4532214"/>
            <a:ext cx="157383" cy="266820"/>
            <a:chOff x="758914" y="4960120"/>
            <a:chExt cx="107797" cy="18275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94FC67-1C8B-4398-BFD9-4E4F7EB5857B}"/>
                </a:ext>
              </a:extLst>
            </p:cNvPr>
            <p:cNvCxnSpPr/>
            <p:nvPr/>
          </p:nvCxnSpPr>
          <p:spPr>
            <a:xfrm>
              <a:off x="758914" y="4960120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E535E1-B34F-40DB-B92E-76D503EC8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15" y="5045405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219E10-68D0-44D4-B99C-A59E1B0C08C9}"/>
              </a:ext>
            </a:extLst>
          </p:cNvPr>
          <p:cNvGrpSpPr/>
          <p:nvPr/>
        </p:nvGrpSpPr>
        <p:grpSpPr>
          <a:xfrm>
            <a:off x="6846799" y="4531293"/>
            <a:ext cx="157383" cy="266820"/>
            <a:chOff x="758914" y="4960120"/>
            <a:chExt cx="107797" cy="1827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945340-DDA4-49AD-9E69-1AE19AC2F811}"/>
                </a:ext>
              </a:extLst>
            </p:cNvPr>
            <p:cNvCxnSpPr/>
            <p:nvPr/>
          </p:nvCxnSpPr>
          <p:spPr>
            <a:xfrm>
              <a:off x="758914" y="4960120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80EFAE-98EB-49D1-8039-BE2E7A7A0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15" y="5045405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4616522C-F544-4B93-97B0-525252E6F502}"/>
              </a:ext>
            </a:extLst>
          </p:cNvPr>
          <p:cNvSpPr txBox="1">
            <a:spLocks/>
          </p:cNvSpPr>
          <p:nvPr/>
        </p:nvSpPr>
        <p:spPr>
          <a:xfrm>
            <a:off x="1187347" y="5256820"/>
            <a:ext cx="9584729" cy="7305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Hoe </a:t>
            </a:r>
            <a:r>
              <a:rPr lang="en-US" sz="1800" dirty="0" err="1"/>
              <a:t>weten</a:t>
            </a:r>
            <a:r>
              <a:rPr lang="en-US" sz="1800" dirty="0"/>
              <a:t> we of het </a:t>
            </a:r>
            <a:r>
              <a:rPr lang="en-US" sz="1800" dirty="0" err="1"/>
              <a:t>getal</a:t>
            </a:r>
            <a:r>
              <a:rPr lang="en-US" sz="1800" dirty="0"/>
              <a:t> er </a:t>
            </a:r>
            <a:r>
              <a:rPr lang="en-US" sz="1800" dirty="0" err="1"/>
              <a:t>niet</a:t>
            </a:r>
            <a:r>
              <a:rPr lang="en-US" sz="1800" dirty="0"/>
              <a:t> in zit?</a:t>
            </a:r>
          </a:p>
          <a:p>
            <a:pPr marL="0" indent="0">
              <a:buNone/>
            </a:pPr>
            <a:r>
              <a:rPr lang="en-US" sz="1800" dirty="0"/>
              <a:t>In de </a:t>
            </a:r>
            <a:r>
              <a:rPr lang="en-US" sz="1800" i="1" dirty="0"/>
              <a:t>worst-case </a:t>
            </a:r>
            <a:r>
              <a:rPr lang="en-US" sz="1800" dirty="0"/>
              <a:t>scenario, hoe </a:t>
            </a:r>
            <a:r>
              <a:rPr lang="en-US" sz="1800" dirty="0" err="1"/>
              <a:t>snel</a:t>
            </a:r>
            <a:r>
              <a:rPr lang="en-US" sz="1800" dirty="0"/>
              <a:t> is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0852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754 -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7344 2.59259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4 -3.33333E-6 L 0.11394 -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8" grpId="0"/>
      <p:bldP spid="22" grpId="0" animBg="1"/>
      <p:bldP spid="22" grpId="1" animBg="1"/>
      <p:bldP spid="24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Vind</a:t>
            </a:r>
            <a:r>
              <a:rPr lang="en-US" dirty="0"/>
              <a:t> 72 in [18, 19, 25, 28, 29, 44, 44, 72, 93]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0B1959-DD5F-4372-9115-45E4F560D960}"/>
              </a:ext>
            </a:extLst>
          </p:cNvPr>
          <p:cNvSpPr/>
          <p:nvPr/>
        </p:nvSpPr>
        <p:spPr>
          <a:xfrm>
            <a:off x="1187347" y="3082547"/>
            <a:ext cx="6296722" cy="18986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4A68C-8FFE-4E66-B631-5045EA000656}"/>
              </a:ext>
            </a:extLst>
          </p:cNvPr>
          <p:cNvGrpSpPr/>
          <p:nvPr/>
        </p:nvGrpSpPr>
        <p:grpSpPr>
          <a:xfrm>
            <a:off x="6317494" y="3645286"/>
            <a:ext cx="484111" cy="711055"/>
            <a:chOff x="4741919" y="3512854"/>
            <a:chExt cx="484111" cy="7110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765094-46B4-4234-9C08-1A77140DCECB}"/>
                </a:ext>
              </a:extLst>
            </p:cNvPr>
            <p:cNvSpPr/>
            <p:nvPr/>
          </p:nvSpPr>
          <p:spPr>
            <a:xfrm>
              <a:off x="4741919" y="3854577"/>
              <a:ext cx="484111" cy="3693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72</a:t>
              </a:r>
              <a:endParaRPr lang="en-NL" sz="1600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A216CA9-BE76-420B-A604-701DC9F01E7F}"/>
                </a:ext>
              </a:extLst>
            </p:cNvPr>
            <p:cNvSpPr/>
            <p:nvPr/>
          </p:nvSpPr>
          <p:spPr>
            <a:xfrm rot="10800000">
              <a:off x="4887685" y="3512854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419AA-85D1-4226-A07B-00BD85F0F967}"/>
              </a:ext>
            </a:extLst>
          </p:cNvPr>
          <p:cNvSpPr/>
          <p:nvPr/>
        </p:nvSpPr>
        <p:spPr>
          <a:xfrm>
            <a:off x="3034400" y="3280313"/>
            <a:ext cx="436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[18, 19, 25, 28, 29, 44, 44, 72, 93]</a:t>
            </a:r>
            <a:endParaRPr lang="en-NL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801027A8-F519-44C1-A6DF-32D7607ED0C0}"/>
              </a:ext>
            </a:extLst>
          </p:cNvPr>
          <p:cNvSpPr txBox="1">
            <a:spLocks/>
          </p:cNvSpPr>
          <p:nvPr/>
        </p:nvSpPr>
        <p:spPr>
          <a:xfrm>
            <a:off x="1304668" y="4573485"/>
            <a:ext cx="2512742" cy="208003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Groter</a:t>
            </a:r>
            <a:r>
              <a:rPr lang="en-US" dirty="0"/>
              <a:t>, </a:t>
            </a:r>
            <a:r>
              <a:rPr lang="en-US" dirty="0" err="1"/>
              <a:t>kleiner</a:t>
            </a:r>
            <a:r>
              <a:rPr lang="en-US" dirty="0"/>
              <a:t> of </a:t>
            </a:r>
            <a:r>
              <a:rPr lang="en-US" dirty="0" err="1"/>
              <a:t>gelijk</a:t>
            </a:r>
            <a:r>
              <a:rPr lang="en-US" dirty="0"/>
              <a:t>?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7CBFF968-F2D1-4C03-88FA-93AE63D3E39B}"/>
              </a:ext>
            </a:extLst>
          </p:cNvPr>
          <p:cNvSpPr txBox="1">
            <a:spLocks/>
          </p:cNvSpPr>
          <p:nvPr/>
        </p:nvSpPr>
        <p:spPr>
          <a:xfrm>
            <a:off x="1187349" y="2409565"/>
            <a:ext cx="9584729" cy="3725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Iemand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idee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snellere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 dan linear </a:t>
            </a:r>
            <a:r>
              <a:rPr lang="en-US" sz="1800" dirty="0" err="1"/>
              <a:t>zoeken</a:t>
            </a:r>
            <a:r>
              <a:rPr lang="en-US" sz="1800" dirty="0"/>
              <a:t>?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9819DF9D-EC06-4FA3-ABCF-A17E5DAE0ED4}"/>
              </a:ext>
            </a:extLst>
          </p:cNvPr>
          <p:cNvSpPr/>
          <p:nvPr/>
        </p:nvSpPr>
        <p:spPr>
          <a:xfrm rot="10800000">
            <a:off x="6371118" y="3320196"/>
            <a:ext cx="128685" cy="319500"/>
          </a:xfrm>
          <a:prstGeom prst="rightBracket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2E36F7-FAF5-40BD-A246-E0668C9139EA}"/>
              </a:ext>
            </a:extLst>
          </p:cNvPr>
          <p:cNvSpPr/>
          <p:nvPr/>
        </p:nvSpPr>
        <p:spPr>
          <a:xfrm>
            <a:off x="6464243" y="4547673"/>
            <a:ext cx="242192" cy="242192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07049D-A43A-4B43-8722-1E8D0B3CA4F4}"/>
              </a:ext>
            </a:extLst>
          </p:cNvPr>
          <p:cNvGrpSpPr/>
          <p:nvPr/>
        </p:nvGrpSpPr>
        <p:grpSpPr>
          <a:xfrm>
            <a:off x="5113397" y="4532214"/>
            <a:ext cx="157383" cy="266820"/>
            <a:chOff x="758914" y="4960120"/>
            <a:chExt cx="107797" cy="18275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94FC67-1C8B-4398-BFD9-4E4F7EB5857B}"/>
                </a:ext>
              </a:extLst>
            </p:cNvPr>
            <p:cNvCxnSpPr/>
            <p:nvPr/>
          </p:nvCxnSpPr>
          <p:spPr>
            <a:xfrm>
              <a:off x="758914" y="4960120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E535E1-B34F-40DB-B92E-76D503EC8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15" y="5045405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219E10-68D0-44D4-B99C-A59E1B0C08C9}"/>
              </a:ext>
            </a:extLst>
          </p:cNvPr>
          <p:cNvGrpSpPr/>
          <p:nvPr/>
        </p:nvGrpSpPr>
        <p:grpSpPr>
          <a:xfrm>
            <a:off x="6058753" y="4531293"/>
            <a:ext cx="157383" cy="266820"/>
            <a:chOff x="758914" y="4960120"/>
            <a:chExt cx="107797" cy="1827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945340-DDA4-49AD-9E69-1AE19AC2F811}"/>
                </a:ext>
              </a:extLst>
            </p:cNvPr>
            <p:cNvCxnSpPr/>
            <p:nvPr/>
          </p:nvCxnSpPr>
          <p:spPr>
            <a:xfrm>
              <a:off x="758914" y="4960120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80EFAE-98EB-49D1-8039-BE2E7A7A0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15" y="5045405"/>
              <a:ext cx="107796" cy="97469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4616522C-F544-4B93-97B0-525252E6F502}"/>
              </a:ext>
            </a:extLst>
          </p:cNvPr>
          <p:cNvSpPr txBox="1">
            <a:spLocks/>
          </p:cNvSpPr>
          <p:nvPr/>
        </p:nvSpPr>
        <p:spPr>
          <a:xfrm>
            <a:off x="1187347" y="5256820"/>
            <a:ext cx="9584729" cy="7305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Hoe </a:t>
            </a:r>
            <a:r>
              <a:rPr lang="en-US" sz="1800" dirty="0" err="1"/>
              <a:t>weten</a:t>
            </a:r>
            <a:r>
              <a:rPr lang="en-US" sz="1800" dirty="0"/>
              <a:t> we of het </a:t>
            </a:r>
            <a:r>
              <a:rPr lang="en-US" sz="1800" dirty="0" err="1"/>
              <a:t>getal</a:t>
            </a:r>
            <a:r>
              <a:rPr lang="en-US" sz="1800" dirty="0"/>
              <a:t> er </a:t>
            </a:r>
            <a:r>
              <a:rPr lang="en-US" sz="1800" dirty="0" err="1"/>
              <a:t>niet</a:t>
            </a:r>
            <a:r>
              <a:rPr lang="en-US" sz="1800" dirty="0"/>
              <a:t> in zit?</a:t>
            </a:r>
          </a:p>
          <a:p>
            <a:pPr marL="0" indent="0">
              <a:buNone/>
            </a:pPr>
            <a:r>
              <a:rPr lang="en-US" sz="1800" dirty="0"/>
              <a:t>In de </a:t>
            </a:r>
            <a:r>
              <a:rPr lang="en-US" sz="1800" i="1" dirty="0"/>
              <a:t>worst-case </a:t>
            </a:r>
            <a:r>
              <a:rPr lang="en-US" sz="1800" dirty="0"/>
              <a:t>scenario, hoe </a:t>
            </a:r>
            <a:r>
              <a:rPr lang="en-US" sz="1800" dirty="0" err="1"/>
              <a:t>snel</a:t>
            </a:r>
            <a:r>
              <a:rPr lang="en-US" sz="1800" dirty="0"/>
              <a:t> is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?</a:t>
            </a:r>
            <a:endParaRPr lang="en-US" sz="1800" i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43D1FD-1EB0-4284-AA2E-E70AF83C5DCF}"/>
              </a:ext>
            </a:extLst>
          </p:cNvPr>
          <p:cNvGrpSpPr/>
          <p:nvPr/>
        </p:nvGrpSpPr>
        <p:grpSpPr>
          <a:xfrm>
            <a:off x="8408021" y="3057781"/>
            <a:ext cx="2862146" cy="1750627"/>
            <a:chOff x="8408021" y="3057781"/>
            <a:chExt cx="2862146" cy="17506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CB8577-BEB8-42DA-BF53-A05DA29785F6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7" name="Content Placeholder 6">
              <a:extLst>
                <a:ext uri="{FF2B5EF4-FFF2-40B4-BE49-F238E27FC236}">
                  <a16:creationId xmlns:a16="http://schemas.microsoft.com/office/drawing/2014/main" id="{4DECF6BC-6C9F-4DFB-A46E-87FB6EC5171D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18B1640-EFC7-4CE4-A305-4B8D6F47D707}"/>
                    </a:ext>
                  </a:extLst>
                </p:cNvPr>
                <p:cNvSpPr/>
                <p:nvPr/>
              </p:nvSpPr>
              <p:spPr>
                <a:xfrm>
                  <a:off x="9276585" y="3976867"/>
                  <a:ext cx="1351588" cy="5923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steps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18B1640-EFC7-4CE4-A305-4B8D6F47D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585" y="3976867"/>
                  <a:ext cx="1351588" cy="5923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C71D9D-1382-44A6-8060-8C4EDFDDB177}"/>
              </a:ext>
            </a:extLst>
          </p:cNvPr>
          <p:cNvGrpSpPr/>
          <p:nvPr/>
        </p:nvGrpSpPr>
        <p:grpSpPr>
          <a:xfrm>
            <a:off x="8560421" y="3210181"/>
            <a:ext cx="2862146" cy="1750627"/>
            <a:chOff x="8408021" y="3057781"/>
            <a:chExt cx="2862146" cy="175062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1AAA14D-EE3E-4320-A1B7-A3D6B500FE30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6" name="Content Placeholder 6">
              <a:extLst>
                <a:ext uri="{FF2B5EF4-FFF2-40B4-BE49-F238E27FC236}">
                  <a16:creationId xmlns:a16="http://schemas.microsoft.com/office/drawing/2014/main" id="{417FF2FF-0EAC-4011-A2DD-AD11B927AC91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7353DBF-FE79-4622-8F47-F687D9345B3E}"/>
                    </a:ext>
                  </a:extLst>
                </p:cNvPr>
                <p:cNvSpPr/>
                <p:nvPr/>
              </p:nvSpPr>
              <p:spPr>
                <a:xfrm>
                  <a:off x="9354363" y="3976867"/>
                  <a:ext cx="1196032" cy="5695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7353DBF-FE79-4622-8F47-F687D9345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363" y="3976867"/>
                  <a:ext cx="1196032" cy="5695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DF6571-DAA1-4264-8DA3-60042022F5D4}"/>
              </a:ext>
            </a:extLst>
          </p:cNvPr>
          <p:cNvGrpSpPr/>
          <p:nvPr/>
        </p:nvGrpSpPr>
        <p:grpSpPr>
          <a:xfrm>
            <a:off x="8712821" y="3359267"/>
            <a:ext cx="2862146" cy="1750627"/>
            <a:chOff x="8408021" y="3057781"/>
            <a:chExt cx="2862146" cy="175062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9DBB598-1EA8-4AEC-A0DF-E59A6EF7BB6F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0" name="Content Placeholder 6">
              <a:extLst>
                <a:ext uri="{FF2B5EF4-FFF2-40B4-BE49-F238E27FC236}">
                  <a16:creationId xmlns:a16="http://schemas.microsoft.com/office/drawing/2014/main" id="{53E782C4-96FB-414D-A0DD-AFB84A721B58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4704DA0-86C0-4DA7-9D0A-68BD58EF5199}"/>
                    </a:ext>
                  </a:extLst>
                </p:cNvPr>
                <p:cNvSpPr/>
                <p:nvPr/>
              </p:nvSpPr>
              <p:spPr>
                <a:xfrm>
                  <a:off x="9349971" y="3976867"/>
                  <a:ext cx="1204817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4704DA0-86C0-4DA7-9D0A-68BD58EF5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971" y="3976867"/>
                  <a:ext cx="1204817" cy="3808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6B52758-3DCB-4DCE-8BDE-DA28028996F6}"/>
              </a:ext>
            </a:extLst>
          </p:cNvPr>
          <p:cNvGrpSpPr/>
          <p:nvPr/>
        </p:nvGrpSpPr>
        <p:grpSpPr>
          <a:xfrm>
            <a:off x="8865221" y="3511667"/>
            <a:ext cx="2862146" cy="1750627"/>
            <a:chOff x="8408021" y="3057781"/>
            <a:chExt cx="2862146" cy="1750627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2FFF93F-6E05-42C1-950B-30C3B096652D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4" name="Content Placeholder 6">
              <a:extLst>
                <a:ext uri="{FF2B5EF4-FFF2-40B4-BE49-F238E27FC236}">
                  <a16:creationId xmlns:a16="http://schemas.microsoft.com/office/drawing/2014/main" id="{AF811003-57D1-4850-930E-0A736C3DF3EB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DFBF545-E84B-4CC6-AB77-842B15D72EA6}"/>
                    </a:ext>
                  </a:extLst>
                </p:cNvPr>
                <p:cNvSpPr/>
                <p:nvPr/>
              </p:nvSpPr>
              <p:spPr>
                <a:xfrm>
                  <a:off x="9137705" y="3976867"/>
                  <a:ext cx="1629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DFBF545-E84B-4CC6-AB77-842B15D72E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705" y="3976867"/>
                  <a:ext cx="162935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Content Placeholder 6">
            <a:extLst>
              <a:ext uri="{FF2B5EF4-FFF2-40B4-BE49-F238E27FC236}">
                <a16:creationId xmlns:a16="http://schemas.microsoft.com/office/drawing/2014/main" id="{8B915000-C3D5-4752-B2EA-1025706599EC}"/>
              </a:ext>
            </a:extLst>
          </p:cNvPr>
          <p:cNvSpPr txBox="1">
            <a:spLocks/>
          </p:cNvSpPr>
          <p:nvPr/>
        </p:nvSpPr>
        <p:spPr>
          <a:xfrm>
            <a:off x="9266498" y="5469187"/>
            <a:ext cx="2460869" cy="430937"/>
          </a:xfrm>
          <a:prstGeom prst="rect">
            <a:avLst/>
          </a:prstGeom>
        </p:spPr>
        <p:txBody>
          <a:bodyPr vert="horz" lIns="0" tIns="0" rIns="0" bIns="0" rtlCol="0">
            <a:normAutofit fontScale="40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Note: </a:t>
            </a:r>
            <a:r>
              <a:rPr lang="en-US" sz="1800" dirty="0" err="1"/>
              <a:t>dit</a:t>
            </a:r>
            <a:r>
              <a:rPr lang="en-US" sz="1800" dirty="0"/>
              <a:t> is </a:t>
            </a:r>
            <a:r>
              <a:rPr lang="en-US" sz="1800" dirty="0" err="1"/>
              <a:t>geen</a:t>
            </a:r>
            <a:r>
              <a:rPr lang="en-US" sz="1800" dirty="0"/>
              <a:t> </a:t>
            </a:r>
            <a:r>
              <a:rPr lang="en-US" sz="1800" dirty="0" err="1"/>
              <a:t>formeel</a:t>
            </a:r>
            <a:r>
              <a:rPr lang="en-US" sz="1800" dirty="0"/>
              <a:t> </a:t>
            </a:r>
            <a:r>
              <a:rPr lang="en-US" sz="1800" dirty="0" err="1"/>
              <a:t>bewijs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Formele</a:t>
            </a:r>
            <a:r>
              <a:rPr lang="en-US" sz="1800" dirty="0"/>
              <a:t> </a:t>
            </a:r>
            <a:r>
              <a:rPr lang="en-US" sz="1800" dirty="0" err="1"/>
              <a:t>bewijzen</a:t>
            </a:r>
            <a:r>
              <a:rPr lang="en-US" sz="1800" dirty="0"/>
              <a:t> </a:t>
            </a:r>
            <a:r>
              <a:rPr lang="en-US" sz="1800" dirty="0" err="1"/>
              <a:t>vallen</a:t>
            </a:r>
            <a:r>
              <a:rPr lang="en-US" sz="1800" dirty="0"/>
              <a:t> </a:t>
            </a:r>
            <a:r>
              <a:rPr lang="en-US" sz="1800" dirty="0" err="1"/>
              <a:t>buiten</a:t>
            </a:r>
            <a:r>
              <a:rPr lang="en-US" sz="1800" dirty="0"/>
              <a:t> de scope van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vak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Bekijk</a:t>
            </a:r>
            <a:r>
              <a:rPr lang="en-US" sz="1800" dirty="0"/>
              <a:t> het </a:t>
            </a:r>
            <a:r>
              <a:rPr lang="en-US" sz="1800" dirty="0" err="1"/>
              <a:t>boek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formelere</a:t>
            </a:r>
            <a:r>
              <a:rPr lang="en-US" sz="1800" dirty="0"/>
              <a:t> </a:t>
            </a:r>
            <a:r>
              <a:rPr lang="en-US" sz="1800" dirty="0" err="1"/>
              <a:t>bewijs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59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453236-AF66-4AF6-8ED3-3930CE0A593C}"/>
                  </a:ext>
                </a:extLst>
              </p:cNvPr>
              <p:cNvSpPr/>
              <p:nvPr/>
            </p:nvSpPr>
            <p:spPr>
              <a:xfrm>
                <a:off x="4664927" y="2927602"/>
                <a:ext cx="2862146" cy="680236"/>
              </a:xfrm>
              <a:prstGeom prst="round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⇔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453236-AF66-4AF6-8ED3-3930CE0A5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27" y="2927602"/>
                <a:ext cx="2862146" cy="68023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Vind</a:t>
            </a:r>
            <a:r>
              <a:rPr lang="en-US" dirty="0"/>
              <a:t> 72 in [18, 19, 25, 28, 29, 44, 44, 72, 93]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7CBFF968-F2D1-4C03-88FA-93AE63D3E39B}"/>
              </a:ext>
            </a:extLst>
          </p:cNvPr>
          <p:cNvSpPr txBox="1">
            <a:spLocks/>
          </p:cNvSpPr>
          <p:nvPr/>
        </p:nvSpPr>
        <p:spPr>
          <a:xfrm>
            <a:off x="1187350" y="2555009"/>
            <a:ext cx="2737879" cy="3725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Logaritme</a:t>
            </a:r>
            <a:r>
              <a:rPr lang="en-US" sz="1800" dirty="0"/>
              <a:t> intermezzo!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43D1FD-1EB0-4284-AA2E-E70AF83C5DCF}"/>
              </a:ext>
            </a:extLst>
          </p:cNvPr>
          <p:cNvGrpSpPr/>
          <p:nvPr/>
        </p:nvGrpSpPr>
        <p:grpSpPr>
          <a:xfrm>
            <a:off x="8408021" y="3057781"/>
            <a:ext cx="2862146" cy="1750627"/>
            <a:chOff x="8408021" y="3057781"/>
            <a:chExt cx="2862146" cy="17506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CB8577-BEB8-42DA-BF53-A05DA29785F6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7" name="Content Placeholder 6">
              <a:extLst>
                <a:ext uri="{FF2B5EF4-FFF2-40B4-BE49-F238E27FC236}">
                  <a16:creationId xmlns:a16="http://schemas.microsoft.com/office/drawing/2014/main" id="{4DECF6BC-6C9F-4DFB-A46E-87FB6EC5171D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18B1640-EFC7-4CE4-A305-4B8D6F47D707}"/>
                    </a:ext>
                  </a:extLst>
                </p:cNvPr>
                <p:cNvSpPr/>
                <p:nvPr/>
              </p:nvSpPr>
              <p:spPr>
                <a:xfrm>
                  <a:off x="9276585" y="3976867"/>
                  <a:ext cx="1351588" cy="5923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steps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18B1640-EFC7-4CE4-A305-4B8D6F47D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585" y="3976867"/>
                  <a:ext cx="1351588" cy="5923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C71D9D-1382-44A6-8060-8C4EDFDDB177}"/>
              </a:ext>
            </a:extLst>
          </p:cNvPr>
          <p:cNvGrpSpPr/>
          <p:nvPr/>
        </p:nvGrpSpPr>
        <p:grpSpPr>
          <a:xfrm>
            <a:off x="8560421" y="3210181"/>
            <a:ext cx="2862146" cy="1750627"/>
            <a:chOff x="8408021" y="3057781"/>
            <a:chExt cx="2862146" cy="175062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1AAA14D-EE3E-4320-A1B7-A3D6B500FE30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6" name="Content Placeholder 6">
              <a:extLst>
                <a:ext uri="{FF2B5EF4-FFF2-40B4-BE49-F238E27FC236}">
                  <a16:creationId xmlns:a16="http://schemas.microsoft.com/office/drawing/2014/main" id="{417FF2FF-0EAC-4011-A2DD-AD11B927AC91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7353DBF-FE79-4622-8F47-F687D9345B3E}"/>
                    </a:ext>
                  </a:extLst>
                </p:cNvPr>
                <p:cNvSpPr/>
                <p:nvPr/>
              </p:nvSpPr>
              <p:spPr>
                <a:xfrm>
                  <a:off x="9354363" y="3976867"/>
                  <a:ext cx="1196032" cy="5695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7353DBF-FE79-4622-8F47-F687D9345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363" y="3976867"/>
                  <a:ext cx="1196032" cy="5695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DF6571-DAA1-4264-8DA3-60042022F5D4}"/>
              </a:ext>
            </a:extLst>
          </p:cNvPr>
          <p:cNvGrpSpPr/>
          <p:nvPr/>
        </p:nvGrpSpPr>
        <p:grpSpPr>
          <a:xfrm>
            <a:off x="8712821" y="3359267"/>
            <a:ext cx="2862146" cy="1750627"/>
            <a:chOff x="8408021" y="3057781"/>
            <a:chExt cx="2862146" cy="175062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9DBB598-1EA8-4AEC-A0DF-E59A6EF7BB6F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0" name="Content Placeholder 6">
              <a:extLst>
                <a:ext uri="{FF2B5EF4-FFF2-40B4-BE49-F238E27FC236}">
                  <a16:creationId xmlns:a16="http://schemas.microsoft.com/office/drawing/2014/main" id="{53E782C4-96FB-414D-A0DD-AFB84A721B58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4704DA0-86C0-4DA7-9D0A-68BD58EF5199}"/>
                    </a:ext>
                  </a:extLst>
                </p:cNvPr>
                <p:cNvSpPr/>
                <p:nvPr/>
              </p:nvSpPr>
              <p:spPr>
                <a:xfrm>
                  <a:off x="9349971" y="3976867"/>
                  <a:ext cx="1204817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4704DA0-86C0-4DA7-9D0A-68BD58EF5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971" y="3976867"/>
                  <a:ext cx="1204817" cy="3808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6B52758-3DCB-4DCE-8BDE-DA28028996F6}"/>
              </a:ext>
            </a:extLst>
          </p:cNvPr>
          <p:cNvGrpSpPr/>
          <p:nvPr/>
        </p:nvGrpSpPr>
        <p:grpSpPr>
          <a:xfrm>
            <a:off x="8865221" y="3511667"/>
            <a:ext cx="2862146" cy="1750627"/>
            <a:chOff x="8408021" y="3057781"/>
            <a:chExt cx="2862146" cy="1750627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2FFF93F-6E05-42C1-950B-30C3B096652D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4" name="Content Placeholder 6">
              <a:extLst>
                <a:ext uri="{FF2B5EF4-FFF2-40B4-BE49-F238E27FC236}">
                  <a16:creationId xmlns:a16="http://schemas.microsoft.com/office/drawing/2014/main" id="{AF811003-57D1-4850-930E-0A736C3DF3EB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DFBF545-E84B-4CC6-AB77-842B15D72EA6}"/>
                    </a:ext>
                  </a:extLst>
                </p:cNvPr>
                <p:cNvSpPr/>
                <p:nvPr/>
              </p:nvSpPr>
              <p:spPr>
                <a:xfrm>
                  <a:off x="9137705" y="3976867"/>
                  <a:ext cx="1629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DFBF545-E84B-4CC6-AB77-842B15D72E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705" y="3976867"/>
                  <a:ext cx="162935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A6697-6BAA-4094-9C18-4A416DC4BE48}"/>
                  </a:ext>
                </a:extLst>
              </p:cNvPr>
              <p:cNvSpPr txBox="1"/>
              <p:nvPr/>
            </p:nvSpPr>
            <p:spPr>
              <a:xfrm>
                <a:off x="1263550" y="2989935"/>
                <a:ext cx="2416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</a:t>
                </a:r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A6697-6BAA-4094-9C18-4A416DC4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50" y="2989935"/>
                <a:ext cx="2416352" cy="646331"/>
              </a:xfrm>
              <a:prstGeom prst="rect">
                <a:avLst/>
              </a:prstGeom>
              <a:blipFill>
                <a:blip r:embed="rId11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6">
                <a:extLst>
                  <a:ext uri="{FF2B5EF4-FFF2-40B4-BE49-F238E27FC236}">
                    <a16:creationId xmlns:a16="http://schemas.microsoft.com/office/drawing/2014/main" id="{40B63512-32B0-4726-9C98-2D1CD6F9AE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611" y="3810776"/>
                <a:ext cx="6313535" cy="115003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800" dirty="0"/>
                  <a:t>Omdat </a:t>
                </a:r>
                <a:r>
                  <a:rPr lang="en-US" sz="1800" dirty="0" err="1"/>
                  <a:t>logaritme</a:t>
                </a:r>
                <a:r>
                  <a:rPr lang="en-US" sz="1800" dirty="0"/>
                  <a:t> met </a:t>
                </a:r>
                <a:r>
                  <a:rPr lang="en-US" sz="1800" i="1" dirty="0"/>
                  <a:t>base 2 </a:t>
                </a:r>
                <a:r>
                  <a:rPr lang="en-US" sz="1800" dirty="0" err="1"/>
                  <a:t>enorm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vaak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voorkomen</a:t>
                </a:r>
                <a:r>
                  <a:rPr lang="en-US" sz="1800" dirty="0"/>
                  <a:t> in Computer Science, laten we de 2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800" dirty="0" err="1"/>
                  <a:t>weg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De running time </a:t>
                </a:r>
                <a:r>
                  <a:rPr lang="en-US" sz="1800" dirty="0" err="1"/>
                  <a:t>wordt</a:t>
                </a:r>
                <a:r>
                  <a:rPr lang="en-US" sz="1800" dirty="0"/>
                  <a:t> dan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2" name="Content Placeholder 6">
                <a:extLst>
                  <a:ext uri="{FF2B5EF4-FFF2-40B4-BE49-F238E27FC236}">
                    <a16:creationId xmlns:a16="http://schemas.microsoft.com/office/drawing/2014/main" id="{40B63512-32B0-4726-9C98-2D1CD6F9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11" y="3810776"/>
                <a:ext cx="6313535" cy="1150032"/>
              </a:xfrm>
              <a:prstGeom prst="rect">
                <a:avLst/>
              </a:prstGeom>
              <a:blipFill>
                <a:blip r:embed="rId12"/>
                <a:stretch>
                  <a:fillRect l="-2317" t="-68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3FF9B87F-BF19-4559-813B-10C6FEE11EB0}"/>
              </a:ext>
            </a:extLst>
          </p:cNvPr>
          <p:cNvSpPr txBox="1">
            <a:spLocks/>
          </p:cNvSpPr>
          <p:nvPr/>
        </p:nvSpPr>
        <p:spPr>
          <a:xfrm>
            <a:off x="9266498" y="5695285"/>
            <a:ext cx="2460869" cy="430937"/>
          </a:xfrm>
          <a:prstGeom prst="rect">
            <a:avLst/>
          </a:prstGeom>
        </p:spPr>
        <p:txBody>
          <a:bodyPr vert="horz" lIns="0" tIns="0" rIns="0" bIns="0" rtlCol="0">
            <a:normAutofit fontScale="40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Note: </a:t>
            </a:r>
            <a:r>
              <a:rPr lang="en-US" sz="1800" dirty="0" err="1"/>
              <a:t>dit</a:t>
            </a:r>
            <a:r>
              <a:rPr lang="en-US" sz="1800" dirty="0"/>
              <a:t> is </a:t>
            </a:r>
            <a:r>
              <a:rPr lang="en-US" sz="1800" dirty="0" err="1"/>
              <a:t>geen</a:t>
            </a:r>
            <a:r>
              <a:rPr lang="en-US" sz="1800" dirty="0"/>
              <a:t> </a:t>
            </a:r>
            <a:r>
              <a:rPr lang="en-US" sz="1800" dirty="0" err="1"/>
              <a:t>formeel</a:t>
            </a:r>
            <a:r>
              <a:rPr lang="en-US" sz="1800" dirty="0"/>
              <a:t> </a:t>
            </a:r>
            <a:r>
              <a:rPr lang="en-US" sz="1800" dirty="0" err="1"/>
              <a:t>bewijs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Formele</a:t>
            </a:r>
            <a:r>
              <a:rPr lang="en-US" sz="1800" dirty="0"/>
              <a:t> </a:t>
            </a:r>
            <a:r>
              <a:rPr lang="en-US" sz="1800" dirty="0" err="1"/>
              <a:t>bewijzen</a:t>
            </a:r>
            <a:r>
              <a:rPr lang="en-US" sz="1800" dirty="0"/>
              <a:t> </a:t>
            </a:r>
            <a:r>
              <a:rPr lang="en-US" sz="1800" dirty="0" err="1"/>
              <a:t>vallen</a:t>
            </a:r>
            <a:r>
              <a:rPr lang="en-US" sz="1800" dirty="0"/>
              <a:t> </a:t>
            </a:r>
            <a:r>
              <a:rPr lang="en-US" sz="1800" dirty="0" err="1"/>
              <a:t>buiten</a:t>
            </a:r>
            <a:r>
              <a:rPr lang="en-US" sz="1800" dirty="0"/>
              <a:t> de scope van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vak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Bekijk</a:t>
            </a:r>
            <a:r>
              <a:rPr lang="en-US" sz="1800" dirty="0"/>
              <a:t> het </a:t>
            </a:r>
            <a:r>
              <a:rPr lang="en-US" sz="1800" dirty="0" err="1"/>
              <a:t>boek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formelere</a:t>
            </a:r>
            <a:r>
              <a:rPr lang="en-US" sz="1800" dirty="0"/>
              <a:t> </a:t>
            </a:r>
            <a:r>
              <a:rPr lang="en-US" sz="1800" dirty="0" err="1"/>
              <a:t>bewijs</a:t>
            </a:r>
            <a:r>
              <a:rPr lang="en-US" sz="1800" dirty="0"/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0065A9F-51F8-4714-A90E-A966DFCCF137}"/>
              </a:ext>
            </a:extLst>
          </p:cNvPr>
          <p:cNvGrpSpPr/>
          <p:nvPr/>
        </p:nvGrpSpPr>
        <p:grpSpPr>
          <a:xfrm>
            <a:off x="9017621" y="3664067"/>
            <a:ext cx="2862146" cy="1750627"/>
            <a:chOff x="8408021" y="3057781"/>
            <a:chExt cx="2862146" cy="175062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478080D-56A5-4691-89C8-15C740865AA7}"/>
                </a:ext>
              </a:extLst>
            </p:cNvPr>
            <p:cNvSpPr/>
            <p:nvPr/>
          </p:nvSpPr>
          <p:spPr>
            <a:xfrm>
              <a:off x="8408021" y="3057781"/>
              <a:ext cx="2862146" cy="1750627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0" name="Content Placeholder 6">
              <a:extLst>
                <a:ext uri="{FF2B5EF4-FFF2-40B4-BE49-F238E27FC236}">
                  <a16:creationId xmlns:a16="http://schemas.microsoft.com/office/drawing/2014/main" id="{E808131E-103B-433C-A156-31EC87D3378E}"/>
                </a:ext>
              </a:extLst>
            </p:cNvPr>
            <p:cNvSpPr txBox="1">
              <a:spLocks/>
            </p:cNvSpPr>
            <p:nvPr/>
          </p:nvSpPr>
          <p:spPr>
            <a:xfrm>
              <a:off x="8729291" y="3242703"/>
              <a:ext cx="2342098" cy="7341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We </a:t>
              </a:r>
              <a:r>
                <a:rPr lang="en-US" sz="1200" dirty="0" err="1"/>
                <a:t>halveren</a:t>
              </a:r>
              <a:r>
                <a:rPr lang="en-US" sz="1200" dirty="0"/>
                <a:t> </a:t>
              </a:r>
              <a:r>
                <a:rPr lang="en-US" sz="1200" dirty="0" err="1"/>
                <a:t>elke</a:t>
              </a:r>
              <a:r>
                <a:rPr lang="en-US" sz="1200" dirty="0"/>
                <a:t> </a:t>
              </a:r>
              <a:r>
                <a:rPr lang="en-US" sz="1200" dirty="0" err="1"/>
                <a:t>keer</a:t>
              </a:r>
              <a:r>
                <a:rPr lang="en-US" sz="1200" dirty="0"/>
                <a:t> </a:t>
              </a:r>
              <a:r>
                <a:rPr lang="en-US" sz="1200" dirty="0" err="1"/>
                <a:t>onze</a:t>
              </a:r>
              <a:r>
                <a:rPr lang="en-US" sz="1200" dirty="0"/>
                <a:t> </a:t>
              </a:r>
              <a:r>
                <a:rPr lang="en-US" sz="1200" i="1" dirty="0"/>
                <a:t>range</a:t>
              </a:r>
              <a:r>
                <a:rPr lang="en-US" sz="1200" dirty="0"/>
                <a:t>, </a:t>
              </a:r>
              <a:r>
                <a:rPr lang="en-US" sz="1200" dirty="0" err="1"/>
                <a:t>zodra</a:t>
              </a:r>
              <a:r>
                <a:rPr lang="en-US" sz="1200" dirty="0"/>
                <a:t> die 1 is </a:t>
              </a:r>
              <a:r>
                <a:rPr lang="en-US" sz="1200" dirty="0" err="1"/>
                <a:t>weten</a:t>
              </a:r>
              <a:r>
                <a:rPr lang="en-US" sz="1200" dirty="0"/>
                <a:t> we het </a:t>
              </a:r>
              <a:r>
                <a:rPr lang="en-US" sz="1200" dirty="0" err="1"/>
                <a:t>antwoord</a:t>
              </a:r>
              <a:r>
                <a:rPr lang="en-US" sz="1200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C8982D0-2C94-469C-ABA8-2C8443ACE375}"/>
                    </a:ext>
                  </a:extLst>
                </p:cNvPr>
                <p:cNvSpPr/>
                <p:nvPr/>
              </p:nvSpPr>
              <p:spPr>
                <a:xfrm>
                  <a:off x="9195896" y="3976867"/>
                  <a:ext cx="15129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C8982D0-2C94-469C-ABA8-2C8443ACE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5896" y="3976867"/>
                  <a:ext cx="151297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Vind</a:t>
            </a:r>
            <a:r>
              <a:rPr lang="en-US" dirty="0"/>
              <a:t> 72 in [18, 19, 25, 28, 29, 44, 44, 72, 93]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7CBFF968-F2D1-4C03-88FA-93AE63D3E39B}"/>
              </a:ext>
            </a:extLst>
          </p:cNvPr>
          <p:cNvSpPr txBox="1">
            <a:spLocks/>
          </p:cNvSpPr>
          <p:nvPr/>
        </p:nvSpPr>
        <p:spPr>
          <a:xfrm>
            <a:off x="1187350" y="2558317"/>
            <a:ext cx="7287577" cy="3725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Hoeveel</a:t>
            </a:r>
            <a:r>
              <a:rPr lang="en-US" sz="1800" dirty="0"/>
              <a:t> </a:t>
            </a:r>
            <a:r>
              <a:rPr lang="en-US" sz="1800" dirty="0" err="1"/>
              <a:t>scheelt</a:t>
            </a:r>
            <a:r>
              <a:rPr lang="en-US" sz="1800" dirty="0"/>
              <a:t> het qua </a:t>
            </a:r>
            <a:r>
              <a:rPr lang="en-US" sz="1800" dirty="0" err="1"/>
              <a:t>snelheid</a:t>
            </a:r>
            <a:r>
              <a:rPr lang="en-US" sz="1800" dirty="0"/>
              <a:t>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55A583-734E-4CB4-B138-8A8AFB29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64348"/>
              </p:ext>
            </p:extLst>
          </p:nvPr>
        </p:nvGraphicFramePr>
        <p:xfrm>
          <a:off x="1187349" y="2986535"/>
          <a:ext cx="793183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7497">
                  <a:extLst>
                    <a:ext uri="{9D8B030D-6E8A-4147-A177-3AD203B41FA5}">
                      <a16:colId xmlns:a16="http://schemas.microsoft.com/office/drawing/2014/main" val="3190660916"/>
                    </a:ext>
                  </a:extLst>
                </a:gridCol>
                <a:gridCol w="2486343">
                  <a:extLst>
                    <a:ext uri="{9D8B030D-6E8A-4147-A177-3AD203B41FA5}">
                      <a16:colId xmlns:a16="http://schemas.microsoft.com/office/drawing/2014/main" val="4012062323"/>
                    </a:ext>
                  </a:extLst>
                </a:gridCol>
                <a:gridCol w="2807991">
                  <a:extLst>
                    <a:ext uri="{9D8B030D-6E8A-4147-A177-3AD203B41FA5}">
                      <a16:colId xmlns:a16="http://schemas.microsoft.com/office/drawing/2014/main" val="64129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6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9.97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2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1 000 000 000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7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1 000 000 000 000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2849"/>
                  </a:ext>
                </a:extLst>
              </a:tr>
            </a:tbl>
          </a:graphicData>
        </a:graphic>
      </p:graphicFrame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E69ACA22-776A-4BF3-BFC5-D724237DF440}"/>
              </a:ext>
            </a:extLst>
          </p:cNvPr>
          <p:cNvSpPr txBox="1">
            <a:spLocks/>
          </p:cNvSpPr>
          <p:nvPr/>
        </p:nvSpPr>
        <p:spPr>
          <a:xfrm>
            <a:off x="1187349" y="5850322"/>
            <a:ext cx="10246367" cy="3571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Handige</a:t>
            </a:r>
            <a:r>
              <a:rPr lang="en-US" sz="1800" dirty="0"/>
              <a:t> </a:t>
            </a:r>
            <a:r>
              <a:rPr lang="en-US" sz="1800" dirty="0" err="1"/>
              <a:t>praktijktip</a:t>
            </a:r>
            <a:r>
              <a:rPr lang="en-US" sz="1800" dirty="0"/>
              <a:t>: </a:t>
            </a:r>
            <a:r>
              <a:rPr lang="en-US" sz="1800" dirty="0" err="1"/>
              <a:t>een</a:t>
            </a:r>
            <a:r>
              <a:rPr lang="en-US" sz="1800" dirty="0"/>
              <a:t> computer </a:t>
            </a:r>
            <a:r>
              <a:rPr lang="en-US" sz="1800" dirty="0" err="1"/>
              <a:t>doet</a:t>
            </a:r>
            <a:r>
              <a:rPr lang="en-US" sz="1800" dirty="0"/>
              <a:t> </a:t>
            </a:r>
            <a:r>
              <a:rPr lang="en-US" sz="1800" dirty="0" err="1"/>
              <a:t>ongeveer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1 000 000 computations per </a:t>
            </a:r>
            <a:r>
              <a:rPr lang="en-US" sz="1800" dirty="0" err="1">
                <a:solidFill>
                  <a:schemeClr val="accent2"/>
                </a:solidFill>
              </a:rPr>
              <a:t>seconde</a:t>
            </a:r>
            <a:endParaRPr lang="en-US" sz="1800" dirty="0"/>
          </a:p>
        </p:txBody>
      </p:sp>
      <p:graphicFrame>
        <p:nvGraphicFramePr>
          <p:cNvPr id="43" name="Table 9">
            <a:extLst>
              <a:ext uri="{FF2B5EF4-FFF2-40B4-BE49-F238E27FC236}">
                <a16:creationId xmlns:a16="http://schemas.microsoft.com/office/drawing/2014/main" id="{2EACE1A2-C77D-4DB8-9F6B-E2414A2D9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23757"/>
              </p:ext>
            </p:extLst>
          </p:nvPr>
        </p:nvGraphicFramePr>
        <p:xfrm>
          <a:off x="1339749" y="3138935"/>
          <a:ext cx="7966483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7497">
                  <a:extLst>
                    <a:ext uri="{9D8B030D-6E8A-4147-A177-3AD203B41FA5}">
                      <a16:colId xmlns:a16="http://schemas.microsoft.com/office/drawing/2014/main" val="3190660916"/>
                    </a:ext>
                  </a:extLst>
                </a:gridCol>
                <a:gridCol w="2571038">
                  <a:extLst>
                    <a:ext uri="{9D8B030D-6E8A-4147-A177-3AD203B41FA5}">
                      <a16:colId xmlns:a16="http://schemas.microsoft.com/office/drawing/2014/main" val="4012062323"/>
                    </a:ext>
                  </a:extLst>
                </a:gridCol>
                <a:gridCol w="2757948">
                  <a:extLst>
                    <a:ext uri="{9D8B030D-6E8A-4147-A177-3AD203B41FA5}">
                      <a16:colId xmlns:a16="http://schemas.microsoft.com/office/drawing/2014/main" val="64129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microseconde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 </a:t>
                      </a:r>
                      <a:r>
                        <a:rPr lang="en-US" dirty="0" err="1"/>
                        <a:t>microseconde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6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milliseconde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9.97 </a:t>
                      </a:r>
                      <a:r>
                        <a:rPr lang="en-US" dirty="0" err="1"/>
                        <a:t>microseconde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seconde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19.93 </a:t>
                      </a:r>
                      <a:r>
                        <a:rPr lang="en-US" dirty="0" err="1"/>
                        <a:t>microseconde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2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1 000 000 000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16.67 </a:t>
                      </a:r>
                      <a:r>
                        <a:rPr lang="en-US" dirty="0" err="1"/>
                        <a:t>minuten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29.90 </a:t>
                      </a:r>
                      <a:r>
                        <a:rPr lang="en-US" dirty="0" err="1"/>
                        <a:t>microseconde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7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1 000 000 000 000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11.57 </a:t>
                      </a:r>
                      <a:r>
                        <a:rPr lang="en-US" b="1" dirty="0" err="1"/>
                        <a:t>dagen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39.86 </a:t>
                      </a:r>
                      <a:r>
                        <a:rPr lang="en-US" dirty="0" err="1"/>
                        <a:t>microseconde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1e18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31.71 </a:t>
                      </a:r>
                      <a:r>
                        <a:rPr lang="en-US" b="0" dirty="0" err="1"/>
                        <a:t>miljard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jaar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59.79 </a:t>
                      </a:r>
                      <a:r>
                        <a:rPr lang="en-US" dirty="0" err="1"/>
                        <a:t>microseconde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9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6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Zoeken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441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Opdracht</a:t>
            </a:r>
            <a:r>
              <a:rPr lang="en-US" b="1" dirty="0"/>
              <a:t> 1: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Strings.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Input: </a:t>
            </a:r>
            <a:r>
              <a:rPr lang="en-US" sz="1800" dirty="0"/>
              <a:t>["Piet", "Jan", "Katja", "Annabel", "Frans", "</a:t>
            </a:r>
            <a:r>
              <a:rPr lang="en-US" sz="1800" dirty="0" err="1"/>
              <a:t>Lieke</a:t>
            </a:r>
            <a:r>
              <a:rPr lang="en-US" sz="1800" dirty="0"/>
              <a:t>"]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Output: </a:t>
            </a:r>
            <a:r>
              <a:rPr lang="en-US" sz="1800" dirty="0"/>
              <a:t>Index van “Piet”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Opdracht</a:t>
            </a:r>
            <a:r>
              <a:rPr lang="en-US" sz="1800" b="1" dirty="0"/>
              <a:t> 2: </a:t>
            </a:r>
            <a:r>
              <a:rPr lang="en-US" sz="1800" dirty="0" err="1"/>
              <a:t>Implementeer</a:t>
            </a:r>
            <a:r>
              <a:rPr lang="en-US" sz="1800" dirty="0"/>
              <a:t> </a:t>
            </a:r>
            <a:r>
              <a:rPr lang="en-US" sz="1800" dirty="0" err="1"/>
              <a:t>Binair</a:t>
            </a:r>
            <a:r>
              <a:rPr lang="en-US" sz="1800" dirty="0"/>
              <a:t> </a:t>
            </a:r>
            <a:r>
              <a:rPr lang="en-US" sz="1800" dirty="0" err="1"/>
              <a:t>zoeken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Input: </a:t>
            </a:r>
            <a:r>
              <a:rPr lang="en-US" sz="1800" dirty="0"/>
              <a:t>[18, 19, 25, 28, 29, 44, 44, 72, 93]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Output: </a:t>
            </a:r>
            <a:r>
              <a:rPr lang="en-US" sz="1800" dirty="0"/>
              <a:t>Index van 72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Opdracht</a:t>
            </a:r>
            <a:r>
              <a:rPr lang="en-US" sz="1800" b="1" dirty="0"/>
              <a:t> 3: </a:t>
            </a:r>
            <a:r>
              <a:rPr lang="en-US" sz="1800" dirty="0" err="1"/>
              <a:t>Implementeer</a:t>
            </a:r>
            <a:r>
              <a:rPr lang="en-US" sz="1800" dirty="0"/>
              <a:t> </a:t>
            </a:r>
            <a:r>
              <a:rPr lang="en-US" sz="1800" dirty="0" err="1"/>
              <a:t>Binair</a:t>
            </a:r>
            <a:r>
              <a:rPr lang="en-US" sz="1800" dirty="0"/>
              <a:t> </a:t>
            </a:r>
            <a:r>
              <a:rPr lang="en-US" sz="1800" dirty="0" err="1"/>
              <a:t>zoeken</a:t>
            </a:r>
            <a:r>
              <a:rPr lang="en-US" sz="1800" dirty="0"/>
              <a:t> met Strings.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Input: </a:t>
            </a:r>
            <a:r>
              <a:rPr lang="nl-NL" sz="1800" dirty="0"/>
              <a:t>["Annabel", "Franks", "Jan", "Katja", "Lieke", "Piet“];</a:t>
            </a:r>
            <a:endParaRPr lang="nl-N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Output: </a:t>
            </a:r>
            <a:r>
              <a:rPr lang="en-US" sz="1800" dirty="0"/>
              <a:t>Index van “Piet”</a:t>
            </a:r>
          </a:p>
          <a:p>
            <a:pPr marL="0" indent="0">
              <a:buNone/>
            </a:pPr>
            <a:r>
              <a:rPr lang="en-US" sz="1800" i="1" dirty="0"/>
              <a:t>Tip: </a:t>
            </a:r>
            <a:r>
              <a:rPr lang="en-US" sz="1800" dirty="0" err="1"/>
              <a:t>Gebruik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string1.compareTo(string2)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420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Vakintroductie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Algoritmes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datastructuren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Voorbeeld</a:t>
                </a:r>
                <a:r>
                  <a:rPr lang="en-US" dirty="0"/>
                  <a:t> 1: Linear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binair</a:t>
                </a:r>
                <a:r>
                  <a:rPr lang="en-US" dirty="0"/>
                  <a:t> </a:t>
                </a:r>
                <a:r>
                  <a:rPr lang="en-US" dirty="0" err="1"/>
                  <a:t>zoeken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err="1">
                    <a:solidFill>
                      <a:schemeClr val="accent6"/>
                    </a:solidFill>
                  </a:rPr>
                  <a:t>Tijds</a:t>
                </a:r>
                <a:r>
                  <a:rPr lang="en-US" b="1" dirty="0">
                    <a:solidFill>
                      <a:schemeClr val="accent6"/>
                    </a:solidFill>
                  </a:rPr>
                  <a:t>- </a:t>
                </a:r>
                <a:r>
                  <a:rPr lang="en-US" b="1" dirty="0" err="1">
                    <a:solidFill>
                      <a:schemeClr val="accent6"/>
                    </a:solidFill>
                  </a:rPr>
                  <a:t>en</a:t>
                </a:r>
                <a:r>
                  <a:rPr lang="en-US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6"/>
                    </a:solidFill>
                  </a:rPr>
                  <a:t>geheugencomplexiteit</a:t>
                </a:r>
                <a:endParaRPr lang="en-US" b="1" dirty="0">
                  <a:solidFill>
                    <a:schemeClr val="accent6"/>
                  </a:solidFill>
                </a:endParaRP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 err="1"/>
                  <a:t>Tijdscomplexiteit</a:t>
                </a:r>
                <a:endParaRPr lang="en-US" dirty="0"/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/>
                  <a:t>Big-O </a:t>
                </a:r>
                <a:r>
                  <a:rPr lang="en-US" dirty="0" err="1"/>
                  <a:t>notatie</a:t>
                </a:r>
                <a:endParaRPr lang="en-US" dirty="0"/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/>
                  <a:t>Big-O </a:t>
                </a:r>
                <a:r>
                  <a:rPr lang="en-US" dirty="0" err="1"/>
                  <a:t>notatie</a:t>
                </a:r>
                <a:r>
                  <a:rPr lang="en-US" dirty="0"/>
                  <a:t> in de </a:t>
                </a:r>
                <a:r>
                  <a:rPr lang="en-US" dirty="0" err="1"/>
                  <a:t>praktijk</a:t>
                </a:r>
                <a:endParaRPr lang="en-US" dirty="0"/>
              </a:p>
              <a:p>
                <a:pPr marL="725488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 err="1"/>
                  <a:t>Geheugencomplexiteit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Voorbeeld</a:t>
                </a:r>
                <a:r>
                  <a:rPr lang="en-US" dirty="0"/>
                  <a:t> 2: </a:t>
                </a:r>
                <a:r>
                  <a:rPr lang="en-US" dirty="0" err="1"/>
                  <a:t>Sorteren</a:t>
                </a:r>
                <a:endParaRPr lang="en-NL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  <a:blipFill>
                <a:blip r:embed="rId2"/>
                <a:stretch>
                  <a:fillRect l="-1631" t="-21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Hoe </a:t>
                </a:r>
                <a:r>
                  <a:rPr lang="en-US" dirty="0" err="1"/>
                  <a:t>snel</a:t>
                </a:r>
                <a:r>
                  <a:rPr lang="en-US" dirty="0"/>
                  <a:t> 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Lineaire</a:t>
                </a:r>
                <a:r>
                  <a:rPr lang="en-US" dirty="0"/>
                  <a:t> search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Binaire</a:t>
                </a:r>
                <a:r>
                  <a:rPr lang="en-US" dirty="0"/>
                  <a:t> search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Dit</a:t>
                </a:r>
                <a:r>
                  <a:rPr lang="en-US" dirty="0"/>
                  <a:t> was </a:t>
                </a:r>
                <a:r>
                  <a:rPr lang="en-US" b="1" dirty="0"/>
                  <a:t>met</a:t>
                </a:r>
                <a:r>
                  <a:rPr lang="en-US" dirty="0"/>
                  <a:t> de </a:t>
                </a:r>
                <a:r>
                  <a:rPr lang="en-US" dirty="0" err="1"/>
                  <a:t>aanname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operatie</a:t>
                </a:r>
                <a:r>
                  <a:rPr lang="en-US" dirty="0"/>
                  <a:t> ‘1’ </a:t>
                </a:r>
                <a:r>
                  <a:rPr lang="en-US" dirty="0" err="1"/>
                  <a:t>tijd</a:t>
                </a:r>
                <a:r>
                  <a:rPr lang="en-US" dirty="0"/>
                  <a:t> </a:t>
                </a:r>
                <a:r>
                  <a:rPr lang="en-US" dirty="0" err="1"/>
                  <a:t>kostte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Hoe </a:t>
                </a:r>
                <a:r>
                  <a:rPr lang="en-US" dirty="0" err="1"/>
                  <a:t>kunnen</a:t>
                </a:r>
                <a:r>
                  <a:rPr lang="en-US" dirty="0"/>
                  <a:t> we </a:t>
                </a:r>
                <a:r>
                  <a:rPr lang="en-US" dirty="0" err="1"/>
                  <a:t>dit</a:t>
                </a:r>
                <a:r>
                  <a:rPr lang="en-US" dirty="0"/>
                  <a:t> wat </a:t>
                </a:r>
                <a:r>
                  <a:rPr lang="en-US" dirty="0" err="1"/>
                  <a:t>wiskundig</a:t>
                </a:r>
                <a:r>
                  <a:rPr lang="en-US" dirty="0"/>
                  <a:t> netter </a:t>
                </a:r>
                <a:r>
                  <a:rPr lang="en-US" dirty="0" err="1"/>
                  <a:t>oplossen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3"/>
                <a:stretch>
                  <a:fillRect l="-1631" t="-1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Tijdscomplexiteit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498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36528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Met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asymptotische</a:t>
                </a:r>
                <a:r>
                  <a:rPr lang="en-US" dirty="0">
                    <a:solidFill>
                      <a:schemeClr val="accent2"/>
                    </a:solidFill>
                  </a:rPr>
                  <a:t> analyze</a:t>
                </a:r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endParaRPr lang="en-US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r>
                  <a:rPr lang="en-US" spc="-10" dirty="0" err="1">
                    <a:latin typeface="Verdana"/>
                    <a:cs typeface="Verdana"/>
                  </a:rPr>
                  <a:t>Stel</a:t>
                </a:r>
                <a:r>
                  <a:rPr lang="en-US" spc="-10" dirty="0">
                    <a:latin typeface="Verdana"/>
                    <a:cs typeface="Verdana"/>
                  </a:rPr>
                  <a:t> we </a:t>
                </a:r>
                <a:r>
                  <a:rPr lang="en-US" spc="-10" dirty="0" err="1">
                    <a:latin typeface="Verdana"/>
                    <a:cs typeface="Verdana"/>
                  </a:rPr>
                  <a:t>hebben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een</a:t>
                </a:r>
                <a:r>
                  <a:rPr lang="en-US" spc="-10" dirty="0">
                    <a:latin typeface="Verdana"/>
                    <a:cs typeface="Verdana"/>
                  </a:rPr>
                  <a:t> running time </a:t>
                </a:r>
                <a:r>
                  <a:rPr lang="en-US" spc="-10" dirty="0" err="1">
                    <a:latin typeface="Verdana"/>
                    <a:cs typeface="Verdana"/>
                  </a:rPr>
                  <a:t>functie</a:t>
                </a:r>
                <a:r>
                  <a:rPr lang="en-US" spc="-10" dirty="0">
                    <a:latin typeface="Verdana"/>
                    <a:cs typeface="Verdana"/>
                  </a:rPr>
                  <a:t> van: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=10</m:t>
                      </m:r>
                      <m:sSup>
                        <m:s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3</m:t>
                          </m:r>
                        </m:sup>
                      </m:sSup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sSup>
                        <m:s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+40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+80</m:t>
                      </m:r>
                    </m:oMath>
                  </m:oMathPara>
                </a14:m>
                <a:endParaRPr lang="nl-NL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endParaRPr lang="nl-NL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Voor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=1000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𝑇</m:t>
                    </m:r>
                    <m:d>
                      <m:d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</m:d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=10 001 040 080</m:t>
                    </m:r>
                  </m:oMath>
                </a14:m>
                <a:endParaRPr lang="en-US" b="0" spc="-10" dirty="0">
                  <a:latin typeface="Verdana"/>
                  <a:cs typeface="Verdana"/>
                </a:endParaRPr>
              </a:p>
              <a:p>
                <a:pPr marL="554038" lvl="1" indent="-285750"/>
                <a:r>
                  <a:rPr lang="nl-NL" spc="-10" dirty="0">
                    <a:latin typeface="Verdana"/>
                    <a:cs typeface="Verdana"/>
                  </a:rPr>
                  <a:t>Waarvan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10 000 000 000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komt door de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10</m:t>
                    </m:r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p>
                    </m:sSup>
                  </m:oMath>
                </a14:m>
                <a:endParaRPr lang="en-US" spc="-10" dirty="0">
                  <a:latin typeface="Verdana"/>
                  <a:cs typeface="Verdana"/>
                </a:endParaRPr>
              </a:p>
              <a:p>
                <a:pPr marL="554038" lvl="1" indent="-285750"/>
                <a:endParaRPr lang="en-US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r>
                  <a:rPr lang="en-US" spc="-10" dirty="0">
                    <a:latin typeface="Verdana"/>
                    <a:cs typeface="Verdana"/>
                  </a:rPr>
                  <a:t>We </a:t>
                </a:r>
                <a:r>
                  <a:rPr lang="en-US" spc="-10" dirty="0" err="1">
                    <a:latin typeface="Verdana"/>
                    <a:cs typeface="Verdana"/>
                  </a:rPr>
                  <a:t>zijn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vaak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alleen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geïntereseerd</a:t>
                </a:r>
                <a:r>
                  <a:rPr lang="en-US" spc="-10" dirty="0">
                    <a:latin typeface="Verdana"/>
                    <a:cs typeface="Verdana"/>
                  </a:rPr>
                  <a:t> in de </a:t>
                </a:r>
                <a:r>
                  <a:rPr lang="en-US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hoogste </a:t>
                </a:r>
                <a:r>
                  <a:rPr lang="en-US" spc="-10" dirty="0" err="1">
                    <a:solidFill>
                      <a:schemeClr val="accent2"/>
                    </a:solidFill>
                    <a:latin typeface="Verdana"/>
                    <a:cs typeface="Verdana"/>
                  </a:rPr>
                  <a:t>macht</a:t>
                </a:r>
                <a:r>
                  <a:rPr lang="en-US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, omdat voor een hogere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deze vaak de volledige running time bepaalt.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3652880"/>
              </a:xfrm>
              <a:blipFill>
                <a:blip r:embed="rId3"/>
                <a:stretch>
                  <a:fillRect l="-1631" t="-2170" b="-26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 O-</a:t>
            </a:r>
            <a:r>
              <a:rPr lang="en-US" dirty="0" err="1"/>
              <a:t>notatie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3B1AA28-B618-4800-A86F-503D0EFFFDB2}"/>
                  </a:ext>
                </a:extLst>
              </p:cNvPr>
              <p:cNvSpPr/>
              <p:nvPr/>
            </p:nvSpPr>
            <p:spPr>
              <a:xfrm>
                <a:off x="4991754" y="5712163"/>
                <a:ext cx="2208493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3</m:t>
                          </m:r>
                        </m:sup>
                      </m:sSup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3B1AA28-B618-4800-A86F-503D0EFFF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54" y="5712163"/>
                <a:ext cx="2208493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2551670"/>
                <a:ext cx="9822420" cy="37205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De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bovengrens</a:t>
                </a:r>
                <a:r>
                  <a:rPr lang="nl-NL" spc="-10" dirty="0">
                    <a:latin typeface="Verdana"/>
                    <a:cs typeface="Verdana"/>
                  </a:rPr>
                  <a:t> van de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orde van toename </a:t>
                </a:r>
                <a:r>
                  <a:rPr lang="nl-NL" spc="-10" dirty="0">
                    <a:latin typeface="Verdana"/>
                    <a:cs typeface="Verdana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p>
                    </m:sSup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.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nl-NL" spc="-10" dirty="0">
                    <a:latin typeface="Verdana"/>
                    <a:cs typeface="Verdana"/>
                  </a:rPr>
                  <a:t>Als er </a:t>
                </a:r>
                <a14:m>
                  <m:oMath xmlns:m="http://schemas.openxmlformats.org/officeDocument/2006/math">
                    <m:r>
                      <a:rPr lang="nl-NL" i="1" spc="-10" dirty="0" smtClean="0">
                        <a:latin typeface="Cambria Math" panose="02040503050406030204" pitchFamily="18" charset="0"/>
                        <a:cs typeface="Verdana"/>
                      </a:rPr>
                      <m:t>10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extra samples komen, dan groeit de running time met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10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p>
                    </m:sSup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=1000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operaties.</a:t>
                </a:r>
              </a:p>
              <a:p>
                <a:pPr marL="0" indent="-1588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De wiskundige definitie is dat er een constante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𝑐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bestaat zodat:</a:t>
                </a:r>
              </a:p>
              <a:p>
                <a:pPr marL="0" indent="-15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0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≤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≤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𝑐</m:t>
                      </m:r>
                      <m:sSup>
                        <m:s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spc="-10" dirty="0">
                  <a:latin typeface="Verdana"/>
                  <a:cs typeface="Verdana"/>
                </a:endParaRPr>
              </a:p>
              <a:p>
                <a:pPr marL="609600" lvl="1" indent="-342900"/>
                <a:r>
                  <a:rPr lang="en-US" b="0" spc="-10" dirty="0" err="1">
                    <a:latin typeface="Verdana"/>
                    <a:cs typeface="Verdana"/>
                  </a:rPr>
                  <a:t>Voor</a:t>
                </a:r>
                <a:r>
                  <a:rPr lang="en-US" b="0" spc="-10" dirty="0">
                    <a:latin typeface="Verdana"/>
                    <a:cs typeface="Verdana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en-US" b="0" spc="-10" dirty="0">
                    <a:latin typeface="Verdana"/>
                    <a:cs typeface="Verdana"/>
                  </a:rPr>
                  <a:t> die </a:t>
                </a:r>
                <a:r>
                  <a:rPr lang="en-US" b="0" spc="-10" dirty="0" err="1">
                    <a:latin typeface="Verdana"/>
                    <a:cs typeface="Verdana"/>
                  </a:rPr>
                  <a:t>groot</a:t>
                </a:r>
                <a:r>
                  <a:rPr lang="en-US" b="0" spc="-10" dirty="0">
                    <a:latin typeface="Verdana"/>
                    <a:cs typeface="Verdana"/>
                  </a:rPr>
                  <a:t> </a:t>
                </a:r>
                <a:r>
                  <a:rPr lang="en-US" b="0" spc="-10" dirty="0" err="1">
                    <a:latin typeface="Verdana"/>
                    <a:cs typeface="Verdana"/>
                  </a:rPr>
                  <a:t>genoeg</a:t>
                </a:r>
                <a:r>
                  <a:rPr lang="en-US" b="0" spc="-10" dirty="0">
                    <a:latin typeface="Verdana"/>
                    <a:cs typeface="Verdana"/>
                  </a:rPr>
                  <a:t> is: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&gt;</m:t>
                    </m:r>
                    <m:sSub>
                      <m:sSub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b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b="0" spc="-10" dirty="0">
                    <a:latin typeface="Verdana"/>
                    <a:cs typeface="Verdana"/>
                  </a:rPr>
                </a:br>
                <a:endParaRPr lang="en-US" b="0" spc="-10" dirty="0">
                  <a:latin typeface="Verdana"/>
                  <a:cs typeface="Verdana"/>
                </a:endParaRPr>
              </a:p>
              <a:p>
                <a:pPr marL="0" indent="-1588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Een aantal voorbeelden:</a:t>
                </a:r>
              </a:p>
              <a:p>
                <a:pPr marL="45561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d>
                      <m:d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i="1" spc="-10" dirty="0">
                    <a:latin typeface="Cambria Math" panose="02040503050406030204" pitchFamily="18" charset="0"/>
                    <a:cs typeface="Verdana"/>
                  </a:rPr>
                  <a:t> </a:t>
                </a:r>
                <a:r>
                  <a:rPr lang="en-US" spc="-10" dirty="0">
                    <a:latin typeface="Verdana"/>
                    <a:cs typeface="Verdana"/>
                  </a:rPr>
                  <a:t>is </a:t>
                </a:r>
                <a:r>
                  <a:rPr lang="en-US" spc="-10" dirty="0" err="1">
                    <a:latin typeface="Verdana"/>
                    <a:cs typeface="Verdana"/>
                  </a:rPr>
                  <a:t>sneller</a:t>
                </a:r>
                <a:r>
                  <a:rPr lang="en-US" spc="-10" dirty="0">
                    <a:latin typeface="Verdana"/>
                    <a:cs typeface="Verdana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  <m:func>
                      <m:funcPr>
                        <m:ctrlP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pc="-10">
                            <a:latin typeface="Cambria Math" panose="02040503050406030204" pitchFamily="18" charset="0"/>
                            <a:cs typeface="Verdana"/>
                          </a:rPr>
                          <m:t>log</m:t>
                        </m:r>
                      </m:fName>
                      <m:e>
                        <m: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</m:func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US" b="0" spc="-10" dirty="0">
                    <a:latin typeface="Cambria Math" panose="02040503050406030204" pitchFamily="18" charset="0"/>
                    <a:cs typeface="Verdana"/>
                  </a:rPr>
                  <a:t> </a:t>
                </a:r>
                <a:r>
                  <a:rPr lang="en-US" spc="-10" dirty="0">
                    <a:latin typeface="Verdana"/>
                    <a:cs typeface="Verdana"/>
                  </a:rPr>
                  <a:t>(</a:t>
                </a:r>
                <a:r>
                  <a:rPr lang="en-US" spc="-10" dirty="0" err="1">
                    <a:latin typeface="Verdana"/>
                    <a:cs typeface="Verdana"/>
                  </a:rPr>
                  <a:t>voor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grote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10" dirty="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en-US" spc="-10" dirty="0">
                    <a:latin typeface="Verdana"/>
                    <a:cs typeface="Verdana"/>
                  </a:rPr>
                  <a:t>, worst-case)</a:t>
                </a:r>
              </a:p>
              <a:p>
                <a:pPr marL="45561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d>
                      <m:d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pc="-10" smtClean="0">
                                <a:latin typeface="Cambria Math" panose="02040503050406030204" pitchFamily="18" charset="0"/>
                                <a:cs typeface="Verdana"/>
                              </a:rPr>
                            </m:ctrlPr>
                          </m:sSupPr>
                          <m:e>
                            <m:r>
                              <a:rPr lang="en-US" b="0" i="1" spc="-10" smtClean="0">
                                <a:latin typeface="Cambria Math" panose="02040503050406030204" pitchFamily="18" charset="0"/>
                                <a:cs typeface="Verdana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pc="-10" smtClean="0">
                                <a:latin typeface="Cambria Math" panose="02040503050406030204" pitchFamily="18" charset="0"/>
                                <a:cs typeface="Verdana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is sneller dan </a:t>
                </a:r>
                <a14:m>
                  <m:oMath xmlns:m="http://schemas.openxmlformats.org/officeDocument/2006/math">
                    <m:r>
                      <a:rPr lang="en-US" i="1" spc="-1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d>
                      <m:dPr>
                        <m:ctrlP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pc="-10">
                                <a:latin typeface="Cambria Math" panose="02040503050406030204" pitchFamily="18" charset="0"/>
                                <a:cs typeface="Verdana"/>
                              </a:rPr>
                            </m:ctrlPr>
                          </m:sSupPr>
                          <m:e>
                            <m:r>
                              <a:rPr lang="en-US" i="1" spc="-10">
                                <a:latin typeface="Cambria Math" panose="02040503050406030204" pitchFamily="18" charset="0"/>
                                <a:cs typeface="Verdana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pc="-10">
                                <a:latin typeface="Cambria Math" panose="02040503050406030204" pitchFamily="18" charset="0"/>
                                <a:cs typeface="Verdan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(voor grote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, worst-case)</a:t>
                </a:r>
              </a:p>
              <a:p>
                <a:pPr marL="45561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10</m:t>
                        </m:r>
                      </m:sup>
                    </m:sSup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is sneller dan </a:t>
                </a:r>
                <a14:m>
                  <m:oMath xmlns:m="http://schemas.openxmlformats.org/officeDocument/2006/math">
                    <m:r>
                      <a:rPr lang="en-US" i="1" spc="-1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d>
                      <m:dPr>
                        <m:ctrlP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pc="-10">
                                <a:latin typeface="Cambria Math" panose="02040503050406030204" pitchFamily="18" charset="0"/>
                                <a:cs typeface="Verdana"/>
                              </a:rPr>
                            </m:ctrlPr>
                          </m:sSupPr>
                          <m:e>
                            <m:r>
                              <a:rPr lang="en-US" i="1" spc="-10">
                                <a:latin typeface="Cambria Math" panose="02040503050406030204" pitchFamily="18" charset="0"/>
                                <a:cs typeface="Verdana"/>
                              </a:rPr>
                              <m:t>2</m:t>
                            </m:r>
                          </m:e>
                          <m:sup>
                            <m:r>
                              <a:rPr lang="en-US" i="1" spc="-10">
                                <a:latin typeface="Cambria Math" panose="02040503050406030204" pitchFamily="18" charset="0"/>
                                <a:cs typeface="Verdana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(voor grote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, worst-case)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2551670"/>
                <a:ext cx="9822420" cy="3720585"/>
              </a:xfrm>
              <a:blipFill>
                <a:blip r:embed="rId3"/>
                <a:stretch>
                  <a:fillRect l="-1614" t="-2951" b="-36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 O-</a:t>
            </a:r>
            <a:r>
              <a:rPr lang="en-US" dirty="0" err="1"/>
              <a:t>notatie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3B1AA28-B618-4800-A86F-503D0EFFFDB2}"/>
                  </a:ext>
                </a:extLst>
              </p:cNvPr>
              <p:cNvSpPr/>
              <p:nvPr/>
            </p:nvSpPr>
            <p:spPr>
              <a:xfrm>
                <a:off x="4991753" y="1822129"/>
                <a:ext cx="2208493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3</m:t>
                          </m:r>
                        </m:sup>
                      </m:sSup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3B1AA28-B618-4800-A86F-503D0EFFF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53" y="1822129"/>
                <a:ext cx="2208493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23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Vakintroductie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36FA2BC-B80F-4470-AD7F-C4888CFB2929}"/>
              </a:ext>
            </a:extLst>
          </p:cNvPr>
          <p:cNvSpPr txBox="1">
            <a:spLocks/>
          </p:cNvSpPr>
          <p:nvPr/>
        </p:nvSpPr>
        <p:spPr>
          <a:xfrm>
            <a:off x="1187448" y="2245526"/>
            <a:ext cx="9720263" cy="2161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Voorbeeld</a:t>
            </a:r>
            <a:r>
              <a:rPr lang="en-US" dirty="0"/>
              <a:t> 1: Linear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24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93628" y="1895304"/>
                <a:ext cx="10232018" cy="4252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3"/>
                    </a:solidFill>
                  </a:rPr>
                  <a:t>Waar</a:t>
                </a:r>
                <a:r>
                  <a:rPr lang="en-US" dirty="0"/>
                  <a:t> of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niet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waar</a:t>
                </a:r>
                <a:r>
                  <a:rPr lang="en-US" dirty="0">
                    <a:solidFill>
                      <a:schemeClr val="accent6"/>
                    </a:solidFill>
                  </a:rPr>
                  <a:t>?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is </a:t>
                </a:r>
                <a:r>
                  <a:rPr lang="en-US" b="1" dirty="0" err="1"/>
                  <a:t>altijd</a:t>
                </a:r>
                <a:r>
                  <a:rPr lang="en-US" dirty="0"/>
                  <a:t>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/>
                  <a:t>Orde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de worst-case.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=2 000 000</m:t>
                    </m:r>
                  </m:oMath>
                </a14:m>
                <a:r>
                  <a:rPr lang="en-US" dirty="0"/>
                  <a:t> samples </a:t>
                </a:r>
                <a:r>
                  <a:rPr lang="en-US" dirty="0" err="1"/>
                  <a:t>kan</a:t>
                </a:r>
                <a:r>
                  <a:rPr lang="en-US" dirty="0"/>
                  <a:t> je </a:t>
                </a:r>
                <a:r>
                  <a:rPr lang="en-US" dirty="0" err="1"/>
                  <a:t>makkelijk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gebruiken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93628" y="1895304"/>
                <a:ext cx="10232018" cy="4252182"/>
              </a:xfrm>
              <a:blipFill>
                <a:blip r:embed="rId3"/>
                <a:stretch>
                  <a:fillRect l="-1549" t="-1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 O-</a:t>
            </a:r>
            <a:r>
              <a:rPr lang="en-US" dirty="0" err="1"/>
              <a:t>notatie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5E6DD2E0-31BB-498A-9909-2F5C0656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6171570"/>
                <a:ext cx="7621091" cy="13423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55000" lnSpcReduction="20000"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Eigenlijk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plaats</a:t>
                </a:r>
                <a:r>
                  <a:rPr lang="en-US" dirty="0"/>
                  <a:t> van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daar</a:t>
                </a:r>
                <a:r>
                  <a:rPr lang="en-US" dirty="0"/>
                  <a:t> </a:t>
                </a:r>
                <a:r>
                  <a:rPr lang="en-US" dirty="0" err="1"/>
                  <a:t>komen</a:t>
                </a:r>
                <a:r>
                  <a:rPr lang="en-US" dirty="0"/>
                  <a:t> we </a:t>
                </a:r>
                <a:r>
                  <a:rPr lang="en-US" dirty="0" err="1"/>
                  <a:t>straks</a:t>
                </a:r>
                <a:r>
                  <a:rPr lang="en-US" dirty="0"/>
                  <a:t> op. </a:t>
                </a:r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5E6DD2E0-31BB-498A-9909-2F5C0656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6171570"/>
                <a:ext cx="7621091" cy="134233"/>
              </a:xfrm>
              <a:prstGeom prst="rect">
                <a:avLst/>
              </a:prstGeom>
              <a:blipFill>
                <a:blip r:embed="rId4"/>
                <a:stretch>
                  <a:fillRect l="-1200" t="-59091" b="-681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93628" y="1895304"/>
                <a:ext cx="10232018" cy="425218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3"/>
                    </a:solidFill>
                  </a:rPr>
                  <a:t>Waar</a:t>
                </a:r>
                <a:r>
                  <a:rPr lang="en-US" dirty="0"/>
                  <a:t> of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niet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waar</a:t>
                </a:r>
                <a:r>
                  <a:rPr lang="en-US" dirty="0">
                    <a:solidFill>
                      <a:schemeClr val="accent6"/>
                    </a:solidFill>
                  </a:rPr>
                  <a:t>?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is </a:t>
                </a:r>
                <a:r>
                  <a:rPr lang="en-US" b="1" dirty="0" err="1"/>
                  <a:t>altijd</a:t>
                </a:r>
                <a:r>
                  <a:rPr lang="en-US" dirty="0"/>
                  <a:t>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725488" lvl="1" indent="-457200"/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Niet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waar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→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kleine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sneller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725488" lvl="1" indent="-457200"/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Niet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waar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in de </a:t>
                </a:r>
                <a:r>
                  <a:rPr lang="en-US" i="1" dirty="0"/>
                  <a:t>worst-case</a:t>
                </a:r>
                <a:r>
                  <a:rPr lang="en-US" dirty="0"/>
                  <a:t> </a:t>
                </a:r>
                <a:r>
                  <a:rPr lang="en-US" dirty="0" err="1"/>
                  <a:t>langzamer</a:t>
                </a:r>
                <a:r>
                  <a:rPr lang="en-US" dirty="0"/>
                  <a:t>, maar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gemiddeld</a:t>
                </a:r>
                <a:r>
                  <a:rPr lang="en-US" dirty="0"/>
                  <a:t> </a:t>
                </a:r>
                <a:r>
                  <a:rPr lang="en-US" dirty="0" err="1"/>
                  <a:t>genomen</a:t>
                </a:r>
                <a:r>
                  <a:rPr lang="en-US" dirty="0"/>
                  <a:t> </a:t>
                </a:r>
                <a:r>
                  <a:rPr lang="en-US" dirty="0" err="1"/>
                  <a:t>zelfs</a:t>
                </a:r>
                <a:r>
                  <a:rPr lang="en-US" dirty="0"/>
                  <a:t> </a:t>
                </a:r>
                <a:r>
                  <a:rPr lang="en-US" dirty="0" err="1"/>
                  <a:t>sneller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 err="1"/>
                  <a:t>Een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algoritme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de </a:t>
                </a:r>
                <a:r>
                  <a:rPr lang="en-US" i="1" dirty="0"/>
                  <a:t>worst-case</a:t>
                </a:r>
                <a:r>
                  <a:rPr lang="en-US" dirty="0"/>
                  <a:t>.</a:t>
                </a:r>
              </a:p>
              <a:p>
                <a:pPr marL="725488" lvl="1" indent="-457200"/>
                <a:r>
                  <a:rPr lang="en-US" dirty="0" err="1">
                    <a:solidFill>
                      <a:schemeClr val="accent3"/>
                    </a:solidFill>
                  </a:rPr>
                  <a:t>Waar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→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groeit</a:t>
                </a:r>
                <a:r>
                  <a:rPr lang="en-US" dirty="0"/>
                  <a:t>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=2 000 000</m:t>
                    </m:r>
                  </m:oMath>
                </a14:m>
                <a:r>
                  <a:rPr lang="en-US" dirty="0"/>
                  <a:t> samples </a:t>
                </a:r>
                <a:r>
                  <a:rPr lang="en-US" dirty="0" err="1"/>
                  <a:t>kan</a:t>
                </a:r>
                <a:r>
                  <a:rPr lang="en-US" dirty="0"/>
                  <a:t> je </a:t>
                </a:r>
                <a:r>
                  <a:rPr lang="en-US" dirty="0" err="1"/>
                  <a:t>makkelijk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gebruiken</a:t>
                </a:r>
                <a:r>
                  <a:rPr lang="en-US" dirty="0"/>
                  <a:t>.</a:t>
                </a:r>
              </a:p>
              <a:p>
                <a:pPr marL="714375" lvl="1" indent="-446088"/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Niet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waar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→ </a:t>
                </a:r>
                <a:r>
                  <a:rPr lang="en-US" dirty="0" err="1"/>
                  <a:t>Als</a:t>
                </a:r>
                <a:r>
                  <a:rPr lang="en-US" dirty="0"/>
                  <a:t> je </a:t>
                </a:r>
                <a:r>
                  <a:rPr lang="en-US" dirty="0" err="1"/>
                  <a:t>aanneemt</a:t>
                </a:r>
                <a:r>
                  <a:rPr lang="en-US" dirty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1 000 000</m:t>
                    </m:r>
                  </m:oMath>
                </a14:m>
                <a:r>
                  <a:rPr lang="en-US" dirty="0"/>
                  <a:t> computations per </a:t>
                </a:r>
                <a:r>
                  <a:rPr lang="en-US" dirty="0" err="1"/>
                  <a:t>seconde</a:t>
                </a:r>
                <a:r>
                  <a:rPr lang="en-US" dirty="0"/>
                  <a:t>, dan </a:t>
                </a:r>
                <a:r>
                  <a:rPr lang="en-US" dirty="0" err="1"/>
                  <a:t>zou</a:t>
                </a:r>
                <a:r>
                  <a:rPr lang="en-US" dirty="0"/>
                  <a:t> </a:t>
                </a:r>
                <a:r>
                  <a:rPr lang="en-US" dirty="0" err="1"/>
                  <a:t>dit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2 000 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1 000 000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=4 000 000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seconde</a:t>
                </a:r>
                <a:r>
                  <a:rPr lang="en-US" dirty="0"/>
                  <a:t> </a:t>
                </a:r>
                <a:r>
                  <a:rPr lang="en-US" dirty="0" err="1"/>
                  <a:t>duren</a:t>
                </a:r>
                <a:r>
                  <a:rPr lang="en-US" dirty="0"/>
                  <a:t>, </a:t>
                </a:r>
                <a:r>
                  <a:rPr lang="en-US" dirty="0" err="1"/>
                  <a:t>oftewel</a:t>
                </a:r>
                <a:r>
                  <a:rPr lang="en-US" dirty="0"/>
                  <a:t> 46.3 </a:t>
                </a:r>
                <a:r>
                  <a:rPr lang="en-US" dirty="0" err="1"/>
                  <a:t>dagen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93628" y="1895304"/>
                <a:ext cx="10232018" cy="4252182"/>
              </a:xfrm>
              <a:blipFill>
                <a:blip r:embed="rId3"/>
                <a:stretch>
                  <a:fillRect l="-1490" t="-2009" r="-6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 O-</a:t>
            </a:r>
            <a:r>
              <a:rPr lang="en-US" dirty="0" err="1"/>
              <a:t>notatie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5E6DD2E0-31BB-498A-9909-2F5C0656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6171570"/>
                <a:ext cx="7621091" cy="13423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55000" lnSpcReduction="20000"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Eigenlijk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plaats</a:t>
                </a:r>
                <a:r>
                  <a:rPr lang="en-US" dirty="0"/>
                  <a:t> van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daar</a:t>
                </a:r>
                <a:r>
                  <a:rPr lang="en-US" dirty="0"/>
                  <a:t> </a:t>
                </a:r>
                <a:r>
                  <a:rPr lang="en-US" dirty="0" err="1"/>
                  <a:t>komen</a:t>
                </a:r>
                <a:r>
                  <a:rPr lang="en-US" dirty="0"/>
                  <a:t> we </a:t>
                </a:r>
                <a:r>
                  <a:rPr lang="en-US" dirty="0" err="1"/>
                  <a:t>straks</a:t>
                </a:r>
                <a:r>
                  <a:rPr lang="en-US" dirty="0"/>
                  <a:t> op. </a:t>
                </a:r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5E6DD2E0-31BB-498A-9909-2F5C0656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6171570"/>
                <a:ext cx="7621091" cy="134233"/>
              </a:xfrm>
              <a:prstGeom prst="rect">
                <a:avLst/>
              </a:prstGeom>
              <a:blipFill>
                <a:blip r:embed="rId4"/>
                <a:stretch>
                  <a:fillRect l="-1200" t="-59091" b="-681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Hoe </a:t>
                </a:r>
                <a:r>
                  <a:rPr lang="en-US" dirty="0" err="1"/>
                  <a:t>snel</a:t>
                </a:r>
                <a:r>
                  <a:rPr lang="en-US" dirty="0"/>
                  <a:t> 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Lineaire</a:t>
                </a:r>
                <a:r>
                  <a:rPr lang="en-US" dirty="0"/>
                  <a:t> search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Binaire</a:t>
                </a:r>
                <a:r>
                  <a:rPr lang="en-US" dirty="0"/>
                  <a:t> search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Dit</a:t>
                </a:r>
                <a:r>
                  <a:rPr lang="en-US" dirty="0"/>
                  <a:t> was </a:t>
                </a:r>
                <a:r>
                  <a:rPr lang="en-US" b="1" dirty="0"/>
                  <a:t>met</a:t>
                </a:r>
                <a:r>
                  <a:rPr lang="en-US" dirty="0"/>
                  <a:t> de </a:t>
                </a:r>
                <a:r>
                  <a:rPr lang="en-US" dirty="0" err="1"/>
                  <a:t>aanname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operatie</a:t>
                </a:r>
                <a:r>
                  <a:rPr lang="en-US" dirty="0"/>
                  <a:t> ‘1’ </a:t>
                </a:r>
                <a:r>
                  <a:rPr lang="en-US" dirty="0" err="1"/>
                  <a:t>tijd</a:t>
                </a:r>
                <a:r>
                  <a:rPr lang="en-US" dirty="0"/>
                  <a:t> </a:t>
                </a:r>
                <a:r>
                  <a:rPr lang="en-US" dirty="0" err="1"/>
                  <a:t>kostte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Hoe </a:t>
                </a:r>
                <a:r>
                  <a:rPr lang="en-US" dirty="0" err="1"/>
                  <a:t>kunnen</a:t>
                </a:r>
                <a:r>
                  <a:rPr lang="en-US" dirty="0"/>
                  <a:t> we </a:t>
                </a:r>
                <a:r>
                  <a:rPr lang="en-US" dirty="0" err="1"/>
                  <a:t>dit</a:t>
                </a:r>
                <a:r>
                  <a:rPr lang="en-US" dirty="0"/>
                  <a:t> wat </a:t>
                </a:r>
                <a:r>
                  <a:rPr lang="en-US" dirty="0" err="1"/>
                  <a:t>wiskundig</a:t>
                </a:r>
                <a:r>
                  <a:rPr lang="en-US" dirty="0"/>
                  <a:t> netter </a:t>
                </a:r>
                <a:r>
                  <a:rPr lang="en-US" dirty="0" err="1"/>
                  <a:t>oplossen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3"/>
                <a:stretch>
                  <a:fillRect l="-1631" t="-1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notatie</a:t>
            </a:r>
            <a:r>
              <a:rPr lang="en-US" dirty="0"/>
              <a:t> in de </a:t>
            </a:r>
            <a:r>
              <a:rPr lang="en-US" dirty="0" err="1"/>
              <a:t>praktijk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433FD44-F5E8-44CA-B0C7-6B51B931EE7A}"/>
                  </a:ext>
                </a:extLst>
              </p:cNvPr>
              <p:cNvSpPr/>
              <p:nvPr/>
            </p:nvSpPr>
            <p:spPr>
              <a:xfrm>
                <a:off x="4612448" y="4851950"/>
                <a:ext cx="2208493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433FD44-F5E8-44CA-B0C7-6B51B931E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48" y="4851950"/>
                <a:ext cx="2208493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B4356FF-13C4-49AE-AF03-A9DCED0D52FE}"/>
                  </a:ext>
                </a:extLst>
              </p:cNvPr>
              <p:cNvSpPr/>
              <p:nvPr/>
            </p:nvSpPr>
            <p:spPr>
              <a:xfrm>
                <a:off x="9270896" y="3254814"/>
                <a:ext cx="2208493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(1)</m:t>
                    </m:r>
                  </m:oMath>
                </a14:m>
                <a:r>
                  <a:rPr lang="en-US" dirty="0"/>
                  <a:t> operatie</a:t>
                </a:r>
                <a:endParaRPr lang="en-NL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B4356FF-13C4-49AE-AF03-A9DCED0D5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896" y="3254814"/>
                <a:ext cx="2208493" cy="5646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3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0A36B-EB1D-4406-9777-16BFBDC312FC}"/>
              </a:ext>
            </a:extLst>
          </p:cNvPr>
          <p:cNvSpPr/>
          <p:nvPr/>
        </p:nvSpPr>
        <p:spPr>
          <a:xfrm>
            <a:off x="2476219" y="2545342"/>
            <a:ext cx="59857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notatie</a:t>
            </a:r>
            <a:r>
              <a:rPr lang="en-US" dirty="0"/>
              <a:t> in de </a:t>
            </a:r>
            <a:r>
              <a:rPr lang="en-US" dirty="0" err="1"/>
              <a:t>praktijk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433FD44-F5E8-44CA-B0C7-6B51B931EE7A}"/>
                  </a:ext>
                </a:extLst>
              </p:cNvPr>
              <p:cNvSpPr/>
              <p:nvPr/>
            </p:nvSpPr>
            <p:spPr>
              <a:xfrm>
                <a:off x="2360243" y="4274740"/>
                <a:ext cx="464107" cy="32368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(1)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433FD44-F5E8-44CA-B0C7-6B51B931E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4274740"/>
                <a:ext cx="464107" cy="323680"/>
              </a:xfrm>
              <a:prstGeom prst="roundRect">
                <a:avLst/>
              </a:prstGeom>
              <a:blipFill>
                <a:blip r:embed="rId3"/>
                <a:stretch>
                  <a:fillRect r="-7317" b="-3390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B5A5F1B-A71F-4134-ACC6-E4BB6CE4C5D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1" y="1895304"/>
            <a:ext cx="6676390" cy="35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bereken</a:t>
            </a:r>
            <a:r>
              <a:rPr lang="en-US" dirty="0"/>
              <a:t> je de </a:t>
            </a:r>
            <a:r>
              <a:rPr lang="en-US" dirty="0" err="1"/>
              <a:t>complexiteit</a:t>
            </a:r>
            <a:r>
              <a:rPr lang="en-US" dirty="0"/>
              <a:t> van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6468E3-560B-42E4-A8C1-506E321B203D}"/>
                  </a:ext>
                </a:extLst>
              </p:cNvPr>
              <p:cNvSpPr/>
              <p:nvPr/>
            </p:nvSpPr>
            <p:spPr>
              <a:xfrm>
                <a:off x="2360243" y="3772403"/>
                <a:ext cx="464106" cy="32368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6468E3-560B-42E4-A8C1-506E321B2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3772403"/>
                <a:ext cx="464106" cy="323680"/>
              </a:xfrm>
              <a:prstGeom prst="roundRect">
                <a:avLst/>
              </a:prstGeom>
              <a:blipFill>
                <a:blip r:embed="rId4"/>
                <a:stretch>
                  <a:fillRect r="-7317" b="-1695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8BBB57-0839-46C8-916E-109CEC7009BF}"/>
              </a:ext>
            </a:extLst>
          </p:cNvPr>
          <p:cNvSpPr/>
          <p:nvPr/>
        </p:nvSpPr>
        <p:spPr>
          <a:xfrm rot="10800000">
            <a:off x="2940326" y="4099613"/>
            <a:ext cx="348343" cy="681393"/>
          </a:xfrm>
          <a:prstGeom prst="rightBrace">
            <a:avLst>
              <a:gd name="adj1" fmla="val 48902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EB2554A-4B2E-4DB1-8411-E26592084D38}"/>
                  </a:ext>
                </a:extLst>
              </p:cNvPr>
              <p:cNvSpPr/>
              <p:nvPr/>
            </p:nvSpPr>
            <p:spPr>
              <a:xfrm>
                <a:off x="2360242" y="4976888"/>
                <a:ext cx="464107" cy="32368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(1)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EB2554A-4B2E-4DB1-8411-E26592084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2" y="4976888"/>
                <a:ext cx="464107" cy="323680"/>
              </a:xfrm>
              <a:prstGeom prst="roundRect">
                <a:avLst/>
              </a:prstGeom>
              <a:blipFill>
                <a:blip r:embed="rId5"/>
                <a:stretch>
                  <a:fillRect r="-7317" b="-1667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CBB339-2230-4B31-9F4D-DFF097E00D34}"/>
                  </a:ext>
                </a:extLst>
              </p:cNvPr>
              <p:cNvSpPr/>
              <p:nvPr/>
            </p:nvSpPr>
            <p:spPr>
              <a:xfrm>
                <a:off x="3973029" y="5664402"/>
                <a:ext cx="4245943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⋅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CBB339-2230-4B31-9F4D-DFF097E00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29" y="5664402"/>
                <a:ext cx="4245943" cy="56466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4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0A36B-EB1D-4406-9777-16BFBDC312FC}"/>
              </a:ext>
            </a:extLst>
          </p:cNvPr>
          <p:cNvSpPr/>
          <p:nvPr/>
        </p:nvSpPr>
        <p:spPr>
          <a:xfrm>
            <a:off x="2476219" y="2545342"/>
            <a:ext cx="59857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step(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notatie</a:t>
            </a:r>
            <a:r>
              <a:rPr lang="en-US" dirty="0"/>
              <a:t> in de </a:t>
            </a:r>
            <a:r>
              <a:rPr lang="en-US" dirty="0" err="1"/>
              <a:t>praktijk</a:t>
            </a:r>
            <a:endParaRPr lang="en-NL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B5A5F1B-A71F-4134-ACC6-E4BB6CE4C5D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1" y="1895304"/>
            <a:ext cx="6676390" cy="35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snel</a:t>
            </a:r>
            <a:r>
              <a:rPr lang="en-US" dirty="0"/>
              <a:t> is het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CBB339-2230-4B31-9F4D-DFF097E00D34}"/>
                  </a:ext>
                </a:extLst>
              </p:cNvPr>
              <p:cNvSpPr/>
              <p:nvPr/>
            </p:nvSpPr>
            <p:spPr>
              <a:xfrm>
                <a:off x="4842020" y="5234389"/>
                <a:ext cx="2507959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CBB339-2230-4B31-9F4D-DFF097E00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20" y="5234389"/>
                <a:ext cx="2507959" cy="5646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3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notatie</a:t>
            </a:r>
            <a:r>
              <a:rPr lang="en-US" dirty="0"/>
              <a:t> in de </a:t>
            </a:r>
            <a:r>
              <a:rPr lang="en-US" dirty="0" err="1"/>
              <a:t>praktijk</a:t>
            </a:r>
            <a:r>
              <a:rPr lang="en-US" dirty="0"/>
              <a:t> — </a:t>
            </a:r>
            <a:r>
              <a:rPr lang="en-US" dirty="0" err="1"/>
              <a:t>oefeningen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9E7A3-E31D-4BAD-A6AC-8193B39A045F}"/>
              </a:ext>
            </a:extLst>
          </p:cNvPr>
          <p:cNvSpPr/>
          <p:nvPr/>
        </p:nvSpPr>
        <p:spPr>
          <a:xfrm>
            <a:off x="506520" y="2361030"/>
            <a:ext cx="441524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64067-9753-46AC-8B81-BEC6DBAEAC65}"/>
              </a:ext>
            </a:extLst>
          </p:cNvPr>
          <p:cNvSpPr/>
          <p:nvPr/>
        </p:nvSpPr>
        <p:spPr>
          <a:xfrm>
            <a:off x="576189" y="4494026"/>
            <a:ext cx="434557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F33CA-2FD3-4EE4-B0AF-8473F53E8E60}"/>
              </a:ext>
            </a:extLst>
          </p:cNvPr>
          <p:cNvSpPr/>
          <p:nvPr/>
        </p:nvSpPr>
        <p:spPr>
          <a:xfrm>
            <a:off x="6755211" y="2405818"/>
            <a:ext cx="4345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K;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49302A9-E7CC-4476-A99E-DE3834F1F92B}"/>
                  </a:ext>
                </a:extLst>
              </p:cNvPr>
              <p:cNvSpPr/>
              <p:nvPr/>
            </p:nvSpPr>
            <p:spPr>
              <a:xfrm>
                <a:off x="2028005" y="3378734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49302A9-E7CC-4476-A99E-DE3834F1F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05" y="3378734"/>
                <a:ext cx="1047547" cy="381301"/>
              </a:xfrm>
              <a:prstGeom prst="roundRect">
                <a:avLst/>
              </a:prstGeom>
              <a:blipFill>
                <a:blip r:embed="rId3"/>
                <a:stretch>
                  <a:fillRect b="-8696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3E84E67-477F-4CD1-9C35-B1C54F58ACB1}"/>
                  </a:ext>
                </a:extLst>
              </p:cNvPr>
              <p:cNvSpPr/>
              <p:nvPr/>
            </p:nvSpPr>
            <p:spPr>
              <a:xfrm>
                <a:off x="1972687" y="5848243"/>
                <a:ext cx="1148302" cy="43582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3E84E67-477F-4CD1-9C35-B1C54F58A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687" y="5848243"/>
                <a:ext cx="1148302" cy="435820"/>
              </a:xfrm>
              <a:prstGeom prst="roundRect">
                <a:avLst/>
              </a:prstGeom>
              <a:blipFill>
                <a:blip r:embed="rId4"/>
                <a:stretch>
                  <a:fillRect b="-256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80B21E-6E95-4EDD-9C68-084A428B55A1}"/>
                  </a:ext>
                </a:extLst>
              </p:cNvPr>
              <p:cNvSpPr/>
              <p:nvPr/>
            </p:nvSpPr>
            <p:spPr>
              <a:xfrm>
                <a:off x="8082957" y="3458526"/>
                <a:ext cx="1249055" cy="39178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𝐾𝑛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080B21E-6E95-4EDD-9C68-084A428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57" y="3458526"/>
                <a:ext cx="1249055" cy="391788"/>
              </a:xfrm>
              <a:prstGeom prst="roundRect">
                <a:avLst/>
              </a:prstGeom>
              <a:blipFill>
                <a:blip r:embed="rId5"/>
                <a:stretch>
                  <a:fillRect b="-7042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693323-5CA0-436A-811A-77D204CDF6F5}"/>
              </a:ext>
            </a:extLst>
          </p:cNvPr>
          <p:cNvSpPr/>
          <p:nvPr/>
        </p:nvSpPr>
        <p:spPr>
          <a:xfrm>
            <a:off x="4567761" y="3817001"/>
            <a:ext cx="200732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30ED0-1139-40D7-B59D-212F857F6BF3}"/>
              </a:ext>
            </a:extLst>
          </p:cNvPr>
          <p:cNvSpPr/>
          <p:nvPr/>
        </p:nvSpPr>
        <p:spPr>
          <a:xfrm>
            <a:off x="6840788" y="4458079"/>
            <a:ext cx="426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K;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(j);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60230-3CE2-474C-AA26-FA2E3AB37BBF}"/>
              </a:ext>
            </a:extLst>
          </p:cNvPr>
          <p:cNvSpPr txBox="1"/>
          <p:nvPr/>
        </p:nvSpPr>
        <p:spPr>
          <a:xfrm>
            <a:off x="576188" y="1967821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1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01A41-7A8E-428D-B36C-C23D16DB4569}"/>
              </a:ext>
            </a:extLst>
          </p:cNvPr>
          <p:cNvSpPr txBox="1"/>
          <p:nvPr/>
        </p:nvSpPr>
        <p:spPr>
          <a:xfrm>
            <a:off x="576188" y="4063139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2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B33B8-A31C-4BC4-B48B-E01EA78C6F03}"/>
              </a:ext>
            </a:extLst>
          </p:cNvPr>
          <p:cNvSpPr txBox="1"/>
          <p:nvPr/>
        </p:nvSpPr>
        <p:spPr>
          <a:xfrm>
            <a:off x="6731893" y="1968001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3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CCD52-AF28-4F71-BDA9-BD6AA65B57F2}"/>
              </a:ext>
            </a:extLst>
          </p:cNvPr>
          <p:cNvSpPr txBox="1"/>
          <p:nvPr/>
        </p:nvSpPr>
        <p:spPr>
          <a:xfrm>
            <a:off x="6731891" y="4064524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4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52C406E-A8FB-46FD-99A3-9F3D6200B06C}"/>
                  </a:ext>
                </a:extLst>
              </p:cNvPr>
              <p:cNvSpPr/>
              <p:nvPr/>
            </p:nvSpPr>
            <p:spPr>
              <a:xfrm>
                <a:off x="7945211" y="5971060"/>
                <a:ext cx="1699951" cy="43582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+</m:t>
                          </m:r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52C406E-A8FB-46FD-99A3-9F3D6200B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11" y="5971060"/>
                <a:ext cx="1699951" cy="43582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Bij asympotische tijdsanalyze zie je ook af en toe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-10" smtClean="0"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-10" smtClean="0">
                        <a:latin typeface="Cambria Math" panose="02040503050406030204" pitchFamily="18" charset="0"/>
                        <a:cs typeface="Verdana"/>
                      </a:rPr>
                      <m:t>Θ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naast </a:t>
                </a:r>
                <a14:m>
                  <m:oMath xmlns:m="http://schemas.openxmlformats.org/officeDocument/2006/math">
                    <m:r>
                      <a:rPr lang="nl-NL" i="1" spc="-10" dirty="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pc="-10" dirty="0">
                    <a:cs typeface="Verdana"/>
                  </a:rPr>
                  <a:t>Orde </a:t>
                </a:r>
                <a14:m>
                  <m:oMath xmlns:m="http://schemas.openxmlformats.org/officeDocument/2006/math">
                    <m:r>
                      <a:rPr lang="nl-NL" i="1" spc="-10" dirty="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d>
                      <m:dPr>
                        <m:ctrlPr>
                          <a:rPr lang="nl-NL" i="1" spc="-10" dirty="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pc="-10" dirty="0" smtClean="0">
                                <a:latin typeface="Cambria Math" panose="02040503050406030204" pitchFamily="18" charset="0"/>
                                <a:cs typeface="Verdana"/>
                              </a:rPr>
                            </m:ctrlPr>
                          </m:sSupPr>
                          <m:e>
                            <m:r>
                              <a:rPr lang="nl-NL" i="1" spc="-10" dirty="0" smtClean="0">
                                <a:latin typeface="Cambria Math" panose="02040503050406030204" pitchFamily="18" charset="0"/>
                                <a:cs typeface="Verdana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pc="-10" dirty="0" smtClean="0">
                                <a:latin typeface="Cambria Math" panose="02040503050406030204" pitchFamily="18" charset="0"/>
                                <a:cs typeface="Verdana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→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Bovengrens</a:t>
                </a:r>
                <a:r>
                  <a:rPr lang="nl-NL" spc="-10" dirty="0">
                    <a:latin typeface="Verdana"/>
                    <a:cs typeface="Verdana"/>
                  </a:rPr>
                  <a:t> van de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orde van toename </a:t>
                </a:r>
                <a:r>
                  <a:rPr lang="nl-NL" spc="-10" dirty="0">
                    <a:latin typeface="Verdana"/>
                    <a:cs typeface="Verdana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</m:oMath>
                </a14:m>
                <a:endParaRPr lang="nl-NL" spc="-10" dirty="0">
                  <a:latin typeface="Verdana"/>
                  <a:cs typeface="Verdana"/>
                </a:endParaRPr>
              </a:p>
              <a:p>
                <a:pPr marL="725488" lvl="1" indent="-457200"/>
                <a:r>
                  <a:rPr lang="nl-NL" spc="-10" dirty="0">
                    <a:latin typeface="Verdana"/>
                    <a:cs typeface="Verdana"/>
                  </a:rPr>
                  <a:t>“Het is maximaal orde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”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pc="-10" dirty="0">
                    <a:latin typeface="Verdana"/>
                    <a:cs typeface="Verdana"/>
                  </a:rPr>
                  <a:t>Orde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-10" smtClean="0"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→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Ondergrens</a:t>
                </a:r>
                <a:r>
                  <a:rPr lang="nl-NL" spc="-10" dirty="0">
                    <a:latin typeface="Verdana"/>
                    <a:cs typeface="Verdana"/>
                  </a:rPr>
                  <a:t> van de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orde van toename </a:t>
                </a:r>
                <a:r>
                  <a:rPr lang="nl-NL" spc="-10" dirty="0">
                    <a:latin typeface="Verdana"/>
                    <a:cs typeface="Verdana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</m:oMath>
                </a14:m>
                <a:endParaRPr lang="nl-NL" spc="-10" dirty="0">
                  <a:latin typeface="Verdana"/>
                  <a:cs typeface="Verdana"/>
                </a:endParaRPr>
              </a:p>
              <a:p>
                <a:pPr marL="725488" lvl="1" indent="-457200"/>
                <a:r>
                  <a:rPr lang="nl-NL" spc="-10" dirty="0">
                    <a:latin typeface="Verdana"/>
                    <a:cs typeface="Verdana"/>
                  </a:rPr>
                  <a:t>“Het is minimaal orde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”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pc="-10" dirty="0">
                    <a:latin typeface="Verdana"/>
                    <a:cs typeface="Verdana"/>
                  </a:rPr>
                  <a:t>Orde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-10" smtClean="0">
                        <a:latin typeface="Cambria Math" panose="02040503050406030204" pitchFamily="18" charset="0"/>
                        <a:cs typeface="Verdana"/>
                      </a:rPr>
                      <m:t>Θ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→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Boven- en ondergrens</a:t>
                </a:r>
                <a:r>
                  <a:rPr lang="nl-NL" spc="-10" dirty="0">
                    <a:latin typeface="Verdana"/>
                    <a:cs typeface="Verdana"/>
                  </a:rPr>
                  <a:t> van de </a:t>
                </a:r>
                <a:r>
                  <a:rPr lang="nl-NL" spc="-10" dirty="0">
                    <a:solidFill>
                      <a:schemeClr val="accent2"/>
                    </a:solidFill>
                    <a:latin typeface="Verdana"/>
                    <a:cs typeface="Verdana"/>
                  </a:rPr>
                  <a:t>orde van toename </a:t>
                </a:r>
                <a:r>
                  <a:rPr lang="nl-NL" spc="-10" dirty="0">
                    <a:latin typeface="Verdana"/>
                    <a:cs typeface="Verdana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i="1" spc="-1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</m:oMath>
                </a14:m>
                <a:endParaRPr lang="nl-NL" spc="-10" dirty="0">
                  <a:latin typeface="Verdana"/>
                  <a:cs typeface="Verdana"/>
                </a:endParaRPr>
              </a:p>
              <a:p>
                <a:pPr marL="725488" lvl="1" indent="-457200"/>
                <a:r>
                  <a:rPr lang="nl-NL" spc="-10" dirty="0">
                    <a:latin typeface="Verdana"/>
                    <a:cs typeface="Verdana"/>
                  </a:rPr>
                  <a:t>“Het algoritme heeft orde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  <m:sup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”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3"/>
                <a:stretch>
                  <a:fillRect l="-1631" t="-1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FC2F2F4-DE7D-4026-94ED-A22BBC2005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FC2F2F4-DE7D-4026-94ED-A22BBC200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181" t="-22034" b="-288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pc="-10" dirty="0">
                    <a:latin typeface="Verdana"/>
                    <a:cs typeface="Verdana"/>
                  </a:rPr>
                  <a:t>Net </a:t>
                </a:r>
                <a:r>
                  <a:rPr lang="en-US" spc="-10" dirty="0" err="1">
                    <a:latin typeface="Verdana"/>
                    <a:cs typeface="Verdana"/>
                  </a:rPr>
                  <a:t>als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dat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tijd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een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belangerijke</a:t>
                </a:r>
                <a:r>
                  <a:rPr lang="en-US" spc="-10" dirty="0">
                    <a:latin typeface="Verdana"/>
                    <a:cs typeface="Verdana"/>
                  </a:rPr>
                  <a:t> resource is, </a:t>
                </a:r>
                <a:r>
                  <a:rPr lang="en-US" spc="-10" dirty="0" err="1">
                    <a:latin typeface="Verdana"/>
                    <a:cs typeface="Verdana"/>
                  </a:rPr>
                  <a:t>kan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geheugen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soms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ook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een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probleem</a:t>
                </a:r>
                <a:r>
                  <a:rPr lang="en-US" spc="-10" dirty="0">
                    <a:latin typeface="Verdana"/>
                    <a:cs typeface="Verdana"/>
                  </a:rPr>
                  <a:t> </a:t>
                </a:r>
                <a:r>
                  <a:rPr lang="en-US" spc="-10" dirty="0" err="1">
                    <a:latin typeface="Verdana"/>
                    <a:cs typeface="Verdana"/>
                  </a:rPr>
                  <a:t>leveren</a:t>
                </a:r>
                <a:r>
                  <a:rPr lang="en-US" spc="-10" dirty="0">
                    <a:latin typeface="Verdana"/>
                    <a:cs typeface="Verdana"/>
                  </a:rPr>
                  <a:t>. </a:t>
                </a:r>
              </a:p>
              <a:p>
                <a:pPr marL="0" indent="0">
                  <a:buNone/>
                </a:pPr>
                <a:endParaRPr lang="en-US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We kunnen op eenzelfde manier de tijd noteren:</a:t>
                </a:r>
              </a:p>
              <a:p>
                <a:pPr marL="0" indent="0">
                  <a:buNone/>
                </a:pPr>
                <a:endParaRPr lang="nl-NL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endParaRPr lang="nl-NL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endParaRPr lang="nl-NL" spc="-10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r>
                  <a:rPr lang="nl-NL" spc="-10" dirty="0">
                    <a:latin typeface="Verdana"/>
                    <a:cs typeface="Verdana"/>
                  </a:rPr>
                  <a:t>Als we bijvoorbeeld een array van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getallen willen bijhouden, dan is ons geheugenverbruik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  <m:d>
                      <m:dPr>
                        <m:ctrlP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en-US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</m:e>
                    </m:d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(en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𝜃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, maar werken met big-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latin typeface="Cambria Math" panose="02040503050406030204" pitchFamily="18" charset="0"/>
                        <a:cs typeface="Verdana"/>
                      </a:rPr>
                      <m:t>𝑂</m:t>
                    </m:r>
                  </m:oMath>
                </a14:m>
                <a:r>
                  <a:rPr lang="nl-NL" spc="-10" dirty="0">
                    <a:latin typeface="Verdana"/>
                    <a:cs typeface="Verdana"/>
                  </a:rPr>
                  <a:t> is makkelijker).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3"/>
                <a:stretch>
                  <a:fillRect l="-1631" t="-1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Geheugencomplexiteit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55CE99D-D098-4D7E-89BF-8192BA4BF1F9}"/>
                  </a:ext>
                </a:extLst>
              </p:cNvPr>
              <p:cNvSpPr/>
              <p:nvPr/>
            </p:nvSpPr>
            <p:spPr>
              <a:xfrm>
                <a:off x="4842020" y="3516827"/>
                <a:ext cx="2507959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𝐺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55CE99D-D098-4D7E-89BF-8192BA4BF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20" y="3516827"/>
                <a:ext cx="2507959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5121014"/>
            <a:ext cx="9720263" cy="102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pc="-10" dirty="0">
                <a:latin typeface="Verdana"/>
                <a:cs typeface="Verdana"/>
              </a:rPr>
              <a:t>Wat is het </a:t>
            </a:r>
            <a:r>
              <a:rPr lang="nl-NL" spc="-10" dirty="0">
                <a:solidFill>
                  <a:schemeClr val="accent2"/>
                </a:solidFill>
                <a:latin typeface="Verdana"/>
                <a:cs typeface="Verdana"/>
              </a:rPr>
              <a:t>geheugengebruik</a:t>
            </a:r>
            <a:r>
              <a:rPr lang="nl-NL" spc="-10" dirty="0">
                <a:latin typeface="Verdana"/>
                <a:cs typeface="Verdana"/>
              </a:rPr>
              <a:t> van dit algoritme?</a:t>
            </a:r>
          </a:p>
          <a:p>
            <a:pPr marL="0" indent="0">
              <a:buNone/>
            </a:pPr>
            <a:r>
              <a:rPr lang="nl-NL" spc="-10" dirty="0">
                <a:latin typeface="Verdana"/>
                <a:cs typeface="Verdana"/>
              </a:rPr>
              <a:t>Wat is het </a:t>
            </a:r>
            <a:r>
              <a:rPr lang="nl-NL" spc="-10" dirty="0">
                <a:solidFill>
                  <a:schemeClr val="accent2"/>
                </a:solidFill>
                <a:latin typeface="Verdana"/>
                <a:cs typeface="Verdana"/>
              </a:rPr>
              <a:t>extra geheugengebruik </a:t>
            </a:r>
            <a:r>
              <a:rPr lang="nl-NL" spc="-10" dirty="0">
                <a:latin typeface="Verdana"/>
                <a:cs typeface="Verdana"/>
              </a:rPr>
              <a:t>van dit algoritme?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Geheugencomplexiteit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55CE99D-D098-4D7E-89BF-8192BA4BF1F9}"/>
                  </a:ext>
                </a:extLst>
              </p:cNvPr>
              <p:cNvSpPr/>
              <p:nvPr/>
            </p:nvSpPr>
            <p:spPr>
              <a:xfrm>
                <a:off x="8282420" y="4859198"/>
                <a:ext cx="2507959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𝐺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55CE99D-D098-4D7E-89BF-8192BA4BF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0" y="4859198"/>
                <a:ext cx="2507959" cy="5646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3F30F51-3EA7-4AAC-A908-0BF3060B7B49}"/>
              </a:ext>
            </a:extLst>
          </p:cNvPr>
          <p:cNvSpPr/>
          <p:nvPr/>
        </p:nvSpPr>
        <p:spPr>
          <a:xfrm>
            <a:off x="1187350" y="1895304"/>
            <a:ext cx="59857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8D42B6F-A799-41FA-A433-BC95B7CE742C}"/>
                  </a:ext>
                </a:extLst>
              </p:cNvPr>
              <p:cNvSpPr/>
              <p:nvPr/>
            </p:nvSpPr>
            <p:spPr>
              <a:xfrm>
                <a:off x="8282420" y="5582819"/>
                <a:ext cx="2507959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𝐺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(1)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8D42B6F-A799-41FA-A433-BC95B7CE7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0" y="5582819"/>
                <a:ext cx="2507959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24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Om de </a:t>
                </a:r>
                <a:r>
                  <a:rPr lang="en-US" dirty="0" err="1"/>
                  <a:t>snelheid</a:t>
                </a:r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berekenen</a:t>
                </a:r>
                <a:r>
                  <a:rPr lang="en-US" dirty="0"/>
                  <a:t>, </a:t>
                </a:r>
                <a:r>
                  <a:rPr lang="en-US" dirty="0" err="1"/>
                  <a:t>gebruiken</a:t>
                </a:r>
                <a:r>
                  <a:rPr lang="en-US" dirty="0"/>
                  <a:t> we de </a:t>
                </a:r>
                <a:r>
                  <a:rPr lang="en-US" dirty="0">
                    <a:solidFill>
                      <a:schemeClr val="accent2"/>
                    </a:solidFill>
                  </a:rPr>
                  <a:t>big-O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notatie</a:t>
                </a:r>
                <a:r>
                  <a:rPr lang="en-US" dirty="0"/>
                  <a:t>, wat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bovengrens</a:t>
                </a:r>
                <a:r>
                  <a:rPr lang="en-US" dirty="0"/>
                  <a:t> van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orde</a:t>
                </a:r>
                <a:r>
                  <a:rPr lang="en-US" dirty="0">
                    <a:solidFill>
                      <a:schemeClr val="accent2"/>
                    </a:solidFill>
                  </a:rPr>
                  <a:t> van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toename</a:t>
                </a:r>
                <a:r>
                  <a:rPr lang="en-US" dirty="0"/>
                  <a:t> is: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Relatief</a:t>
                </a:r>
                <a:r>
                  <a:rPr lang="en-US" dirty="0"/>
                  <a:t> </a:t>
                </a:r>
                <a:r>
                  <a:rPr lang="en-US" dirty="0" err="1"/>
                  <a:t>makkelijke</a:t>
                </a:r>
                <a:r>
                  <a:rPr lang="en-US" dirty="0"/>
                  <a:t> </a:t>
                </a:r>
                <a:r>
                  <a:rPr lang="en-US" dirty="0" err="1"/>
                  <a:t>manier</a:t>
                </a:r>
                <a:r>
                  <a:rPr lang="en-US" dirty="0"/>
                  <a:t> om de </a:t>
                </a:r>
                <a:r>
                  <a:rPr lang="en-US" dirty="0" err="1"/>
                  <a:t>algoritmesnelheid</a:t>
                </a:r>
                <a:r>
                  <a:rPr lang="en-US" dirty="0"/>
                  <a:t> in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schatten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Kan </a:t>
                </a:r>
                <a:r>
                  <a:rPr lang="en-US" dirty="0" err="1"/>
                  <a:t>schatten</a:t>
                </a:r>
                <a:r>
                  <a:rPr lang="en-US" dirty="0"/>
                  <a:t> hoe </a:t>
                </a:r>
                <a:r>
                  <a:rPr lang="en-US" dirty="0" err="1"/>
                  <a:t>groot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de </a:t>
                </a:r>
                <a:r>
                  <a:rPr lang="en-US" dirty="0" err="1"/>
                  <a:t>verzamelingsgrootte</a:t>
                </a:r>
                <a:r>
                  <a:rPr lang="en-US" dirty="0"/>
                  <a:t>, mag </a:t>
                </a:r>
                <a:r>
                  <a:rPr lang="en-US" dirty="0" err="1"/>
                  <a:t>zijn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Kan </a:t>
                </a:r>
                <a:r>
                  <a:rPr lang="en-US" dirty="0" err="1"/>
                  <a:t>snelheid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</a:t>
                </a:r>
                <a:r>
                  <a:rPr lang="en-US" dirty="0" err="1"/>
                  <a:t>algoritmes</a:t>
                </a:r>
                <a:r>
                  <a:rPr lang="en-US" dirty="0"/>
                  <a:t> </a:t>
                </a:r>
                <a:r>
                  <a:rPr lang="en-US" dirty="0" err="1"/>
                  <a:t>vergelijken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voorbeelden</a:t>
                </a:r>
                <a:r>
                  <a:rPr lang="en-US" dirty="0"/>
                  <a:t> </a:t>
                </a:r>
                <a:r>
                  <a:rPr lang="en-US" dirty="0" err="1"/>
                  <a:t>hebben</a:t>
                </a:r>
                <a:r>
                  <a:rPr lang="en-US" dirty="0"/>
                  <a:t> we </a:t>
                </a:r>
                <a:r>
                  <a:rPr lang="en-US" dirty="0" err="1"/>
                  <a:t>deze</a:t>
                </a:r>
                <a:r>
                  <a:rPr lang="en-US" dirty="0"/>
                  <a:t> </a:t>
                </a:r>
                <a:r>
                  <a:rPr lang="en-US" dirty="0" err="1"/>
                  <a:t>snelheid</a:t>
                </a:r>
                <a:r>
                  <a:rPr lang="en-US" dirty="0"/>
                  <a:t> </a:t>
                </a:r>
                <a:r>
                  <a:rPr lang="en-US" dirty="0" err="1"/>
                  <a:t>bepaald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Het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geheugengebruik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op </a:t>
                </a:r>
                <a:r>
                  <a:rPr lang="en-US" dirty="0" err="1"/>
                  <a:t>eenzelfde</a:t>
                </a:r>
                <a:r>
                  <a:rPr lang="en-US" dirty="0"/>
                  <a:t> </a:t>
                </a:r>
                <a:r>
                  <a:rPr lang="en-US" dirty="0" err="1"/>
                  <a:t>manier</a:t>
                </a:r>
                <a:r>
                  <a:rPr lang="en-US" dirty="0"/>
                  <a:t> </a:t>
                </a:r>
                <a:r>
                  <a:rPr lang="en-US" dirty="0" err="1"/>
                  <a:t>berekend</a:t>
                </a:r>
                <a:r>
                  <a:rPr lang="en-US" dirty="0"/>
                  <a:t> </a:t>
                </a:r>
                <a:r>
                  <a:rPr lang="en-US" dirty="0" err="1"/>
                  <a:t>worden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3"/>
                <a:stretch>
                  <a:fillRect l="-1631" t="-1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B80706E-C340-48F7-88E3-28EF46DA1C53}"/>
                  </a:ext>
                </a:extLst>
              </p:cNvPr>
              <p:cNvSpPr/>
              <p:nvPr/>
            </p:nvSpPr>
            <p:spPr>
              <a:xfrm>
                <a:off x="5057674" y="3799160"/>
                <a:ext cx="2507959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func>
                        <m:funcPr>
                          <m:ctrlP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-10" smtClean="0">
                              <a:latin typeface="Cambria Math" panose="02040503050406030204" pitchFamily="18" charset="0"/>
                              <a:cs typeface="Verdana"/>
                            </a:rPr>
                            <m:t>log</m:t>
                          </m:r>
                        </m:fName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func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B80706E-C340-48F7-88E3-28EF46DA1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74" y="3799160"/>
                <a:ext cx="2507959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D15D22-202A-405F-848A-75B5F33AE1F5}"/>
                  </a:ext>
                </a:extLst>
              </p:cNvPr>
              <p:cNvSpPr/>
              <p:nvPr/>
            </p:nvSpPr>
            <p:spPr>
              <a:xfrm>
                <a:off x="5057673" y="5741138"/>
                <a:ext cx="2507959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𝐺</m:t>
                      </m:r>
                      <m:d>
                        <m:dPr>
                          <m:ctrlP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i="1" spc="-1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D15D22-202A-405F-848A-75B5F33AE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73" y="5741138"/>
                <a:ext cx="2507959" cy="5646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7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575CB94-7402-4CE2-B97F-9D4B053BCC64}"/>
              </a:ext>
            </a:extLst>
          </p:cNvPr>
          <p:cNvSpPr txBox="1">
            <a:spLocks/>
          </p:cNvSpPr>
          <p:nvPr/>
        </p:nvSpPr>
        <p:spPr>
          <a:xfrm>
            <a:off x="1187449" y="2286819"/>
            <a:ext cx="9720263" cy="1373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5488" lvl="1" indent="-457200">
              <a:buFont typeface="+mj-lt"/>
              <a:buAutoNum type="arabicPeriod"/>
            </a:pPr>
            <a:r>
              <a:rPr lang="en-US" dirty="0"/>
              <a:t>Even </a:t>
            </a:r>
            <a:r>
              <a:rPr lang="en-US" dirty="0" err="1"/>
              <a:t>voorstellen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Leeruitkomsten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Toetscriteria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Bronnen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36FA2BC-B80F-4470-AD7F-C4888CFB2929}"/>
              </a:ext>
            </a:extLst>
          </p:cNvPr>
          <p:cNvSpPr txBox="1">
            <a:spLocks/>
          </p:cNvSpPr>
          <p:nvPr/>
        </p:nvSpPr>
        <p:spPr>
          <a:xfrm>
            <a:off x="1187448" y="3827523"/>
            <a:ext cx="9720263" cy="16906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Voorbeeld</a:t>
            </a:r>
            <a:r>
              <a:rPr lang="en-US" dirty="0"/>
              <a:t> 1: Linear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8A5C7F-6818-4DFB-B508-564958C081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Vakintroductie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4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Vakintroductie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 1: Linear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374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Algoritme: </a:t>
                </a:r>
                <a:r>
                  <a:rPr lang="en-US" dirty="0" err="1"/>
                  <a:t>recept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het </a:t>
                </a:r>
                <a:r>
                  <a:rPr lang="en-US" dirty="0" err="1"/>
                  <a:t>oplossen</a:t>
                </a:r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programmeerprobleem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Data-</a:t>
                </a:r>
                <a:r>
                  <a:rPr lang="en-US" b="1" dirty="0" err="1"/>
                  <a:t>structuur</a:t>
                </a:r>
                <a:r>
                  <a:rPr lang="en-US" b="1" dirty="0"/>
                  <a:t>: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om je data op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slaan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Zoekprobleem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dirty="0" err="1"/>
                  <a:t>vindt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element in </a:t>
                </a:r>
                <a:r>
                  <a:rPr lang="en-US" dirty="0" err="1"/>
                  <a:t>een</a:t>
                </a:r>
                <a:r>
                  <a:rPr lang="en-US" dirty="0"/>
                  <a:t> array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Linear </a:t>
                </a:r>
                <a:r>
                  <a:rPr lang="en-US" dirty="0" err="1"/>
                  <a:t>zoeken</a:t>
                </a:r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[</a:t>
                </a:r>
                <a:r>
                  <a:rPr lang="en-US" dirty="0" err="1"/>
                  <a:t>Gesorteerde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ongesorteerde</a:t>
                </a:r>
                <a:r>
                  <a:rPr lang="en-US" dirty="0"/>
                  <a:t> </a:t>
                </a:r>
                <a:r>
                  <a:rPr lang="en-US" dirty="0" err="1"/>
                  <a:t>lijst</a:t>
                </a:r>
                <a:r>
                  <a:rPr lang="en-US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Binair</a:t>
                </a:r>
                <a:r>
                  <a:rPr lang="en-US" dirty="0"/>
                  <a:t> </a:t>
                </a:r>
                <a:r>
                  <a:rPr lang="en-US" dirty="0" err="1"/>
                  <a:t>zoeken</a:t>
                </a:r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[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gesorteerde</a:t>
                </a:r>
                <a:r>
                  <a:rPr lang="en-US" dirty="0"/>
                  <a:t> </a:t>
                </a:r>
                <a:r>
                  <a:rPr lang="en-US" dirty="0" err="1"/>
                  <a:t>lijst</a:t>
                </a:r>
                <a:r>
                  <a:rPr lang="en-US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Voor</a:t>
                </a:r>
                <a:r>
                  <a:rPr lang="en-US" dirty="0"/>
                  <a:t> de </a:t>
                </a:r>
                <a:r>
                  <a:rPr lang="en-US" dirty="0" err="1"/>
                  <a:t>uitvoeringstijd</a:t>
                </a:r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gebruiken</a:t>
                </a:r>
                <a:r>
                  <a:rPr lang="en-US" dirty="0"/>
                  <a:t> we de big-O </a:t>
                </a:r>
                <a:r>
                  <a:rPr lang="en-US" dirty="0" err="1"/>
                  <a:t>notatie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Orde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betekent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in de </a:t>
                </a:r>
                <a:r>
                  <a:rPr lang="en-US" dirty="0">
                    <a:solidFill>
                      <a:schemeClr val="accent2"/>
                    </a:solidFill>
                  </a:rPr>
                  <a:t>worst-case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voor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grote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de </a:t>
                </a:r>
                <a:r>
                  <a:rPr lang="en-US" dirty="0" err="1"/>
                  <a:t>orde</a:t>
                </a:r>
                <a:r>
                  <a:rPr lang="en-US" dirty="0"/>
                  <a:t> van </a:t>
                </a:r>
                <a:r>
                  <a:rPr lang="en-US" dirty="0" err="1"/>
                  <a:t>toename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is.</a:t>
                </a:r>
              </a:p>
              <a:p>
                <a:pPr lvl="1"/>
                <a:r>
                  <a:rPr lang="en-US" dirty="0" err="1"/>
                  <a:t>Dit</a:t>
                </a:r>
                <a:r>
                  <a:rPr lang="en-US" dirty="0"/>
                  <a:t> is equivalent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i="1" dirty="0" err="1"/>
                  <a:t>hoogste</a:t>
                </a:r>
                <a:r>
                  <a:rPr lang="en-US" i="1" dirty="0"/>
                  <a:t> </a:t>
                </a:r>
                <a:r>
                  <a:rPr lang="en-US" i="1" dirty="0" err="1"/>
                  <a:t>macht</a:t>
                </a:r>
                <a:r>
                  <a:rPr lang="en-US" dirty="0"/>
                  <a:t> in de </a:t>
                </a:r>
                <a:r>
                  <a:rPr lang="en-US" dirty="0" err="1"/>
                  <a:t>uitvoeringstijd</a:t>
                </a:r>
                <a:r>
                  <a:rPr lang="en-US" dirty="0"/>
                  <a:t> </a:t>
                </a:r>
                <a:r>
                  <a:rPr lang="en-US" dirty="0" err="1"/>
                  <a:t>functie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</a:t>
                </a:r>
                <a:r>
                  <a:rPr lang="en-US" dirty="0" err="1"/>
                  <a:t>gebruiken</a:t>
                </a:r>
                <a:r>
                  <a:rPr lang="en-US" dirty="0"/>
                  <a:t> </a:t>
                </a:r>
                <a:r>
                  <a:rPr lang="en-US" dirty="0" err="1"/>
                  <a:t>dezelfde</a:t>
                </a:r>
                <a:r>
                  <a:rPr lang="en-US" dirty="0"/>
                  <a:t>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het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geheugengebruik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extra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geheugengebruik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374514"/>
              </a:xfrm>
              <a:blipFill>
                <a:blip r:embed="rId2"/>
                <a:stretch>
                  <a:fillRect l="-1568" t="-320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4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Informatie</a:t>
            </a:r>
            <a:endParaRPr lang="en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7B8ED-09A5-4076-868D-F4870D0266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3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Oefenfiles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op Brightspace.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optioneel</a:t>
            </a:r>
            <a:r>
              <a:rPr lang="en-US" dirty="0"/>
              <a:t>, maar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aangeraden</a:t>
            </a:r>
            <a:r>
              <a:rPr lang="en-US" dirty="0"/>
              <a:t>.</a:t>
            </a:r>
          </a:p>
          <a:p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i="1" dirty="0" err="1"/>
              <a:t>hoeven</a:t>
            </a:r>
            <a:r>
              <a:rPr lang="en-US" dirty="0"/>
              <a:t> </a:t>
            </a:r>
            <a:r>
              <a:rPr lang="en-US" i="1" dirty="0" err="1"/>
              <a:t>niet</a:t>
            </a:r>
            <a:r>
              <a:rPr lang="en-US" dirty="0"/>
              <a:t> </a:t>
            </a:r>
            <a:r>
              <a:rPr lang="en-US" dirty="0" err="1"/>
              <a:t>ingeleverd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</a:t>
            </a:r>
            <a:r>
              <a:rPr lang="en-US" dirty="0" err="1"/>
              <a:t>aangezien</a:t>
            </a:r>
            <a:r>
              <a:rPr lang="en-US" dirty="0"/>
              <a:t> de </a:t>
            </a:r>
            <a:r>
              <a:rPr lang="en-US" dirty="0" err="1"/>
              <a:t>antwoorden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later </a:t>
            </a:r>
            <a:r>
              <a:rPr lang="en-US" dirty="0" err="1"/>
              <a:t>deze</a:t>
            </a:r>
            <a:r>
              <a:rPr lang="en-US" dirty="0"/>
              <a:t> week online.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nakijken</a:t>
            </a:r>
            <a:r>
              <a:rPr lang="en-US" dirty="0"/>
              <a:t>.</a:t>
            </a:r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twijfel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</a:t>
            </a:r>
            <a:r>
              <a:rPr lang="en-US" dirty="0" err="1"/>
              <a:t>submitten</a:t>
            </a:r>
            <a:r>
              <a:rPr lang="en-US" dirty="0"/>
              <a:t> via Brightspace, dan </a:t>
            </a:r>
            <a:r>
              <a:rPr lang="en-US" dirty="0" err="1"/>
              <a:t>kijk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ernaar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week is er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oefenopdracht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Priemgetallen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782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350" y="1807215"/>
                <a:ext cx="9720263" cy="4633594"/>
              </a:xfrm>
            </p:spPr>
            <p:txBody>
              <a:bodyPr>
                <a:normAutofit/>
              </a:bodyPr>
              <a:lstStyle/>
              <a:p>
                <a:pPr marL="12700" marR="5080" lvl="0" indent="0">
                  <a:lnSpc>
                    <a:spcPts val="1730"/>
                  </a:lnSpc>
                  <a:spcBef>
                    <a:spcPts val="310"/>
                  </a:spcBef>
                  <a:spcAft>
                    <a:spcPts val="0"/>
                  </a:spcAft>
                  <a:buClrTx/>
                  <a:buNone/>
                </a:pPr>
                <a:r>
                  <a:rPr lang="nl-NL" sz="160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In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encryptie</a:t>
                </a:r>
                <a:r>
                  <a:rPr lang="nl-NL" sz="1600" spc="3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worden</a:t>
                </a:r>
                <a:r>
                  <a:rPr lang="nl-NL" sz="1600" spc="3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vaak</a:t>
                </a:r>
                <a:r>
                  <a:rPr lang="nl-NL" sz="1600" spc="2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grote</a:t>
                </a:r>
                <a:r>
                  <a:rPr lang="nl-NL" sz="1600" spc="2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priemgetallen</a:t>
                </a:r>
                <a:r>
                  <a:rPr lang="nl-NL" sz="1600" spc="4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gebruikt.</a:t>
                </a:r>
                <a:r>
                  <a:rPr lang="nl-NL" sz="1600" spc="4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Er</a:t>
                </a:r>
                <a:r>
                  <a:rPr lang="nl-NL" sz="1600" spc="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wordt</a:t>
                </a:r>
                <a:r>
                  <a:rPr lang="nl-NL" sz="1600" spc="1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gebruik </a:t>
                </a:r>
                <a:r>
                  <a:rPr lang="nl-NL" sz="1600" spc="-54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gemaakt</a:t>
                </a:r>
                <a:r>
                  <a:rPr lang="nl-NL" sz="1600" spc="7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van</a:t>
                </a:r>
                <a:r>
                  <a:rPr lang="nl-NL" sz="1600" spc="6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het</a:t>
                </a:r>
                <a:r>
                  <a:rPr lang="nl-NL" sz="1600" spc="6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problem</a:t>
                </a:r>
                <a:r>
                  <a:rPr lang="nl-NL" sz="1600" spc="7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van</a:t>
                </a:r>
                <a:r>
                  <a:rPr lang="nl-NL" sz="1600" spc="7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ontbinden</a:t>
                </a:r>
                <a:r>
                  <a:rPr lang="nl-NL" sz="1600" spc="7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in</a:t>
                </a:r>
                <a:r>
                  <a:rPr lang="nl-NL" sz="1600" spc="7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factoren</a:t>
                </a:r>
                <a:r>
                  <a:rPr lang="nl-NL" sz="1600" spc="6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van</a:t>
                </a:r>
                <a:r>
                  <a:rPr lang="nl-NL" sz="1600" spc="6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een</a:t>
                </a:r>
                <a:r>
                  <a:rPr lang="nl-NL" sz="1600" spc="6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product </a:t>
                </a:r>
                <a:r>
                  <a:rPr lang="nl-NL" sz="1600" spc="-1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van</a:t>
                </a:r>
                <a:r>
                  <a:rPr lang="nl-NL" sz="160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twee</a:t>
                </a:r>
                <a:r>
                  <a:rPr lang="nl-NL" sz="1600" spc="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grote</a:t>
                </a:r>
                <a:r>
                  <a:rPr lang="nl-NL" sz="1600" spc="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priemgetallen.</a:t>
                </a:r>
                <a:endParaRPr lang="nl-NL" sz="1600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spcBef>
                    <a:spcPts val="1510"/>
                  </a:spcBef>
                  <a:spcAft>
                    <a:spcPts val="0"/>
                  </a:spcAft>
                  <a:buClrTx/>
                  <a:buNone/>
                </a:pP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Een</a:t>
                </a:r>
                <a:r>
                  <a:rPr lang="nl-NL" sz="1600" spc="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algoritme</a:t>
                </a:r>
                <a:r>
                  <a:rPr lang="nl-NL" sz="1600" spc="2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voor</a:t>
                </a:r>
                <a:r>
                  <a:rPr lang="nl-NL" sz="1600" spc="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ontbinden</a:t>
                </a:r>
                <a:r>
                  <a:rPr lang="nl-NL" sz="160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in</a:t>
                </a:r>
                <a:r>
                  <a:rPr lang="nl-NL" sz="1600" spc="10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factoren:</a:t>
                </a:r>
                <a:endParaRPr lang="nl-NL" sz="1600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endParaRPr lang="nl-NL" sz="1600" spc="-5" dirty="0">
                  <a:solidFill>
                    <a:prstClr val="black"/>
                  </a:solidFill>
                  <a:latin typeface="Verdana"/>
                  <a:ea typeface="+mn-ea"/>
                  <a:cs typeface="Verdana"/>
                </a:endParaRPr>
              </a:p>
              <a:p>
                <a:pPr marL="12700" lvl="0" indent="0">
                  <a:lnSpc>
                    <a:spcPts val="2280"/>
                  </a:lnSpc>
                  <a:spcAft>
                    <a:spcPts val="0"/>
                  </a:spcAft>
                  <a:buClrTx/>
                  <a:buNone/>
                </a:pP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Opgave delen:</a:t>
                </a:r>
              </a:p>
              <a:p>
                <a:pPr marL="355600" lvl="0" indent="-342900">
                  <a:lnSpc>
                    <a:spcPts val="2280"/>
                  </a:lnSpc>
                  <a:spcAft>
                    <a:spcPts val="0"/>
                  </a:spcAft>
                  <a:buClr>
                    <a:schemeClr val="accent6"/>
                  </a:buClr>
                  <a:buFont typeface="+mj-lt"/>
                  <a:buAutoNum type="alphaLcPeriod"/>
                </a:pP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Schrijf de </a:t>
                </a:r>
                <a:r>
                  <a:rPr lang="nl-NL" sz="1600" i="1" spc="-5" dirty="0">
                    <a:solidFill>
                      <a:prstClr val="black"/>
                    </a:solidFill>
                    <a:latin typeface="Verdana"/>
                    <a:cs typeface="Verdana"/>
                  </a:rPr>
                  <a:t>worst-case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uitvoeringstijd van het huidige algoritme op.</a:t>
                </a:r>
              </a:p>
              <a:p>
                <a:pPr marL="355600" lvl="0" indent="-342900">
                  <a:lnSpc>
                    <a:spcPts val="2280"/>
                  </a:lnSpc>
                  <a:spcAft>
                    <a:spcPts val="0"/>
                  </a:spcAft>
                  <a:buClr>
                    <a:schemeClr val="accent6"/>
                  </a:buClr>
                  <a:buFont typeface="+mj-lt"/>
                  <a:buAutoNum type="alphaLcPeriod"/>
                </a:pPr>
                <a:r>
                  <a:rPr lang="en-US" sz="1600" b="0" spc="-5" dirty="0">
                    <a:solidFill>
                      <a:prstClr val="black"/>
                    </a:solidFill>
                    <a:ea typeface="+mn-ea"/>
                    <a:cs typeface="Verdana"/>
                  </a:rPr>
                  <a:t>De </a:t>
                </a:r>
                <a14:m>
                  <m:oMath xmlns:m="http://schemas.openxmlformats.org/officeDocument/2006/math">
                    <m:r>
                      <a:rPr lang="en-US" sz="1600" b="0" i="1" spc="-5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Verdana"/>
                      </a:rPr>
                      <m:t>𝑖</m:t>
                    </m:r>
                    <m:r>
                      <a:rPr lang="en-US" sz="1600" b="0" i="1" spc="-5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Verdana"/>
                      </a:rPr>
                      <m:t>&lt;</m:t>
                    </m:r>
                    <m:r>
                      <a:rPr lang="en-US" sz="1600" b="0" i="1" spc="-5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Verdana"/>
                      </a:rPr>
                      <m:t>𝑛</m:t>
                    </m:r>
                  </m:oMath>
                </a14:m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 kan beter. Verbeter het algoritme. Wat is nu de </a:t>
                </a:r>
                <a:r>
                  <a:rPr lang="nl-NL" sz="1600" i="1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worst-case </a:t>
                </a: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uitvoeringstijd?</a:t>
                </a:r>
              </a:p>
              <a:p>
                <a:pPr marL="355600" lvl="0" indent="-342900">
                  <a:lnSpc>
                    <a:spcPts val="2280"/>
                  </a:lnSpc>
                  <a:spcAft>
                    <a:spcPts val="0"/>
                  </a:spcAft>
                  <a:buClr>
                    <a:schemeClr val="accent6"/>
                  </a:buClr>
                  <a:buFont typeface="+mj-lt"/>
                  <a:buAutoNum type="alphaLcPeriod"/>
                </a:pPr>
                <a:r>
                  <a:rPr lang="nl-NL" sz="1600" spc="-5" dirty="0">
                    <a:solidFill>
                      <a:prstClr val="black"/>
                    </a:solidFill>
                    <a:latin typeface="Verdana"/>
                    <a:ea typeface="+mn-ea"/>
                    <a:cs typeface="Verdana"/>
                  </a:rPr>
                  <a:t>Naast de formele uitvoeringstijd, voeg een teller toe die telt hoe vaak de for-loop uitgevoerd wordt voor en na de verbetering. Wat valt op?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350" y="1807215"/>
                <a:ext cx="9720263" cy="4633594"/>
              </a:xfrm>
              <a:blipFill>
                <a:blip r:embed="rId2"/>
                <a:stretch>
                  <a:fillRect l="-1192" t="-1840" b="-262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1: </a:t>
            </a:r>
            <a:r>
              <a:rPr lang="en-US" dirty="0" err="1"/>
              <a:t>Priemgetallen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EB32E-5AB2-44A5-AA11-ED960B44F30A}"/>
              </a:ext>
            </a:extLst>
          </p:cNvPr>
          <p:cNvSpPr/>
          <p:nvPr/>
        </p:nvSpPr>
        <p:spPr>
          <a:xfrm>
            <a:off x="3244363" y="2834363"/>
            <a:ext cx="71385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zoek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een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priemfactor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van n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// return de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kleinste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factor, of 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priem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zoekFactor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(long n)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for (long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2;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if (n %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== 0)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return n;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5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1914-1DC7-4CED-9763-4F619225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Vakintroductie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A435-D399-4AC8-AF31-7CF2C02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82AB-86C3-4153-8DA7-9B85E047071D}" type="datetime4">
              <a:rPr lang="nl-NL" smtClean="0"/>
              <a:t>10 mei 2021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D57A-5474-40F8-AE1B-E229A1AFD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A228-4FD2-458D-85DF-06E366260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EDDD-F846-4FA8-BBB4-D2A81E8FC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i="1" dirty="0"/>
              <a:t>Naam: </a:t>
            </a:r>
            <a:r>
              <a:rPr lang="en-US" dirty="0"/>
              <a:t>Joost Visser</a:t>
            </a:r>
          </a:p>
          <a:p>
            <a:pPr>
              <a:spcAft>
                <a:spcPts val="1200"/>
              </a:spcAft>
            </a:pPr>
            <a:r>
              <a:rPr lang="en-US" i="1" dirty="0" err="1"/>
              <a:t>Leeftijd</a:t>
            </a:r>
            <a:r>
              <a:rPr lang="en-US" i="1" dirty="0"/>
              <a:t>: </a:t>
            </a:r>
            <a:r>
              <a:rPr lang="en-US" dirty="0"/>
              <a:t>25 </a:t>
            </a:r>
            <a:r>
              <a:rPr lang="en-US" dirty="0" err="1"/>
              <a:t>jaar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i="1" dirty="0" err="1"/>
              <a:t>Studie</a:t>
            </a:r>
            <a:r>
              <a:rPr lang="en-US" i="1" dirty="0"/>
              <a:t>: </a:t>
            </a:r>
            <a:r>
              <a:rPr lang="en-US" dirty="0"/>
              <a:t>Computer Science master </a:t>
            </a:r>
            <a:r>
              <a:rPr lang="en-US" dirty="0" err="1"/>
              <a:t>aan</a:t>
            </a:r>
            <a:r>
              <a:rPr lang="en-US" dirty="0"/>
              <a:t> de TU/e.</a:t>
            </a:r>
            <a:endParaRPr lang="en-US" i="1" dirty="0"/>
          </a:p>
          <a:p>
            <a:pPr>
              <a:spcAft>
                <a:spcPts val="1200"/>
              </a:spcAft>
            </a:pPr>
            <a:r>
              <a:rPr lang="en-US" i="1" dirty="0" err="1"/>
              <a:t>Werkervaring</a:t>
            </a:r>
            <a:r>
              <a:rPr lang="en-US" dirty="0"/>
              <a:t>: Full-time </a:t>
            </a:r>
            <a:r>
              <a:rPr lang="en-US" dirty="0" err="1"/>
              <a:t>algoritme</a:t>
            </a:r>
            <a:r>
              <a:rPr lang="en-US" dirty="0"/>
              <a:t> developer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SmartQare</a:t>
            </a:r>
            <a:r>
              <a:rPr lang="en-US" dirty="0"/>
              <a:t>.</a:t>
            </a:r>
          </a:p>
          <a:p>
            <a:pPr>
              <a:spcAft>
                <a:spcPts val="1800"/>
              </a:spcAft>
            </a:pPr>
            <a:r>
              <a:rPr lang="en-US" i="1" dirty="0" err="1"/>
              <a:t>Specialisaties</a:t>
            </a:r>
            <a:r>
              <a:rPr lang="en-US" i="1" dirty="0"/>
              <a:t>: </a:t>
            </a:r>
            <a:r>
              <a:rPr lang="en-US" dirty="0"/>
              <a:t>AI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toe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meegedaan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Europese</a:t>
            </a:r>
            <a:r>
              <a:rPr lang="en-US" dirty="0"/>
              <a:t> </a:t>
            </a:r>
            <a:r>
              <a:rPr lang="en-US" dirty="0" err="1"/>
              <a:t>algoritmewedstrijden</a:t>
            </a:r>
            <a:r>
              <a:rPr lang="en-US" dirty="0"/>
              <a:t> (in </a:t>
            </a:r>
            <a:r>
              <a:rPr lang="en-US" dirty="0" err="1"/>
              <a:t>Zweden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Engeland</a:t>
            </a:r>
            <a:r>
              <a:rPr lang="en-US" dirty="0"/>
              <a:t>). </a:t>
            </a:r>
            <a:r>
              <a:rPr lang="en-US" dirty="0" err="1"/>
              <a:t>Eén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van Nederland </a:t>
            </a:r>
            <a:r>
              <a:rPr lang="en-US" dirty="0" err="1"/>
              <a:t>geworden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Contact? → Kan via </a:t>
            </a:r>
            <a:r>
              <a:rPr lang="en-US" dirty="0">
                <a:solidFill>
                  <a:srgbClr val="7030A0"/>
                </a:solidFill>
              </a:rPr>
              <a:t>Teams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Email</a:t>
            </a:r>
            <a:r>
              <a:rPr lang="en-US" dirty="0"/>
              <a:t> of </a:t>
            </a:r>
            <a:r>
              <a:rPr lang="en-US" dirty="0">
                <a:solidFill>
                  <a:schemeClr val="accent3"/>
                </a:solidFill>
              </a:rPr>
              <a:t>WhatsApp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de les? → </a:t>
            </a:r>
            <a:r>
              <a:rPr lang="en-US" dirty="0" err="1"/>
              <a:t>Stel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in de </a:t>
            </a:r>
            <a:r>
              <a:rPr lang="en-US" dirty="0" err="1"/>
              <a:t>Teamschat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2556F7-F142-4C4B-8916-3982FB01C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voorstellen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32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1650-25B4-4552-9A99-44C7FAF7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Vakintroductie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BB60-93E9-47A3-B951-73BA96F3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F80C9-AD59-4503-8B48-EB9711A54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0876-5AB8-4DAD-B1A0-EFC223F24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DA2E6-C9B0-4C70-86AE-2E00A683DCB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nl-NL" dirty="0"/>
                  <a:t>Je kan het </a:t>
                </a:r>
                <a:r>
                  <a:rPr lang="nl-NL" dirty="0">
                    <a:solidFill>
                      <a:schemeClr val="accent1"/>
                    </a:solidFill>
                  </a:rPr>
                  <a:t>juiste datastructuur</a:t>
                </a:r>
                <a:r>
                  <a:rPr lang="nl-NL" dirty="0"/>
                  <a:t> kiezen bij specifieke situaties.</a:t>
                </a:r>
              </a:p>
              <a:p>
                <a:pPr marL="639763" lvl="1" indent="-457200">
                  <a:spcAft>
                    <a:spcPts val="1800"/>
                  </a:spcAft>
                </a:pPr>
                <a:r>
                  <a:rPr lang="nl-NL" dirty="0"/>
                  <a:t>Deze komen uit het Collections Framework in Java.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dirty="0"/>
                  <a:t>Je bepaalt de </a:t>
                </a:r>
                <a:r>
                  <a:rPr lang="nl-NL" dirty="0">
                    <a:solidFill>
                      <a:schemeClr val="accent1"/>
                    </a:solidFill>
                  </a:rPr>
                  <a:t>rekencomplexiteit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chemeClr val="accent1"/>
                    </a:solidFill>
                  </a:rPr>
                  <a:t>geheugencomplexiteit</a:t>
                </a:r>
                <a:r>
                  <a:rPr lang="nl-NL" dirty="0"/>
                  <a:t> van een algoritme.</a:t>
                </a:r>
              </a:p>
              <a:p>
                <a:pPr marL="639763" lvl="1" indent="-457200">
                  <a:spcAft>
                    <a:spcPts val="1800"/>
                  </a:spcAft>
                </a:pPr>
                <a:r>
                  <a:rPr lang="nl-NL" dirty="0"/>
                  <a:t>Bijvoorbeeld: de algoritme heeft een </a:t>
                </a:r>
                <a:r>
                  <a:rPr lang="nl-NL" i="1" dirty="0"/>
                  <a:t>worst-case </a:t>
                </a:r>
                <a:r>
                  <a:rPr lang="nl-NL" dirty="0"/>
                  <a:t>uitvoeringstijd van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pPr marL="371475" indent="-457200">
                  <a:buFont typeface="+mj-lt"/>
                  <a:buAutoNum type="arabicPeriod"/>
                </a:pPr>
                <a:r>
                  <a:rPr lang="nl-NL" dirty="0"/>
                  <a:t>Je kan je eigen datastructuur ontwikkelen met </a:t>
                </a:r>
                <a:r>
                  <a:rPr lang="nl-NL" dirty="0">
                    <a:solidFill>
                      <a:schemeClr val="accent1"/>
                    </a:solidFill>
                  </a:rPr>
                  <a:t>generieke typen</a:t>
                </a:r>
                <a:r>
                  <a:rPr lang="nl-NL" dirty="0"/>
                  <a:t>.</a:t>
                </a:r>
              </a:p>
              <a:p>
                <a:pPr marL="639763" lvl="1" indent="-457200">
                  <a:spcAft>
                    <a:spcPts val="1800"/>
                  </a:spcAft>
                </a:pPr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AnimalList&lt;Platypus&gt; platty = new AnimalList&lt;&gt;(); </a:t>
                </a:r>
              </a:p>
              <a:p>
                <a:pPr marL="371475" indent="-457200">
                  <a:buFont typeface="+mj-lt"/>
                  <a:buAutoNum type="arabicPeriod"/>
                </a:pPr>
                <a:r>
                  <a:rPr lang="nl-NL" dirty="0">
                    <a:latin typeface="+mj-lt"/>
                    <a:cs typeface="Courier New" panose="02070309020205020404" pitchFamily="49" charset="0"/>
                  </a:rPr>
                  <a:t>Je begrijpt standaard </a:t>
                </a:r>
                <a:r>
                  <a:rPr lang="nl-NL" dirty="0">
                    <a:solidFill>
                      <a:schemeClr val="accent1"/>
                    </a:solidFill>
                    <a:latin typeface="+mj-lt"/>
                    <a:cs typeface="Courier New" panose="02070309020205020404" pitchFamily="49" charset="0"/>
                  </a:rPr>
                  <a:t>sorteeralgoritmes</a:t>
                </a:r>
                <a:r>
                  <a:rPr lang="nl-NL" dirty="0">
                    <a:latin typeface="+mj-lt"/>
                    <a:cs typeface="Courier New" panose="02070309020205020404" pitchFamily="49" charset="0"/>
                  </a:rPr>
                  <a:t>, </a:t>
                </a:r>
                <a:r>
                  <a:rPr lang="nl-NL" dirty="0">
                    <a:solidFill>
                      <a:schemeClr val="accent1"/>
                    </a:solidFill>
                    <a:latin typeface="+mj-lt"/>
                    <a:cs typeface="Courier New" panose="02070309020205020404" pitchFamily="49" charset="0"/>
                  </a:rPr>
                  <a:t>binaire bomen </a:t>
                </a:r>
                <a:r>
                  <a:rPr lang="nl-NL" dirty="0">
                    <a:latin typeface="+mj-lt"/>
                    <a:cs typeface="Courier New" panose="02070309020205020404" pitchFamily="49" charset="0"/>
                  </a:rPr>
                  <a:t>en </a:t>
                </a:r>
                <a:r>
                  <a:rPr lang="nl-NL" dirty="0">
                    <a:solidFill>
                      <a:schemeClr val="accent1"/>
                    </a:solidFill>
                    <a:latin typeface="+mj-lt"/>
                    <a:cs typeface="Courier New" panose="02070309020205020404" pitchFamily="49" charset="0"/>
                  </a:rPr>
                  <a:t>recursie</a:t>
                </a:r>
                <a:r>
                  <a:rPr lang="nl-NL" dirty="0">
                    <a:latin typeface="+mj-lt"/>
                    <a:cs typeface="Courier New" panose="02070309020205020404" pitchFamily="49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DA2E6-C9B0-4C70-86AE-2E00A683D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20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C7BDE-F5B6-4EF9-8054-5A67FFC1E5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Leeruitkomsten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30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66A-8D7D-43FA-A44F-FC4020D2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1. </a:t>
            </a:r>
            <a:r>
              <a:rPr lang="en-US" dirty="0" err="1"/>
              <a:t>Vakintroductie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E2CDC-DBAC-441E-9D89-F912C803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B6E0C43-FD39-4E66-A595-43BC02CA5D5A}" type="datetime4">
              <a:rPr lang="nl-NL" smtClean="0"/>
              <a:pPr>
                <a:spcAft>
                  <a:spcPts val="600"/>
                </a:spcAft>
              </a:pPr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97C5-1920-47A2-BE88-87EA85472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| </a:t>
            </a:r>
            <a:fld id="{75858F3E-B417-432D-910B-1B0A8C2DCBA3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60F1-860B-4F33-B5DC-65B7C47F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sz="900"/>
              <a:t>Avans Deeltijd — Opleiding Informatica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3F4DDE-5369-4D53-893A-9C255D6C50F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1" y="1889125"/>
            <a:ext cx="5288764" cy="425288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Deze</a:t>
            </a:r>
            <a:r>
              <a:rPr lang="en-US" dirty="0"/>
              <a:t> slides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hlinkClick r:id="rId2"/>
              </a:rPr>
              <a:t>LinkedIn Learning: Introductions to Data Structures &amp; Algorithms</a:t>
            </a:r>
            <a:endParaRPr lang="en-US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hlinkClick r:id="rId3"/>
              </a:rPr>
              <a:t>TutorialPoint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Algoritmen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, </a:t>
            </a:r>
            <a:r>
              <a:rPr lang="en-US" dirty="0" err="1"/>
              <a:t>geschreven</a:t>
            </a:r>
            <a:r>
              <a:rPr lang="en-US" dirty="0"/>
              <a:t> door </a:t>
            </a:r>
            <a:r>
              <a:rPr lang="en-US" dirty="0" err="1"/>
              <a:t>Veerle</a:t>
            </a:r>
            <a:r>
              <a:rPr lang="en-US" dirty="0"/>
              <a:t> </a:t>
            </a:r>
            <a:r>
              <a:rPr lang="en-US" dirty="0" err="1"/>
              <a:t>Fack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Internet! </a:t>
            </a:r>
            <a:r>
              <a:rPr lang="en-US" dirty="0" err="1"/>
              <a:t>Stackexchange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linkClick r:id="rId4"/>
              </a:rPr>
              <a:t>Kattis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9CBDF-8BEF-444F-93DE-05770F0BD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Bronnen</a:t>
            </a:r>
            <a:endParaRPr lang="en-NL" dirty="0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775BE075-D816-4CF3-90FF-27C2CDA7F0F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4266" y="1842384"/>
            <a:ext cx="2637123" cy="387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3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B3C-3062-4557-BD31-699DB63D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Vakintroductie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0FDB-8F9A-4871-8F94-506EA33A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84C4-AFC9-4B87-BFE9-A76BEE212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BE2C-5F40-46FD-A20A-706F16F01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6DB57-3D00-40D9-87FF-1D5F9CE37D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55600" marR="118745" indent="-343535">
              <a:spcBef>
                <a:spcPts val="100"/>
              </a:spcBef>
              <a:spcAft>
                <a:spcPts val="1200"/>
              </a:spcAft>
              <a:buAutoNum type="arabicPeriod"/>
              <a:tabLst>
                <a:tab pos="356235" algn="l"/>
              </a:tabLst>
            </a:pPr>
            <a:r>
              <a:rPr lang="nl-NL" dirty="0">
                <a:latin typeface="Verdana"/>
                <a:cs typeface="Verdana"/>
              </a:rPr>
              <a:t>De </a:t>
            </a:r>
            <a:r>
              <a:rPr lang="nl-NL" spc="-5" dirty="0">
                <a:latin typeface="Verdana"/>
                <a:cs typeface="Verdana"/>
              </a:rPr>
              <a:t>meest voorkomende </a:t>
            </a:r>
            <a:r>
              <a:rPr lang="nl-NL" dirty="0">
                <a:latin typeface="Verdana"/>
                <a:cs typeface="Verdana"/>
              </a:rPr>
              <a:t>constructies </a:t>
            </a:r>
            <a:r>
              <a:rPr lang="nl-NL" spc="-15" dirty="0">
                <a:latin typeface="Verdana"/>
                <a:cs typeface="Verdana"/>
              </a:rPr>
              <a:t>van </a:t>
            </a:r>
            <a:r>
              <a:rPr lang="nl-NL" spc="-5" dirty="0">
                <a:latin typeface="Verdana"/>
                <a:cs typeface="Verdana"/>
              </a:rPr>
              <a:t>programmeertalen </a:t>
            </a:r>
            <a:r>
              <a:rPr lang="nl-NL" spc="-62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begrijpen</a:t>
            </a:r>
            <a:r>
              <a:rPr lang="nl-NL" spc="3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 kunnen</a:t>
            </a:r>
            <a:r>
              <a:rPr lang="nl-NL" spc="-5" dirty="0">
                <a:latin typeface="Verdana"/>
                <a:cs typeface="Verdana"/>
              </a:rPr>
              <a:t> toepassen.</a:t>
            </a:r>
          </a:p>
          <a:p>
            <a:pPr marL="355600" marR="118745" indent="-343535">
              <a:spcBef>
                <a:spcPts val="100"/>
              </a:spcBef>
              <a:spcAft>
                <a:spcPts val="1200"/>
              </a:spcAft>
              <a:buAutoNum type="arabicPeriod"/>
              <a:tabLst>
                <a:tab pos="356235" algn="l"/>
              </a:tabLst>
            </a:pPr>
            <a:r>
              <a:rPr lang="nl-NL" dirty="0">
                <a:latin typeface="Verdana"/>
                <a:cs typeface="Verdana"/>
              </a:rPr>
              <a:t>Bepalen</a:t>
            </a:r>
            <a:r>
              <a:rPr lang="nl-NL" spc="15" dirty="0">
                <a:latin typeface="Verdana"/>
                <a:cs typeface="Verdana"/>
              </a:rPr>
              <a:t> </a:t>
            </a:r>
            <a:r>
              <a:rPr lang="nl-NL" spc="-15" dirty="0">
                <a:latin typeface="Verdana"/>
                <a:cs typeface="Verdana"/>
              </a:rPr>
              <a:t>van</a:t>
            </a:r>
            <a:r>
              <a:rPr lang="nl-NL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rekencomplexiteit</a:t>
            </a:r>
            <a:r>
              <a:rPr lang="nl-NL" spc="2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</a:t>
            </a:r>
            <a:r>
              <a:rPr lang="nl-NL" spc="5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geheugencomplexiteit</a:t>
            </a:r>
            <a:r>
              <a:rPr lang="nl-NL" spc="55" dirty="0">
                <a:latin typeface="Verdana"/>
                <a:cs typeface="Verdana"/>
              </a:rPr>
              <a:t> </a:t>
            </a:r>
            <a:r>
              <a:rPr lang="nl-NL" spc="-15" dirty="0">
                <a:latin typeface="Verdana"/>
                <a:cs typeface="Verdana"/>
              </a:rPr>
              <a:t>van </a:t>
            </a:r>
            <a:r>
              <a:rPr lang="nl-NL" spc="-615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algoritmes.</a:t>
            </a:r>
            <a:endParaRPr lang="nl-NL" dirty="0">
              <a:latin typeface="Verdana"/>
              <a:cs typeface="Verdana"/>
            </a:endParaRPr>
          </a:p>
          <a:p>
            <a:pPr marL="355600" indent="-343535">
              <a:spcBef>
                <a:spcPts val="5"/>
              </a:spcBef>
              <a:spcAft>
                <a:spcPts val="1200"/>
              </a:spcAft>
              <a:buAutoNum type="arabicPeriod" startAt="3"/>
              <a:tabLst>
                <a:tab pos="356235" algn="l"/>
              </a:tabLst>
            </a:pPr>
            <a:r>
              <a:rPr lang="nl-NL" spc="-5" dirty="0">
                <a:latin typeface="Verdana"/>
                <a:cs typeface="Verdana"/>
              </a:rPr>
              <a:t>Begrijpen</a:t>
            </a:r>
            <a:r>
              <a:rPr lang="nl-NL" spc="15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</a:t>
            </a:r>
            <a:r>
              <a:rPr lang="nl-NL" spc="-1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toepassen</a:t>
            </a:r>
            <a:r>
              <a:rPr lang="nl-NL" spc="15" dirty="0">
                <a:latin typeface="Verdana"/>
                <a:cs typeface="Verdana"/>
              </a:rPr>
              <a:t> </a:t>
            </a:r>
            <a:r>
              <a:rPr lang="nl-NL" spc="-15" dirty="0">
                <a:latin typeface="Verdana"/>
                <a:cs typeface="Verdana"/>
              </a:rPr>
              <a:t>van</a:t>
            </a:r>
            <a:r>
              <a:rPr lang="nl-NL" spc="-2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recursie.</a:t>
            </a:r>
          </a:p>
          <a:p>
            <a:pPr marL="355600" marR="299085" indent="-343535">
              <a:spcAft>
                <a:spcPts val="1200"/>
              </a:spcAft>
              <a:buAutoNum type="arabicPeriod" startAt="3"/>
              <a:tabLst>
                <a:tab pos="356235" algn="l"/>
              </a:tabLst>
            </a:pPr>
            <a:r>
              <a:rPr lang="nl-NL" spc="-5" dirty="0">
                <a:latin typeface="Verdana"/>
                <a:cs typeface="Verdana"/>
              </a:rPr>
              <a:t>Abstracte</a:t>
            </a:r>
            <a:r>
              <a:rPr lang="nl-NL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datastructuren</a:t>
            </a:r>
            <a:r>
              <a:rPr lang="nl-NL" spc="5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</a:t>
            </a:r>
            <a:r>
              <a:rPr lang="nl-NL" spc="-5" dirty="0">
                <a:latin typeface="Verdana"/>
                <a:cs typeface="Verdana"/>
              </a:rPr>
              <a:t> algoritmen </a:t>
            </a:r>
            <a:r>
              <a:rPr lang="nl-NL" dirty="0">
                <a:latin typeface="Verdana"/>
                <a:cs typeface="Verdana"/>
              </a:rPr>
              <a:t>kunnen</a:t>
            </a:r>
            <a:r>
              <a:rPr lang="nl-NL" spc="-2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kiezen</a:t>
            </a:r>
            <a:r>
              <a:rPr lang="nl-NL" spc="1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 </a:t>
            </a:r>
            <a:r>
              <a:rPr lang="nl-NL" spc="-5" dirty="0">
                <a:latin typeface="Verdana"/>
                <a:cs typeface="Verdana"/>
              </a:rPr>
              <a:t>toepassen</a:t>
            </a:r>
            <a:r>
              <a:rPr lang="nl-NL" spc="2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in</a:t>
            </a:r>
            <a:r>
              <a:rPr lang="nl-NL" spc="-1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praktische</a:t>
            </a:r>
            <a:r>
              <a:rPr lang="nl-NL" spc="5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situaties </a:t>
            </a:r>
            <a:r>
              <a:rPr lang="nl-NL" spc="-35" dirty="0">
                <a:latin typeface="Verdana"/>
                <a:cs typeface="Verdana"/>
              </a:rPr>
              <a:t>(array,</a:t>
            </a:r>
            <a:r>
              <a:rPr lang="nl-NL" spc="-3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list,</a:t>
            </a:r>
            <a:r>
              <a:rPr lang="nl-NL" spc="-1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stack,</a:t>
            </a:r>
            <a:r>
              <a:rPr lang="nl-NL" spc="5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queue, </a:t>
            </a:r>
            <a:r>
              <a:rPr lang="nl-NL" spc="-615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set, </a:t>
            </a:r>
            <a:r>
              <a:rPr lang="nl-NL" spc="-10" dirty="0">
                <a:latin typeface="Verdana"/>
                <a:cs typeface="Verdana"/>
              </a:rPr>
              <a:t>map,</a:t>
            </a:r>
            <a:r>
              <a:rPr lang="nl-NL" spc="5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tree,</a:t>
            </a:r>
            <a:r>
              <a:rPr lang="nl-NL" spc="5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hashing)</a:t>
            </a:r>
          </a:p>
          <a:p>
            <a:pPr marL="355600" indent="-343535">
              <a:spcAft>
                <a:spcPts val="1200"/>
              </a:spcAft>
              <a:buAutoNum type="arabicPeriod" startAt="3"/>
              <a:tabLst>
                <a:tab pos="356235" algn="l"/>
              </a:tabLst>
            </a:pPr>
            <a:r>
              <a:rPr lang="nl-NL" spc="-5" dirty="0">
                <a:latin typeface="Verdana"/>
                <a:cs typeface="Verdana"/>
              </a:rPr>
              <a:t>Generieke datatypen</a:t>
            </a:r>
            <a:r>
              <a:rPr lang="nl-NL" spc="2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</a:t>
            </a:r>
            <a:r>
              <a:rPr lang="nl-NL" spc="-5" dirty="0">
                <a:latin typeface="Verdana"/>
                <a:cs typeface="Verdana"/>
              </a:rPr>
              <a:t> methodes</a:t>
            </a:r>
            <a:r>
              <a:rPr lang="nl-NL" spc="10" dirty="0">
                <a:latin typeface="Verdana"/>
                <a:cs typeface="Verdana"/>
              </a:rPr>
              <a:t> </a:t>
            </a:r>
            <a:r>
              <a:rPr lang="nl-NL" spc="-5" dirty="0">
                <a:latin typeface="Verdana"/>
                <a:cs typeface="Verdana"/>
              </a:rPr>
              <a:t>begrijpen</a:t>
            </a:r>
            <a:r>
              <a:rPr lang="nl-NL" spc="30" dirty="0">
                <a:latin typeface="Verdana"/>
                <a:cs typeface="Verdana"/>
              </a:rPr>
              <a:t> </a:t>
            </a:r>
            <a:r>
              <a:rPr lang="nl-NL" dirty="0">
                <a:latin typeface="Verdana"/>
                <a:cs typeface="Verdana"/>
              </a:rPr>
              <a:t>en</a:t>
            </a:r>
            <a:r>
              <a:rPr lang="nl-NL" spc="-5" dirty="0">
                <a:latin typeface="Verdana"/>
                <a:cs typeface="Verdana"/>
              </a:rPr>
              <a:t> toepassen</a:t>
            </a:r>
            <a:endParaRPr lang="nl-NL" dirty="0">
              <a:latin typeface="Verdana"/>
              <a:cs typeface="Verdan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0FC87A-86BC-4523-8884-1C6F4F2D7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Beoordeling</a:t>
            </a:r>
            <a:r>
              <a:rPr lang="en-US" dirty="0"/>
              <a:t>: </a:t>
            </a:r>
            <a:r>
              <a:rPr lang="en-US" dirty="0" err="1"/>
              <a:t>Toetscriteria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93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266-E187-4C9D-8CB0-1A56A7F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Vakintroductie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63A22-6624-471B-AD23-55D3DB3C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10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AA8A-33E4-4F28-B504-8B6CCE373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F5B1-3989-4CE8-B2FB-CAC9333DD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F9BE6-B16A-41F8-B6E6-B706100AC5A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beoordeeld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de </a:t>
            </a:r>
            <a:r>
              <a:rPr lang="en-US" dirty="0" err="1"/>
              <a:t>toets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toets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twee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Theorievragen</a:t>
            </a:r>
            <a:r>
              <a:rPr lang="en-US" dirty="0"/>
              <a:t> (50%)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 err="1"/>
              <a:t>Praktijkopdracht</a:t>
            </a:r>
            <a:r>
              <a:rPr lang="en-US" dirty="0"/>
              <a:t> (50%)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toets</a:t>
            </a:r>
            <a:r>
              <a:rPr lang="en-US" dirty="0"/>
              <a:t> van </a:t>
            </a:r>
            <a:r>
              <a:rPr lang="en-US" dirty="0" err="1"/>
              <a:t>vorig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online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tegenstelling</a:t>
            </a:r>
            <a:r>
              <a:rPr lang="en-US" dirty="0"/>
              <a:t> tot </a:t>
            </a:r>
            <a:r>
              <a:rPr lang="en-US" dirty="0" err="1"/>
              <a:t>vorig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toets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alleen</a:t>
            </a:r>
            <a:r>
              <a:rPr lang="en-US" b="1" dirty="0">
                <a:solidFill>
                  <a:schemeClr val="accent2"/>
                </a:solidFill>
              </a:rPr>
              <a:t> in Java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exacte</a:t>
            </a:r>
            <a:r>
              <a:rPr lang="en-US" dirty="0"/>
              <a:t> details van de </a:t>
            </a:r>
            <a:r>
              <a:rPr lang="en-US" dirty="0" err="1"/>
              <a:t>toets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les 4 </a:t>
            </a:r>
            <a:r>
              <a:rPr lang="en-US" dirty="0" err="1"/>
              <a:t>behandeld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9D6148-6A58-4701-90FA-7CF334007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Toets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4073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Breedbeeld"/>
  <p:tag name="BEDRIJFID" val="41"/>
  <p:tag name="BEDRIJF" val="ATGM"/>
  <p:tag name="TAAL" val="Nederlands"/>
  <p:tag name="TITELAUTEURS" val="0"/>
  <p:tag name="AUTEUR1" val=""/>
  <p:tag name="ONDERTITEL" val="Workshop major PO²"/>
  <p:tag name="VIEWOFFICEVERSIE" val="2016.1.6.19050"/>
  <p:tag name="AUTEUR2EMAIL" val=""/>
  <p:tag name="AUTEUR2FUNCTIE" val=""/>
  <p:tag name="AUTEUR3EMAIL" val=""/>
  <p:tag name="AUTEUR3FUNCTIE" val=""/>
  <p:tag name="TITEL" val="Project Moleculair Kok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742,677185058594;51,0236206054687;903,4169921875;99,2126007080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heme/theme1.xml><?xml version="1.0" encoding="utf-8"?>
<a:theme xmlns:a="http://schemas.openxmlformats.org/drawingml/2006/main" name="Kantoorthema">
  <a:themeElements>
    <a:clrScheme name="Office+Ava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5B9BD5"/>
      </a:accent2>
      <a:accent3>
        <a:srgbClr val="70AD47"/>
      </a:accent3>
      <a:accent4>
        <a:srgbClr val="FFC000"/>
      </a:accent4>
      <a:accent5>
        <a:srgbClr val="ED7D31"/>
      </a:accent5>
      <a:accent6>
        <a:srgbClr val="C7002B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4EC72D82D10478A2D2B4E630C5534" ma:contentTypeVersion="7" ma:contentTypeDescription="Create a new document." ma:contentTypeScope="" ma:versionID="567017e739b746b1d8a7526db7acb8ab">
  <xsd:schema xmlns:xsd="http://www.w3.org/2001/XMLSchema" xmlns:xs="http://www.w3.org/2001/XMLSchema" xmlns:p="http://schemas.microsoft.com/office/2006/metadata/properties" xmlns:ns2="aeb1c7b1-42c4-4363-b77a-78011725d53c" xmlns:ns3="b803b392-a84b-4d32-9445-629d33b3f70f" targetNamespace="http://schemas.microsoft.com/office/2006/metadata/properties" ma:root="true" ma:fieldsID="0c85bfa78c1241fdd450d034fe0149da" ns2:_="" ns3:_="">
    <xsd:import namespace="aeb1c7b1-42c4-4363-b77a-78011725d53c"/>
    <xsd:import namespace="b803b392-a84b-4d32-9445-629d33b3f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1c7b1-42c4-4363-b77a-78011725d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3b392-a84b-4d32-9445-629d33b3f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007067-EB76-4E05-8836-C7CE537DDB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45EF4B-48EC-42ED-844B-BD97F714A864}">
  <ds:schemaRefs>
    <ds:schemaRef ds:uri="http://schemas.microsoft.com/office/2006/documentManagement/types"/>
    <ds:schemaRef ds:uri="http://purl.org/dc/dcmitype/"/>
    <ds:schemaRef ds:uri="http://purl.org/dc/elements/1.1/"/>
    <ds:schemaRef ds:uri="b803b392-a84b-4d32-9445-629d33b3f70f"/>
    <ds:schemaRef ds:uri="http://schemas.openxmlformats.org/package/2006/metadata/core-properties"/>
    <ds:schemaRef ds:uri="http://schemas.microsoft.com/office/infopath/2007/PartnerControls"/>
    <ds:schemaRef ds:uri="aeb1c7b1-42c4-4363-b77a-78011725d53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EF2F006-A359-4226-AB96-D723538AE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1c7b1-42c4-4363-b77a-78011725d53c"/>
    <ds:schemaRef ds:uri="b803b392-a84b-4d32-9445-629d33b3f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Breedbeeld</Template>
  <TotalTime>1913</TotalTime>
  <Words>4395</Words>
  <Application>Microsoft Office PowerPoint</Application>
  <PresentationFormat>Widescreen</PresentationFormat>
  <Paragraphs>665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Kantoorthema</vt:lpstr>
      <vt:lpstr>ALGORITMES &amp; DataStucturen</vt:lpstr>
      <vt:lpstr>Les opnemen</vt:lpstr>
      <vt:lpstr>Les van vandaag</vt:lpstr>
      <vt:lpstr>Les van vandaag</vt:lpstr>
      <vt:lpstr>1. Vakintroductie</vt:lpstr>
      <vt:lpstr>1. Vakintroductie</vt:lpstr>
      <vt:lpstr>1. Vakintroductie</vt:lpstr>
      <vt:lpstr>1. Vakintroductie</vt:lpstr>
      <vt:lpstr>1. Vakintroductie</vt:lpstr>
      <vt:lpstr>1. Vakintroductie</vt:lpstr>
      <vt:lpstr>Les van vandaag</vt:lpstr>
      <vt:lpstr>2. Algoritmes en datastructuren</vt:lpstr>
      <vt:lpstr>2. Algoritmes en datastructuren</vt:lpstr>
      <vt:lpstr>2. Algoritmes en datastructuren</vt:lpstr>
      <vt:lpstr>2. Algoritmes en datastructuren</vt:lpstr>
      <vt:lpstr>Les van vandaag</vt:lpstr>
      <vt:lpstr>3. Voorbeeld 1: Zoeken</vt:lpstr>
      <vt:lpstr>3. Voorbeeld 1: Zoeken</vt:lpstr>
      <vt:lpstr>3. Voorbeeld 1: Zoeken</vt:lpstr>
      <vt:lpstr>3. Voorbeeld 1: Zoeken</vt:lpstr>
      <vt:lpstr>3. Voorbeeld 1: Zoeken</vt:lpstr>
      <vt:lpstr>3. Voorbeeld 1: Zoeken</vt:lpstr>
      <vt:lpstr>3. Voorbeeld 1: Zoeken</vt:lpstr>
      <vt:lpstr>3. Voorbeeld 1: Zoeken</vt:lpstr>
      <vt:lpstr>3. Voorbeeld 1: Zoeken</vt:lpstr>
      <vt:lpstr>Les van vandaag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4. Tijds- en geheugencomplexiteit</vt:lpstr>
      <vt:lpstr>Les van vandaag</vt:lpstr>
      <vt:lpstr>Les van vandaag</vt:lpstr>
      <vt:lpstr>Opdrachten</vt:lpstr>
      <vt:lpstr>Opdrachten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Platypus</dc:title>
  <dc:creator>Perry Visser</dc:creator>
  <cp:lastModifiedBy>Joost Visser</cp:lastModifiedBy>
  <cp:revision>231</cp:revision>
  <dcterms:created xsi:type="dcterms:W3CDTF">2017-06-26T10:07:03Z</dcterms:created>
  <dcterms:modified xsi:type="dcterms:W3CDTF">2021-05-10T09:13:38Z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0x01010002A4EC72D82D10478A2D2B4E630C5534</vt:lpwstr>
  </property>
</Properties>
</file>