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256" r:id="rId5"/>
    <p:sldId id="324" r:id="rId6"/>
    <p:sldId id="288" r:id="rId7"/>
    <p:sldId id="295" r:id="rId8"/>
    <p:sldId id="326" r:id="rId9"/>
    <p:sldId id="325" r:id="rId10"/>
    <p:sldId id="327" r:id="rId11"/>
    <p:sldId id="328" r:id="rId12"/>
    <p:sldId id="330" r:id="rId13"/>
    <p:sldId id="331" r:id="rId14"/>
    <p:sldId id="329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1" r:id="rId32"/>
    <p:sldId id="349" r:id="rId33"/>
    <p:sldId id="350" r:id="rId34"/>
    <p:sldId id="352" r:id="rId35"/>
    <p:sldId id="353" r:id="rId36"/>
    <p:sldId id="354" r:id="rId37"/>
    <p:sldId id="355" r:id="rId38"/>
    <p:sldId id="357" r:id="rId39"/>
    <p:sldId id="356" r:id="rId40"/>
    <p:sldId id="358" r:id="rId41"/>
    <p:sldId id="366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8" r:id="rId50"/>
    <p:sldId id="369" r:id="rId51"/>
    <p:sldId id="367" r:id="rId52"/>
    <p:sldId id="370" r:id="rId53"/>
    <p:sldId id="371" r:id="rId54"/>
    <p:sldId id="372" r:id="rId55"/>
  </p:sldIdLst>
  <p:sldSz cx="12192000" cy="6858000"/>
  <p:notesSz cx="6858000" cy="9144000"/>
  <p:custDataLst>
    <p:tags r:id="rId5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898989"/>
    <a:srgbClr val="A5A5A5"/>
    <a:srgbClr val="FFC000"/>
    <a:srgbClr val="FFF2CC"/>
    <a:srgbClr val="EDEDED"/>
    <a:srgbClr val="ED7D31"/>
    <a:srgbClr val="FBE5D6"/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 autoAdjust="0"/>
    <p:restoredTop sz="81854" autoAdjust="0"/>
  </p:normalViewPr>
  <p:slideViewPr>
    <p:cSldViewPr snapToGrid="0">
      <p:cViewPr varScale="1">
        <p:scale>
          <a:sx n="131" d="100"/>
          <a:sy n="131" d="100"/>
        </p:scale>
        <p:origin x="144" y="738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123-7607-47C6-B6E4-1044F4C923E1}" type="datetimeFigureOut">
              <a:rPr lang="nl-NL" smtClean="0"/>
              <a:t>11-5-2021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FCFC-42DC-4D34-9B5D-35CACE386D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11-5-2021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787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3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29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17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90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441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0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5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3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5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1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164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8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51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040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54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215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992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6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25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15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9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11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89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48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9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3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188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2353-43BF-42BC-8B75-48EB2E26C794}" type="datetime4">
              <a:rPr lang="nl-NL" smtClean="0"/>
              <a:t>11 mei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CE1E-659B-4558-8056-51FAFD493255}" type="datetime4">
              <a:rPr lang="nl-NL" smtClean="0"/>
              <a:t>11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5F63F-4044-460F-9F07-0D92C671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3E46313-24A9-49ED-9DDC-71B7833F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B044B-6772-48DE-B7E5-D11EEA166D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7DDA-800A-4962-9B92-FA3264F8F3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7350" y="1379798"/>
            <a:ext cx="7740650" cy="357188"/>
          </a:xfrm>
        </p:spPr>
        <p:txBody>
          <a:bodyPr/>
          <a:lstStyle>
            <a:lvl1pPr marL="0" indent="0">
              <a:buNone/>
              <a:defRPr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add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E950-94A6-473F-ADCF-AC2ABAE51F7D}" type="datetime4">
              <a:rPr lang="nl-NL" smtClean="0"/>
              <a:t>11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B80D-6332-4D30-9BCD-AA0CC129C6E9}" type="datetime4">
              <a:rPr lang="nl-NL" smtClean="0"/>
              <a:t>11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AE90B2F-D3FB-46DE-B71B-D4735F58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BDCC-82FB-40D7-A869-BFAF0B2C471F}" type="datetime4">
              <a:rPr lang="nl-NL" smtClean="0"/>
              <a:t>11 mei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E64790D-F2CA-4F03-96D2-F02F8D3F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7F5-51D7-47D2-8CE7-930C7210176D}" type="datetime4">
              <a:rPr lang="nl-NL" smtClean="0"/>
              <a:t>11 mei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8C98E3-9D1E-4199-8F61-6A060F9D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DD03-A9CC-41CB-ADAE-F188D834016E}" type="datetime4">
              <a:rPr lang="nl-NL" smtClean="0"/>
              <a:t>11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6668D-311C-4E1C-9D21-0174FCFB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5F0-0DF7-42A8-BB5A-F6E448492A53}" type="datetime4">
              <a:rPr lang="nl-NL" smtClean="0"/>
              <a:t>11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5930702-3617-4FB0-A6BF-EEF5AF6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6C-6EC0-4CAF-BF33-67B3FB71F359}" type="datetime4">
              <a:rPr lang="nl-NL" smtClean="0"/>
              <a:t>11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1488113B-62FE-4F73-9558-C3DB4765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E17426-3F26-4D14-9630-D683F248EAFB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solidFill>
            <a:srgbClr val="C7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A020F2-8DC2-44BF-BC79-F427FE580C1E}"/>
              </a:ext>
            </a:extLst>
          </p:cNvPr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598077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9182713-75DA-4B19-80CF-47AD6AEF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9693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jh.visser@avan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7CA-FFE2-4911-B469-EF28C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ALGORITMES &amp; DataStucturen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BF7-82A4-4BB7-BB6B-07AF87BE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00" y="3679200"/>
            <a:ext cx="9864000" cy="1456325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nl-NL" sz="1600" spc="-5" dirty="0">
                <a:latin typeface="Verdana"/>
                <a:cs typeface="Verdana"/>
              </a:rPr>
              <a:t>Joost Visser </a:t>
            </a:r>
            <a:r>
              <a:rPr lang="nl-NL" sz="1600" b="0" spc="-5" dirty="0">
                <a:latin typeface="Verdana"/>
                <a:cs typeface="Verdana"/>
              </a:rPr>
              <a:t>(</a:t>
            </a:r>
            <a:r>
              <a:rPr lang="nl-NL" sz="1600" b="0" spc="-5" dirty="0">
                <a:latin typeface="Verdana"/>
                <a:cs typeface="Verdana"/>
                <a:hlinkClick r:id="rId2"/>
              </a:rPr>
              <a:t>jwjh.visser@avans.nl</a:t>
            </a:r>
            <a:r>
              <a:rPr lang="nl-NL" sz="1600" b="0" spc="-5" dirty="0">
                <a:latin typeface="Verdana"/>
                <a:cs typeface="Verdana"/>
              </a:rPr>
              <a:t>)</a:t>
            </a:r>
            <a:endParaRPr lang="nl-NL" sz="1600" b="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nl-NL" sz="1600" b="0" dirty="0">
              <a:latin typeface="Verdana"/>
              <a:cs typeface="Verdana"/>
            </a:endParaRPr>
          </a:p>
          <a:p>
            <a:pPr marL="12700" marR="1741170">
              <a:spcBef>
                <a:spcPts val="5"/>
              </a:spcBef>
            </a:pPr>
            <a:r>
              <a:rPr lang="nl-NL" sz="1600" b="0" spc="-5" dirty="0">
                <a:latin typeface="Verdana"/>
                <a:cs typeface="Verdana"/>
              </a:rPr>
              <a:t>Academie</a:t>
            </a:r>
            <a:r>
              <a:rPr lang="nl-NL" sz="1600" b="0" spc="-35" dirty="0">
                <a:latin typeface="Verdana"/>
                <a:cs typeface="Verdana"/>
              </a:rPr>
              <a:t> </a:t>
            </a:r>
            <a:r>
              <a:rPr lang="nl-NL" sz="1600" b="0" dirty="0">
                <a:latin typeface="Verdana"/>
                <a:cs typeface="Verdana"/>
              </a:rPr>
              <a:t>voor</a:t>
            </a:r>
            <a:r>
              <a:rPr lang="nl-NL" sz="1600" b="0" spc="-30" dirty="0">
                <a:latin typeface="Verdana"/>
                <a:cs typeface="Verdana"/>
              </a:rPr>
              <a:t> </a:t>
            </a:r>
            <a:r>
              <a:rPr lang="nl-NL" sz="1600" b="0" spc="-5" dirty="0">
                <a:latin typeface="Verdana"/>
                <a:cs typeface="Verdana"/>
              </a:rPr>
              <a:t>Deeltijd</a:t>
            </a:r>
            <a:endParaRPr lang="nl-NL" sz="1600" b="0" dirty="0">
              <a:latin typeface="Verdana"/>
              <a:cs typeface="Verdana"/>
            </a:endParaRPr>
          </a:p>
          <a:p>
            <a:pPr marL="12700"/>
            <a:r>
              <a:rPr lang="nl-NL" sz="1600" b="0" dirty="0">
                <a:latin typeface="Verdana"/>
                <a:cs typeface="Verdana"/>
              </a:rPr>
              <a:t>Laatst geüpdatet: 4 mei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5C8-8A24-4EFB-93AF-B6CDAC6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0579" y="6442777"/>
            <a:ext cx="2743200" cy="216000"/>
          </a:xfrm>
        </p:spPr>
        <p:txBody>
          <a:bodyPr/>
          <a:lstStyle/>
          <a:p>
            <a:fld id="{E8CC65D3-1213-4AD3-B6EB-284694BEB521}" type="datetime4">
              <a:rPr lang="nl-NL" smtClean="0"/>
              <a:t>11 mei 2021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E38942-0FC5-4F25-9718-0FF2CF4063EF}"/>
              </a:ext>
            </a:extLst>
          </p:cNvPr>
          <p:cNvSpPr/>
          <p:nvPr/>
        </p:nvSpPr>
        <p:spPr>
          <a:xfrm>
            <a:off x="3125216" y="2348415"/>
            <a:ext cx="4156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Hoe bereken je het vanuit de code?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FEE117C4-2777-4B0A-9E39-69000DEE93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463530" cy="425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Nog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voorbeeld</a:t>
            </a:r>
            <a:r>
              <a:rPr lang="en-US" sz="1800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2A9AB5-3FF6-4644-83E1-FD317B9E10C9}"/>
              </a:ext>
            </a:extLst>
          </p:cNvPr>
          <p:cNvGrpSpPr/>
          <p:nvPr/>
        </p:nvGrpSpPr>
        <p:grpSpPr>
          <a:xfrm>
            <a:off x="903163" y="2400953"/>
            <a:ext cx="1118688" cy="1082232"/>
            <a:chOff x="903163" y="2400953"/>
            <a:chExt cx="1118688" cy="1082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/>
                <p:nvPr/>
              </p:nvSpPr>
              <p:spPr>
                <a:xfrm>
                  <a:off x="903163" y="2754971"/>
                  <a:ext cx="464107" cy="32368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63" y="2754971"/>
                  <a:ext cx="464107" cy="323680"/>
                </a:xfrm>
                <a:prstGeom prst="roundRect">
                  <a:avLst/>
                </a:prstGeom>
                <a:blipFill>
                  <a:blip r:embed="rId2"/>
                  <a:stretch>
                    <a:fillRect r="-7317" b="-169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B9DA427-1790-4F19-96BB-7ED1E5DB2BC5}"/>
                </a:ext>
              </a:extLst>
            </p:cNvPr>
            <p:cNvSpPr/>
            <p:nvPr/>
          </p:nvSpPr>
          <p:spPr>
            <a:xfrm rot="10800000">
              <a:off x="1557744" y="2400953"/>
              <a:ext cx="464107" cy="1082232"/>
            </a:xfrm>
            <a:prstGeom prst="rightBrace">
              <a:avLst>
                <a:gd name="adj1" fmla="val 35460"/>
                <a:gd name="adj2" fmla="val 50000"/>
              </a:avLst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0A46A5-4F30-4603-97C7-2EE93236FA97}"/>
              </a:ext>
            </a:extLst>
          </p:cNvPr>
          <p:cNvGrpSpPr/>
          <p:nvPr/>
        </p:nvGrpSpPr>
        <p:grpSpPr>
          <a:xfrm>
            <a:off x="2184631" y="2629649"/>
            <a:ext cx="772507" cy="624840"/>
            <a:chOff x="1866144" y="2629649"/>
            <a:chExt cx="772507" cy="624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/>
                <p:nvPr/>
              </p:nvSpPr>
              <p:spPr>
                <a:xfrm>
                  <a:off x="1866144" y="2780229"/>
                  <a:ext cx="464107" cy="323680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144" y="2780229"/>
                  <a:ext cx="464107" cy="323680"/>
                </a:xfrm>
                <a:prstGeom prst="roundRect">
                  <a:avLst/>
                </a:prstGeom>
                <a:blipFill>
                  <a:blip r:embed="rId3"/>
                  <a:stretch>
                    <a:fillRect r="-6024" b="-3390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EF12A2BD-FF38-432F-BF0B-6629A8D5FDCC}"/>
                </a:ext>
              </a:extLst>
            </p:cNvPr>
            <p:cNvSpPr/>
            <p:nvPr/>
          </p:nvSpPr>
          <p:spPr>
            <a:xfrm rot="10800000">
              <a:off x="2459647" y="2629649"/>
              <a:ext cx="179004" cy="624840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/>
              <p:nvPr/>
            </p:nvSpPr>
            <p:spPr>
              <a:xfrm>
                <a:off x="2775632" y="4696692"/>
                <a:ext cx="3882674" cy="1243308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i="1" spc="-1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i="1" spc="-1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sz="1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i="1" spc="-1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i="1" spc="-1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i="1" spc="-1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400" b="0" i="1" spc="-10" dirty="0">
                  <a:solidFill>
                    <a:schemeClr val="tx2"/>
                  </a:solidFill>
                  <a:latin typeface="Cambria Math" panose="02040503050406030204" pitchFamily="18" charset="0"/>
                  <a:cs typeface="Verdana"/>
                </a:endParaRPr>
              </a:p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i="1" spc="-1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pc="-10" smtClean="0">
                                  <a:latin typeface="Cambria Math" panose="02040503050406030204" pitchFamily="18" charset="0"/>
                                  <a:cs typeface="Verdana"/>
                                </a:rPr>
                              </m:ctrlPr>
                            </m:sSupPr>
                            <m:e>
                              <m:r>
                                <a:rPr lang="en-US" sz="1400" i="1" spc="-10">
                                  <a:latin typeface="Cambria Math" panose="02040503050406030204" pitchFamily="18" charset="0"/>
                                  <a:cs typeface="Verdana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pc="-10" smtClean="0">
                                  <a:latin typeface="Cambria Math" panose="02040503050406030204" pitchFamily="18" charset="0"/>
                                  <a:cs typeface="Verdana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accent4"/>
                  </a:solidFill>
                </a:endParaRPr>
              </a:p>
              <a:p>
                <a:pPr marL="87313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632" y="4696692"/>
                <a:ext cx="3882674" cy="12433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0A7022-9095-4571-A42C-61DA79A668AA}"/>
              </a:ext>
            </a:extLst>
          </p:cNvPr>
          <p:cNvGrpSpPr/>
          <p:nvPr/>
        </p:nvGrpSpPr>
        <p:grpSpPr>
          <a:xfrm>
            <a:off x="3125216" y="2776800"/>
            <a:ext cx="734039" cy="280021"/>
            <a:chOff x="3598204" y="5284062"/>
            <a:chExt cx="734039" cy="280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/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(1)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blipFill>
                  <a:blip r:embed="rId5"/>
                  <a:stretch>
                    <a:fillRect r="-6098" b="-9804"/>
                  </a:stretch>
                </a:blipFill>
                <a:ln w="3810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F3B54BA3-6287-4A3B-9410-7ECBD77B3677}"/>
                </a:ext>
              </a:extLst>
            </p:cNvPr>
            <p:cNvSpPr/>
            <p:nvPr/>
          </p:nvSpPr>
          <p:spPr>
            <a:xfrm rot="10800000">
              <a:off x="4188592" y="5305620"/>
              <a:ext cx="143651" cy="258461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908834-8887-4796-A770-1C566FD1975B}"/>
              </a:ext>
            </a:extLst>
          </p:cNvPr>
          <p:cNvGrpSpPr/>
          <p:nvPr/>
        </p:nvGrpSpPr>
        <p:grpSpPr>
          <a:xfrm>
            <a:off x="2184631" y="3535723"/>
            <a:ext cx="886631" cy="609869"/>
            <a:chOff x="1135217" y="2572599"/>
            <a:chExt cx="886631" cy="609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3BE18225-982B-4A4F-8642-E97DDEACAAA5}"/>
                    </a:ext>
                  </a:extLst>
                </p:cNvPr>
                <p:cNvSpPr/>
                <p:nvPr/>
              </p:nvSpPr>
              <p:spPr>
                <a:xfrm>
                  <a:off x="1135217" y="2708209"/>
                  <a:ext cx="464107" cy="323680"/>
                </a:xfrm>
                <a:prstGeom prst="roundRect">
                  <a:avLst/>
                </a:prstGeom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3BE18225-982B-4A4F-8642-E97DDEACA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217" y="2708209"/>
                  <a:ext cx="464107" cy="323680"/>
                </a:xfrm>
                <a:prstGeom prst="roundRect">
                  <a:avLst/>
                </a:prstGeom>
                <a:blipFill>
                  <a:blip r:embed="rId6"/>
                  <a:stretch>
                    <a:fillRect r="-6024" b="-3390"/>
                  </a:stretch>
                </a:blipFill>
                <a:ln w="381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1240F0CC-B752-46C2-9DEF-77B5281763E0}"/>
                </a:ext>
              </a:extLst>
            </p:cNvPr>
            <p:cNvSpPr/>
            <p:nvPr/>
          </p:nvSpPr>
          <p:spPr>
            <a:xfrm rot="10800000">
              <a:off x="1713450" y="2572599"/>
              <a:ext cx="308398" cy="609869"/>
            </a:xfrm>
            <a:prstGeom prst="rightBrace">
              <a:avLst>
                <a:gd name="adj1" fmla="val 33658"/>
                <a:gd name="adj2" fmla="val 50000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7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Extra oefeningen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AA31AF-4AFA-4742-A326-39D8D6F2F13D}"/>
              </a:ext>
            </a:extLst>
          </p:cNvPr>
          <p:cNvSpPr/>
          <p:nvPr/>
        </p:nvSpPr>
        <p:spPr>
          <a:xfrm>
            <a:off x="911660" y="4414123"/>
            <a:ext cx="5692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2333B-65F5-4CC3-B8A9-88ECCF3B2C5F}"/>
              </a:ext>
            </a:extLst>
          </p:cNvPr>
          <p:cNvSpPr/>
          <p:nvPr/>
        </p:nvSpPr>
        <p:spPr>
          <a:xfrm>
            <a:off x="821590" y="2044762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2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87A41C-1138-4470-9459-81FD25B00A4C}"/>
              </a:ext>
            </a:extLst>
          </p:cNvPr>
          <p:cNvSpPr/>
          <p:nvPr/>
        </p:nvSpPr>
        <p:spPr>
          <a:xfrm>
            <a:off x="821590" y="315678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EDFED6-8534-4E3D-A66A-449364F28D94}"/>
              </a:ext>
            </a:extLst>
          </p:cNvPr>
          <p:cNvSpPr txBox="1"/>
          <p:nvPr/>
        </p:nvSpPr>
        <p:spPr>
          <a:xfrm>
            <a:off x="1187347" y="1715578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1</a:t>
            </a:r>
            <a:endParaRPr lang="en-N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E8836C-BD38-4F37-8998-EEE09D138B92}"/>
              </a:ext>
            </a:extLst>
          </p:cNvPr>
          <p:cNvSpPr txBox="1"/>
          <p:nvPr/>
        </p:nvSpPr>
        <p:spPr>
          <a:xfrm>
            <a:off x="1187350" y="2787453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2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8B075FF-C4E0-4506-B68E-DF619D798FED}"/>
                  </a:ext>
                </a:extLst>
              </p:cNvPr>
              <p:cNvSpPr/>
              <p:nvPr/>
            </p:nvSpPr>
            <p:spPr>
              <a:xfrm>
                <a:off x="5844148" y="2127776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8B075FF-C4E0-4506-B68E-DF619D798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8" y="2127776"/>
                <a:ext cx="1047547" cy="381301"/>
              </a:xfrm>
              <a:prstGeom prst="roundRect">
                <a:avLst/>
              </a:prstGeom>
              <a:blipFill>
                <a:blip r:embed="rId2"/>
                <a:stretch>
                  <a:fillRect b="-8696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FDB0A1E-8AFA-4E05-9578-5C2D518E2DCD}"/>
                  </a:ext>
                </a:extLst>
              </p:cNvPr>
              <p:cNvSpPr/>
              <p:nvPr/>
            </p:nvSpPr>
            <p:spPr>
              <a:xfrm>
                <a:off x="5844148" y="3331496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FDB0A1E-8AFA-4E05-9578-5C2D518E2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8" y="3331496"/>
                <a:ext cx="1047547" cy="381301"/>
              </a:xfrm>
              <a:prstGeom prst="roundRect">
                <a:avLst/>
              </a:prstGeom>
              <a:blipFill>
                <a:blip r:embed="rId3"/>
                <a:stretch>
                  <a:fillRect b="-882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BE31B19-4E54-4E92-986D-78C399986C78}"/>
                  </a:ext>
                </a:extLst>
              </p:cNvPr>
              <p:cNvSpPr/>
              <p:nvPr/>
            </p:nvSpPr>
            <p:spPr>
              <a:xfrm>
                <a:off x="5844148" y="5135885"/>
                <a:ext cx="1047547" cy="38130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BE31B19-4E54-4E92-986D-78C399986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48" y="5135885"/>
                <a:ext cx="1047547" cy="381301"/>
              </a:xfrm>
              <a:prstGeom prst="roundRect">
                <a:avLst/>
              </a:prstGeom>
              <a:blipFill>
                <a:blip r:embed="rId4"/>
                <a:stretch>
                  <a:fillRect b="-882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167B6C9-2C84-4F45-91A5-1606E36332CF}"/>
              </a:ext>
            </a:extLst>
          </p:cNvPr>
          <p:cNvGrpSpPr/>
          <p:nvPr/>
        </p:nvGrpSpPr>
        <p:grpSpPr>
          <a:xfrm>
            <a:off x="6960670" y="4182630"/>
            <a:ext cx="4504790" cy="2400657"/>
            <a:chOff x="6960670" y="4182630"/>
            <a:chExt cx="4504790" cy="24006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FC722F-AF40-4EF5-99EE-4B4B9BB6584B}"/>
                </a:ext>
              </a:extLst>
            </p:cNvPr>
            <p:cNvSpPr txBox="1"/>
            <p:nvPr/>
          </p:nvSpPr>
          <p:spPr>
            <a:xfrm>
              <a:off x="7343025" y="4182630"/>
              <a:ext cx="3951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(Is equivalent </a:t>
              </a:r>
              <a:r>
                <a:rPr lang="en-US" sz="1600" dirty="0" err="1"/>
                <a:t>aan</a:t>
              </a:r>
              <a:r>
                <a:rPr lang="en-US" sz="1600" dirty="0"/>
                <a:t> </a:t>
              </a:r>
              <a:r>
                <a:rPr lang="en-US" sz="1600" dirty="0" err="1"/>
                <a:t>oefening</a:t>
              </a:r>
              <a:r>
                <a:rPr lang="en-US" sz="1600" dirty="0"/>
                <a:t> 3)</a:t>
              </a:r>
              <a:endParaRPr lang="en-NL" sz="1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63E893-251A-46A9-BD69-964241F7E61F}"/>
                </a:ext>
              </a:extLst>
            </p:cNvPr>
            <p:cNvSpPr/>
            <p:nvPr/>
          </p:nvSpPr>
          <p:spPr>
            <a:xfrm>
              <a:off x="6960670" y="4521184"/>
              <a:ext cx="450479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==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++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doSomething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O(1)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sz="16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{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doSomething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 </a:t>
              </a:r>
              <a:r>
                <a:rPr lang="en-US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O(1)</a:t>
              </a:r>
              <a:endParaRPr lang="en-US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0C5D88C-B1DF-4316-8DEE-CDB52FC60B94}"/>
              </a:ext>
            </a:extLst>
          </p:cNvPr>
          <p:cNvSpPr txBox="1"/>
          <p:nvPr/>
        </p:nvSpPr>
        <p:spPr>
          <a:xfrm>
            <a:off x="1187348" y="4050328"/>
            <a:ext cx="395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Oefening</a:t>
            </a:r>
            <a:r>
              <a:rPr lang="en-US" dirty="0"/>
              <a:t> 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35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Gegeven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stuk</a:t>
                </a:r>
                <a:r>
                  <a:rPr lang="en-US" dirty="0"/>
                  <a:t> </a:t>
                </a:r>
                <a:r>
                  <a:rPr lang="en-US" dirty="0" err="1"/>
                  <a:t>simpele</a:t>
                </a:r>
                <a:r>
                  <a:rPr lang="en-US" dirty="0"/>
                  <a:t> code: </a:t>
                </a:r>
              </a:p>
              <a:p>
                <a:pPr marL="725488" lvl="1" indent="-457200"/>
                <a:r>
                  <a:rPr lang="en-US" i="1" dirty="0"/>
                  <a:t>Wat is de worst-case </a:t>
                </a:r>
                <a:r>
                  <a:rPr lang="en-US" i="1" dirty="0" err="1"/>
                  <a:t>verwerkingstijd</a:t>
                </a:r>
                <a:r>
                  <a:rPr lang="en-US" i="1" dirty="0"/>
                  <a:t>?</a:t>
                </a:r>
              </a:p>
              <a:p>
                <a:pPr marL="725488" lvl="1" indent="-457200"/>
                <a:r>
                  <a:rPr lang="en-US" i="1" dirty="0"/>
                  <a:t>Wat is het extra </a:t>
                </a:r>
                <a:r>
                  <a:rPr lang="en-US" i="1" dirty="0" err="1"/>
                  <a:t>geheugengebruik</a:t>
                </a:r>
                <a:r>
                  <a:rPr lang="en-US" i="1" dirty="0"/>
                  <a:t>?</a:t>
                </a:r>
              </a:p>
              <a:p>
                <a:pPr marL="268288" lvl="1" indent="0">
                  <a:buNone/>
                </a:pP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snapt</a:t>
                </a:r>
                <a:r>
                  <a:rPr lang="en-US" dirty="0"/>
                  <a:t> wat de big-O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betekent</a:t>
                </a:r>
                <a:endParaRPr lang="en-US" dirty="0"/>
              </a:p>
              <a:p>
                <a:pPr marL="725488" lvl="1" indent="-457200"/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inputverzameling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10x zo </a:t>
                </a:r>
                <a:r>
                  <a:rPr lang="en-US" dirty="0" err="1"/>
                  <a:t>groot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, </a:t>
                </a:r>
                <a:r>
                  <a:rPr lang="en-US" dirty="0" err="1"/>
                  <a:t>duurt</a:t>
                </a:r>
                <a:r>
                  <a:rPr lang="en-US" dirty="0"/>
                  <a:t> het running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100x zo lang.</a:t>
                </a:r>
              </a:p>
              <a:p>
                <a:pPr marL="725488" lvl="1" indent="-457200"/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snelheden</a:t>
                </a:r>
                <a:r>
                  <a:rPr lang="en-US" dirty="0"/>
                  <a:t> </a:t>
                </a:r>
                <a:r>
                  <a:rPr lang="en-US" dirty="0" err="1"/>
                  <a:t>vergelijken</a:t>
                </a:r>
                <a:r>
                  <a:rPr lang="en-US" dirty="0"/>
                  <a:t>: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n, in de worst-case).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20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4FE03-3888-4853-9AE2-DEF30BA7A9E4}"/>
              </a:ext>
            </a:extLst>
          </p:cNvPr>
          <p:cNvSpPr/>
          <p:nvPr/>
        </p:nvSpPr>
        <p:spPr>
          <a:xfrm>
            <a:off x="7616141" y="1305342"/>
            <a:ext cx="4499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Voorbeeld</a:t>
            </a:r>
            <a:r>
              <a:rPr lang="en-US" b="1" dirty="0">
                <a:solidFill>
                  <a:schemeClr val="accent6"/>
                </a:solidFill>
              </a:rPr>
              <a:t>: </a:t>
            </a:r>
            <a:r>
              <a:rPr lang="en-US" b="1" dirty="0" err="1">
                <a:solidFill>
                  <a:schemeClr val="accent6"/>
                </a:solidFill>
              </a:rPr>
              <a:t>Sorteren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Het </a:t>
            </a:r>
            <a:r>
              <a:rPr lang="en-US" dirty="0" err="1"/>
              <a:t>sorteerprobleem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Selection Sort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Counting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63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BE0-9BCA-4FBA-A36F-47C3719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2291-8816-4693-BC2F-8BF6251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8DE3-CA57-4386-912F-0BB19D8C5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E027-F935-4057-BC1A-17EF9260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7A36C-7187-4F25-8819-94530D912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380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Sorteerprobleem</a:t>
            </a:r>
            <a:r>
              <a:rPr lang="en-US" dirty="0"/>
              <a:t>: </a:t>
            </a:r>
            <a:r>
              <a:rPr lang="en-US" dirty="0" err="1"/>
              <a:t>Herschik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array </a:t>
            </a:r>
            <a:r>
              <a:rPr lang="en-US" dirty="0" err="1"/>
              <a:t>zodat</a:t>
            </a:r>
            <a:r>
              <a:rPr lang="en-US" dirty="0"/>
              <a:t> de </a:t>
            </a:r>
            <a:r>
              <a:rPr lang="en-US" dirty="0" err="1"/>
              <a:t>elementen</a:t>
            </a:r>
            <a:r>
              <a:rPr lang="en-US" dirty="0"/>
              <a:t> in </a:t>
            </a:r>
            <a:r>
              <a:rPr lang="en-US" dirty="0" err="1"/>
              <a:t>stijgende</a:t>
            </a:r>
            <a:r>
              <a:rPr lang="en-US" dirty="0"/>
              <a:t> (of </a:t>
            </a:r>
            <a:r>
              <a:rPr lang="en-US" dirty="0" err="1"/>
              <a:t>dalende</a:t>
            </a:r>
            <a:r>
              <a:rPr lang="en-US" dirty="0"/>
              <a:t>)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Ongesorteerd</a:t>
            </a:r>
            <a:r>
              <a:rPr lang="en-US" dirty="0"/>
              <a:t>: 	[19, 72, 44, 29, 44, 25, 18, 28, 93]</a:t>
            </a:r>
            <a:br>
              <a:rPr lang="en-US" dirty="0"/>
            </a:br>
            <a:r>
              <a:rPr lang="en-US" dirty="0" err="1">
                <a:solidFill>
                  <a:schemeClr val="accent2"/>
                </a:solidFill>
              </a:rPr>
              <a:t>Gesorteerd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	[18, 19, 25, 28, 29, 44, 44, 72, 93]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Ongesorteerd</a:t>
            </a:r>
            <a:r>
              <a:rPr lang="en-US" dirty="0"/>
              <a:t>: 	[“Piet”, “Jan”, “Katja”, “Annabel”, “Frans”, “</a:t>
            </a:r>
            <a:r>
              <a:rPr lang="en-US" dirty="0" err="1"/>
              <a:t>Lieke</a:t>
            </a:r>
            <a:r>
              <a:rPr lang="en-US" dirty="0"/>
              <a:t>”]</a:t>
            </a:r>
            <a:br>
              <a:rPr lang="en-US" dirty="0"/>
            </a:br>
            <a:r>
              <a:rPr lang="en-US" dirty="0" err="1">
                <a:solidFill>
                  <a:schemeClr val="accent2"/>
                </a:solidFill>
              </a:rPr>
              <a:t>Gesorteerd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	[“Annabel”, “Frans”, “Jan”, “Katja”, “</a:t>
            </a:r>
            <a:r>
              <a:rPr lang="en-US" dirty="0" err="1"/>
              <a:t>Lieke</a:t>
            </a:r>
            <a:r>
              <a:rPr lang="en-US" dirty="0"/>
              <a:t>”, “Piet”]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Makkelijk</a:t>
            </a:r>
            <a:r>
              <a:rPr lang="en-US" dirty="0"/>
              <a:t>,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illustreren</a:t>
            </a:r>
            <a:r>
              <a:rPr lang="en-US" dirty="0"/>
              <a:t> van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antwoord</a:t>
            </a:r>
            <a:r>
              <a:rPr lang="en-US" dirty="0"/>
              <a:t> correct 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Goed</a:t>
            </a:r>
            <a:r>
              <a:rPr lang="en-US" dirty="0"/>
              <a:t> om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situaties</a:t>
            </a:r>
            <a:r>
              <a:rPr lang="en-US" dirty="0"/>
              <a:t> is het </a:t>
            </a:r>
            <a:r>
              <a:rPr lang="en-US" dirty="0" err="1"/>
              <a:t>sneller</a:t>
            </a:r>
            <a:r>
              <a:rPr lang="en-US" dirty="0"/>
              <a:t> om je eigen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NL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55600" indent="-3556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8C2B75-53E2-4370-88D1-A8AD0C855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is het </a:t>
            </a:r>
            <a:r>
              <a:rPr lang="en-US" dirty="0" err="1"/>
              <a:t>sorteerprobleem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19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		[19, 72, 44, 29, 44, 25, 18, 28, 93]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Output: </a:t>
            </a:r>
            <a:r>
              <a:rPr lang="en-US" dirty="0"/>
              <a:t>	[18, 19, 25, 28, 29, 44, 44, 72, 93]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47F028-A9BD-4BD8-928F-8D2B89D408EA}"/>
              </a:ext>
            </a:extLst>
          </p:cNvPr>
          <p:cNvSpPr/>
          <p:nvPr/>
        </p:nvSpPr>
        <p:spPr>
          <a:xfrm>
            <a:off x="4209726" y="3575272"/>
            <a:ext cx="276177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idee?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DFA788-FCC4-43C0-A1B3-9A9EB7706A8B}"/>
              </a:ext>
            </a:extLst>
          </p:cNvPr>
          <p:cNvGrpSpPr/>
          <p:nvPr/>
        </p:nvGrpSpPr>
        <p:grpSpPr>
          <a:xfrm>
            <a:off x="746760" y="2701280"/>
            <a:ext cx="11220907" cy="2433989"/>
            <a:chOff x="746760" y="2701280"/>
            <a:chExt cx="11220907" cy="243398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1791DD8-2DBE-4373-B607-399C74FEB2B2}"/>
                </a:ext>
              </a:extLst>
            </p:cNvPr>
            <p:cNvSpPr/>
            <p:nvPr/>
          </p:nvSpPr>
          <p:spPr>
            <a:xfrm>
              <a:off x="746760" y="2701280"/>
              <a:ext cx="11220907" cy="243398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604AF4-30FA-4619-894F-AD598D72FB52}"/>
                </a:ext>
              </a:extLst>
            </p:cNvPr>
            <p:cNvSpPr/>
            <p:nvPr/>
          </p:nvSpPr>
          <p:spPr>
            <a:xfrm>
              <a:off x="984071" y="2827193"/>
              <a:ext cx="217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Selection Sort v1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4C14E3-9DA4-4269-A7EB-5B951B080148}"/>
                  </a:ext>
                </a:extLst>
              </p:cNvPr>
              <p:cNvSpPr/>
              <p:nvPr/>
            </p:nvSpPr>
            <p:spPr>
              <a:xfrm>
                <a:off x="991991" y="3244333"/>
                <a:ext cx="429038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new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outputArray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[n]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 to n-1:</a:t>
                </a:r>
              </a:p>
              <a:p>
                <a:pPr marL="800100" lvl="1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minValue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inputArray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AutoNum type="arabicPeriod"/>
                </a:pP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outputArray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minValue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minValue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inputArray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outputArray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4C14E3-9DA4-4269-A7EB-5B951B08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91" y="3244333"/>
                <a:ext cx="4290384" cy="1815882"/>
              </a:xfrm>
              <a:prstGeom prst="rect">
                <a:avLst/>
              </a:prstGeom>
              <a:blipFill>
                <a:blip r:embed="rId2"/>
                <a:stretch>
                  <a:fillRect l="-568" t="-1007" r="-426" b="-335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01F45A0-13A9-4746-BA8A-1446F9F182DD}"/>
              </a:ext>
            </a:extLst>
          </p:cNvPr>
          <p:cNvGrpSpPr/>
          <p:nvPr/>
        </p:nvGrpSpPr>
        <p:grpSpPr>
          <a:xfrm>
            <a:off x="5262157" y="2827193"/>
            <a:ext cx="6480452" cy="2148229"/>
            <a:chOff x="5262157" y="2827193"/>
            <a:chExt cx="6480452" cy="214822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166B72-568C-4A99-978B-B0AB4916F4AC}"/>
                </a:ext>
              </a:extLst>
            </p:cNvPr>
            <p:cNvSpPr/>
            <p:nvPr/>
          </p:nvSpPr>
          <p:spPr>
            <a:xfrm>
              <a:off x="5262157" y="2827193"/>
              <a:ext cx="6480452" cy="214822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FA21F6-0EBD-4C43-B81E-7C15DB9EA8AD}"/>
                </a:ext>
              </a:extLst>
            </p:cNvPr>
            <p:cNvSpPr/>
            <p:nvPr/>
          </p:nvSpPr>
          <p:spPr>
            <a:xfrm>
              <a:off x="6309948" y="4097161"/>
              <a:ext cx="5236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[__, __, __, __, __, __, __, __, __]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DE997B-1A02-48C2-95A3-F7A1B300D2F8}"/>
                </a:ext>
              </a:extLst>
            </p:cNvPr>
            <p:cNvSpPr/>
            <p:nvPr/>
          </p:nvSpPr>
          <p:spPr>
            <a:xfrm>
              <a:off x="6278880" y="3189026"/>
              <a:ext cx="52673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[19, 72, 44, 29, 44, 25, 18, 28, 93]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F14E37-6BFF-4679-9E4A-89C997C7E137}"/>
                </a:ext>
              </a:extLst>
            </p:cNvPr>
            <p:cNvSpPr/>
            <p:nvPr/>
          </p:nvSpPr>
          <p:spPr>
            <a:xfrm>
              <a:off x="5401754" y="3196525"/>
              <a:ext cx="1036460" cy="325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/>
                <a:t>Input: </a:t>
              </a:r>
              <a:endParaRPr lang="en-NL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563836C-7F7A-4565-B7BC-8785F23AE2A6}"/>
                </a:ext>
              </a:extLst>
            </p:cNvPr>
            <p:cNvSpPr/>
            <p:nvPr/>
          </p:nvSpPr>
          <p:spPr>
            <a:xfrm>
              <a:off x="5398743" y="4088376"/>
              <a:ext cx="1054312" cy="325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accent2"/>
                  </a:solidFill>
                </a:rPr>
                <a:t>Output: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C1F4A0-657A-4FD3-ABF0-968F38C27E69}"/>
              </a:ext>
            </a:extLst>
          </p:cNvPr>
          <p:cNvGrpSpPr/>
          <p:nvPr/>
        </p:nvGrpSpPr>
        <p:grpSpPr>
          <a:xfrm>
            <a:off x="6444880" y="3215454"/>
            <a:ext cx="3677197" cy="1251038"/>
            <a:chOff x="6699655" y="3439747"/>
            <a:chExt cx="3797341" cy="14174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CD625F-545C-470C-837A-149323959DC7}"/>
                </a:ext>
              </a:extLst>
            </p:cNvPr>
            <p:cNvSpPr/>
            <p:nvPr/>
          </p:nvSpPr>
          <p:spPr>
            <a:xfrm>
              <a:off x="6699655" y="4438739"/>
              <a:ext cx="475424" cy="418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NL" dirty="0"/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6A54A088-8BE6-46F7-9416-995F64E8068B}"/>
                </a:ext>
              </a:extLst>
            </p:cNvPr>
            <p:cNvSpPr/>
            <p:nvPr/>
          </p:nvSpPr>
          <p:spPr>
            <a:xfrm rot="10800000">
              <a:off x="10225498" y="3838217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AE37B820-8DDA-4E7E-A408-A2450AEB26FB}"/>
                </a:ext>
              </a:extLst>
            </p:cNvPr>
            <p:cNvSpPr/>
            <p:nvPr/>
          </p:nvSpPr>
          <p:spPr>
            <a:xfrm>
              <a:off x="6837340" y="4226405"/>
              <a:ext cx="192581" cy="222047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Cross 47">
              <a:extLst>
                <a:ext uri="{FF2B5EF4-FFF2-40B4-BE49-F238E27FC236}">
                  <a16:creationId xmlns:a16="http://schemas.microsoft.com/office/drawing/2014/main" id="{3AB31EEF-A15D-4EDD-8787-DDDF8AAD669B}"/>
                </a:ext>
              </a:extLst>
            </p:cNvPr>
            <p:cNvSpPr/>
            <p:nvPr/>
          </p:nvSpPr>
          <p:spPr>
            <a:xfrm rot="2700000">
              <a:off x="10146582" y="3439747"/>
              <a:ext cx="350414" cy="350414"/>
            </a:xfrm>
            <a:prstGeom prst="plus">
              <a:avLst>
                <a:gd name="adj" fmla="val 3791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70EF5A-5BCC-49D3-A322-646893824176}"/>
              </a:ext>
            </a:extLst>
          </p:cNvPr>
          <p:cNvGrpSpPr/>
          <p:nvPr/>
        </p:nvGrpSpPr>
        <p:grpSpPr>
          <a:xfrm>
            <a:off x="6502316" y="3215454"/>
            <a:ext cx="941903" cy="1242255"/>
            <a:chOff x="10695074" y="3439745"/>
            <a:chExt cx="972678" cy="14075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5167064-B974-4E83-ABBB-E951ED2DEA45}"/>
                </a:ext>
              </a:extLst>
            </p:cNvPr>
            <p:cNvSpPr/>
            <p:nvPr/>
          </p:nvSpPr>
          <p:spPr>
            <a:xfrm>
              <a:off x="11192328" y="4428785"/>
              <a:ext cx="475424" cy="418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endParaRPr lang="en-NL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5FA39778-6E69-47C7-99F7-9427694E11F3}"/>
                </a:ext>
              </a:extLst>
            </p:cNvPr>
            <p:cNvSpPr/>
            <p:nvPr/>
          </p:nvSpPr>
          <p:spPr>
            <a:xfrm rot="10800000">
              <a:off x="10773447" y="3838217"/>
              <a:ext cx="192581" cy="222047"/>
            </a:xfrm>
            <a:prstGeom prst="downArrow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1184CF78-6E1D-4BC1-9B35-A6C98282971D}"/>
                </a:ext>
              </a:extLst>
            </p:cNvPr>
            <p:cNvSpPr/>
            <p:nvPr/>
          </p:nvSpPr>
          <p:spPr>
            <a:xfrm>
              <a:off x="11329430" y="4226405"/>
              <a:ext cx="192581" cy="222047"/>
            </a:xfrm>
            <a:prstGeom prst="downArrow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8" name="Cross 57">
              <a:extLst>
                <a:ext uri="{FF2B5EF4-FFF2-40B4-BE49-F238E27FC236}">
                  <a16:creationId xmlns:a16="http://schemas.microsoft.com/office/drawing/2014/main" id="{0A8BB7B2-5BC7-4A09-AC1A-E76C3F0E8ED2}"/>
                </a:ext>
              </a:extLst>
            </p:cNvPr>
            <p:cNvSpPr/>
            <p:nvPr/>
          </p:nvSpPr>
          <p:spPr>
            <a:xfrm rot="2700000">
              <a:off x="10695074" y="3439745"/>
              <a:ext cx="350414" cy="350414"/>
            </a:xfrm>
            <a:prstGeom prst="plus">
              <a:avLst>
                <a:gd name="adj" fmla="val 3791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2D6FD9-EE86-4706-9690-D21DB790BBAD}"/>
              </a:ext>
            </a:extLst>
          </p:cNvPr>
          <p:cNvGrpSpPr/>
          <p:nvPr/>
        </p:nvGrpSpPr>
        <p:grpSpPr>
          <a:xfrm>
            <a:off x="5414557" y="2979593"/>
            <a:ext cx="6480452" cy="2148229"/>
            <a:chOff x="5262157" y="2827193"/>
            <a:chExt cx="6480452" cy="2148229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7F51DD6-E966-430E-8E48-C41494A531BD}"/>
                </a:ext>
              </a:extLst>
            </p:cNvPr>
            <p:cNvSpPr/>
            <p:nvPr/>
          </p:nvSpPr>
          <p:spPr>
            <a:xfrm>
              <a:off x="5262157" y="2827193"/>
              <a:ext cx="6480452" cy="214822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6D832B5-1F1B-4836-BC07-FEDA1F14050D}"/>
                </a:ext>
              </a:extLst>
            </p:cNvPr>
            <p:cNvSpPr/>
            <p:nvPr/>
          </p:nvSpPr>
          <p:spPr>
            <a:xfrm>
              <a:off x="5395004" y="2964436"/>
              <a:ext cx="19916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/>
                <a:t>Uitvoeringstijd</a:t>
              </a:r>
              <a:r>
                <a:rPr lang="en-US" dirty="0"/>
                <a:t>?</a:t>
              </a:r>
              <a:endParaRPr lang="en-NL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31FC109-0E32-4CCA-8FBA-E5B1C4C8CCC4}"/>
              </a:ext>
            </a:extLst>
          </p:cNvPr>
          <p:cNvSpPr/>
          <p:nvPr/>
        </p:nvSpPr>
        <p:spPr>
          <a:xfrm>
            <a:off x="5601587" y="3418894"/>
            <a:ext cx="1565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C215B2-3E38-48D6-A7B5-9DE8580BF010}"/>
              </a:ext>
            </a:extLst>
          </p:cNvPr>
          <p:cNvSpPr/>
          <p:nvPr/>
        </p:nvSpPr>
        <p:spPr>
          <a:xfrm>
            <a:off x="8576884" y="3116836"/>
            <a:ext cx="2941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Extra </a:t>
            </a:r>
            <a:r>
              <a:rPr lang="en-US" sz="1600" dirty="0" err="1"/>
              <a:t>geheugenverbruik</a:t>
            </a:r>
            <a:r>
              <a:rPr lang="en-US" sz="1600" dirty="0"/>
              <a:t>?</a:t>
            </a:r>
            <a:endParaRPr lang="en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5584FB-B0A8-4292-9F2F-F17717A9B9D0}"/>
                  </a:ext>
                </a:extLst>
              </p:cNvPr>
              <p:cNvSpPr/>
              <p:nvPr/>
            </p:nvSpPr>
            <p:spPr>
              <a:xfrm>
                <a:off x="9503869" y="3494953"/>
                <a:ext cx="756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5584FB-B0A8-4292-9F2F-F17717A9B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869" y="3494953"/>
                <a:ext cx="75693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4C0B5F9-A9CB-4D5B-9860-FBB8BC973CA7}"/>
              </a:ext>
            </a:extLst>
          </p:cNvPr>
          <p:cNvSpPr/>
          <p:nvPr/>
        </p:nvSpPr>
        <p:spPr>
          <a:xfrm>
            <a:off x="8436637" y="4029163"/>
            <a:ext cx="2316027" cy="4735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Kan </a:t>
            </a:r>
            <a:r>
              <a:rPr lang="en-US" sz="1600" dirty="0" err="1"/>
              <a:t>dit</a:t>
            </a:r>
            <a:r>
              <a:rPr lang="en-US" sz="1600" dirty="0"/>
              <a:t> </a:t>
            </a:r>
            <a:r>
              <a:rPr lang="en-US" sz="1600" dirty="0" err="1"/>
              <a:t>beter</a:t>
            </a:r>
            <a:r>
              <a:rPr lang="en-US" sz="1600" dirty="0"/>
              <a:t>?</a:t>
            </a:r>
            <a:endParaRPr lang="en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7B2EB3-4B93-46F4-8F5C-FCF1616588AB}"/>
                  </a:ext>
                </a:extLst>
              </p:cNvPr>
              <p:cNvSpPr/>
              <p:nvPr/>
            </p:nvSpPr>
            <p:spPr>
              <a:xfrm>
                <a:off x="8405161" y="4518599"/>
                <a:ext cx="32639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Ja! Inline </a:t>
                </a:r>
                <a:r>
                  <a:rPr lang="en-US" sz="1400" dirty="0" err="1"/>
                  <a:t>sorteren</a:t>
                </a:r>
                <a:r>
                  <a:rPr lang="en-US" sz="1400" dirty="0"/>
                  <a:t>.</a:t>
                </a:r>
              </a:p>
              <a:p>
                <a:r>
                  <a:rPr lang="en-US" sz="1400" dirty="0"/>
                  <a:t>Extra </a:t>
                </a:r>
                <a:r>
                  <a:rPr lang="en-US" sz="1400" dirty="0" err="1"/>
                  <a:t>geheugenverbruik</a:t>
                </a:r>
                <a:r>
                  <a:rPr lang="en-US" sz="1400" dirty="0"/>
                  <a:t> van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NL" sz="14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7B2EB3-4B93-46F4-8F5C-FCF161658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161" y="4518599"/>
                <a:ext cx="3263921" cy="523220"/>
              </a:xfrm>
              <a:prstGeom prst="rect">
                <a:avLst/>
              </a:prstGeom>
              <a:blipFill>
                <a:blip r:embed="rId4"/>
                <a:stretch>
                  <a:fillRect l="-561" t="-2326" b="-1162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52DB89-9ACA-447E-82E6-8B89B9429D9F}"/>
                  </a:ext>
                </a:extLst>
              </p:cNvPr>
              <p:cNvSpPr/>
              <p:nvPr/>
            </p:nvSpPr>
            <p:spPr>
              <a:xfrm>
                <a:off x="7221143" y="3122378"/>
                <a:ext cx="864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52DB89-9ACA-447E-82E6-8B89B9429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43" y="3122378"/>
                <a:ext cx="864276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76" grpId="0"/>
      <p:bldP spid="77" grpId="0"/>
      <p:bldP spid="87" grpId="0"/>
      <p:bldP spid="88" grpId="0" animBg="1"/>
      <p:bldP spid="89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		[19, 72, 44, 29, 44, 25, 18, 28, 93]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Output: </a:t>
            </a:r>
            <a:r>
              <a:rPr lang="en-US" dirty="0"/>
              <a:t>	[18, 19, 25, 28, 29, 44, 44, 72, 93]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950998-08B3-4955-A983-0AFF523D7347}"/>
              </a:ext>
            </a:extLst>
          </p:cNvPr>
          <p:cNvSpPr/>
          <p:nvPr/>
        </p:nvSpPr>
        <p:spPr>
          <a:xfrm>
            <a:off x="746760" y="2694646"/>
            <a:ext cx="11220907" cy="243398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EAED4B-882C-43A2-A13E-6CF4CE1FD839}"/>
              </a:ext>
            </a:extLst>
          </p:cNvPr>
          <p:cNvSpPr/>
          <p:nvPr/>
        </p:nvSpPr>
        <p:spPr>
          <a:xfrm>
            <a:off x="984071" y="2820559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Selection Sort v2</a:t>
            </a:r>
            <a:endParaRPr lang="en-NL" dirty="0">
              <a:solidFill>
                <a:schemeClr val="accent6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7C45E1-54F4-4DA9-8BAD-104EFD62256E}"/>
              </a:ext>
            </a:extLst>
          </p:cNvPr>
          <p:cNvSpPr/>
          <p:nvPr/>
        </p:nvSpPr>
        <p:spPr>
          <a:xfrm>
            <a:off x="991991" y="3237699"/>
            <a:ext cx="5719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 to n-1: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findMinValueIndex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C0F4D-88B1-40A0-B73E-ECDE9724D942}"/>
              </a:ext>
            </a:extLst>
          </p:cNvPr>
          <p:cNvGrpSpPr/>
          <p:nvPr/>
        </p:nvGrpSpPr>
        <p:grpSpPr>
          <a:xfrm>
            <a:off x="5273040" y="2847607"/>
            <a:ext cx="6340751" cy="2148229"/>
            <a:chOff x="5262157" y="2827193"/>
            <a:chExt cx="8793163" cy="214822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B790F06-EF08-4F4F-ADF9-1BD387607AE6}"/>
                </a:ext>
              </a:extLst>
            </p:cNvPr>
            <p:cNvSpPr/>
            <p:nvPr/>
          </p:nvSpPr>
          <p:spPr>
            <a:xfrm>
              <a:off x="5262157" y="2827193"/>
              <a:ext cx="8793163" cy="214822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7250C0-7165-4EF1-9696-A2FA37598187}"/>
                </a:ext>
              </a:extLst>
            </p:cNvPr>
            <p:cNvSpPr/>
            <p:nvPr/>
          </p:nvSpPr>
          <p:spPr>
            <a:xfrm>
              <a:off x="5395003" y="2964436"/>
              <a:ext cx="27836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/>
                <a:t>Uitvoeringstijd</a:t>
              </a:r>
              <a:r>
                <a:rPr lang="en-US" sz="1600" dirty="0"/>
                <a:t>?</a:t>
              </a:r>
              <a:endParaRPr lang="en-NL" sz="16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EFAB7BE-B3CC-4C17-9F7A-F5E5828EE043}"/>
              </a:ext>
            </a:extLst>
          </p:cNvPr>
          <p:cNvSpPr/>
          <p:nvPr/>
        </p:nvSpPr>
        <p:spPr>
          <a:xfrm>
            <a:off x="5449404" y="3359487"/>
            <a:ext cx="24109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8E268C-523A-44EB-BB5C-CF0B0EB4D32F}"/>
              </a:ext>
            </a:extLst>
          </p:cNvPr>
          <p:cNvSpPr/>
          <p:nvPr/>
        </p:nvSpPr>
        <p:spPr>
          <a:xfrm>
            <a:off x="8309856" y="2984850"/>
            <a:ext cx="2801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Extra </a:t>
            </a:r>
            <a:r>
              <a:rPr lang="en-US" sz="1600" dirty="0" err="1"/>
              <a:t>geheugenverbruik</a:t>
            </a:r>
            <a:r>
              <a:rPr lang="en-US" sz="1600" dirty="0"/>
              <a:t>?</a:t>
            </a:r>
            <a:endParaRPr lang="en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7FDD96-E699-4EDA-B3C3-28D07DF93C42}"/>
                  </a:ext>
                </a:extLst>
              </p:cNvPr>
              <p:cNvSpPr/>
              <p:nvPr/>
            </p:nvSpPr>
            <p:spPr>
              <a:xfrm>
                <a:off x="7120960" y="2954072"/>
                <a:ext cx="864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7FDD96-E699-4EDA-B3C3-28D07DF93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960" y="2954072"/>
                <a:ext cx="86427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92585FD-3542-4184-A438-4BFEDB69E491}"/>
                  </a:ext>
                </a:extLst>
              </p:cNvPr>
              <p:cNvSpPr/>
              <p:nvPr/>
            </p:nvSpPr>
            <p:spPr>
              <a:xfrm>
                <a:off x="9278335" y="3356502"/>
                <a:ext cx="748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92585FD-3542-4184-A438-4BFEDB69E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335" y="3356502"/>
                <a:ext cx="7481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C33E0B6-B5C5-4E87-96D4-7D4D80DB2F58}"/>
              </a:ext>
            </a:extLst>
          </p:cNvPr>
          <p:cNvSpPr/>
          <p:nvPr/>
        </p:nvSpPr>
        <p:spPr>
          <a:xfrm>
            <a:off x="984071" y="4566147"/>
            <a:ext cx="391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Zie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https://visualgo.net/en/sorting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43304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/>
      <p:bldP spid="70" grpId="0"/>
      <p:bldP spid="7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Soortgelijke</a:t>
            </a:r>
            <a:r>
              <a:rPr lang="en-US" dirty="0"/>
              <a:t> </a:t>
            </a:r>
            <a:r>
              <a:rPr lang="en-US" dirty="0" err="1"/>
              <a:t>algoritmes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Insertion Sort</a:t>
            </a:r>
          </a:p>
          <a:p>
            <a:pPr marL="725488" lvl="1" indent="-457200"/>
            <a:r>
              <a:rPr lang="en-US" dirty="0" err="1"/>
              <a:t>Sorteer</a:t>
            </a:r>
            <a:r>
              <a:rPr lang="en-US" dirty="0"/>
              <a:t> van links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: </a:t>
            </a:r>
            <a:r>
              <a:rPr lang="en-US" dirty="0" err="1"/>
              <a:t>eerste</a:t>
            </a:r>
            <a:r>
              <a:rPr lang="en-US" dirty="0"/>
              <a:t> twee </a:t>
            </a:r>
            <a:r>
              <a:rPr lang="en-US" dirty="0" err="1"/>
              <a:t>elementen</a:t>
            </a:r>
            <a:r>
              <a:rPr lang="en-US" dirty="0"/>
              <a:t>, dan </a:t>
            </a:r>
            <a:r>
              <a:rPr lang="en-US" dirty="0" err="1"/>
              <a:t>derde</a:t>
            </a:r>
            <a:r>
              <a:rPr lang="en-US" dirty="0"/>
              <a:t>, dan </a:t>
            </a:r>
            <a:r>
              <a:rPr lang="en-US" dirty="0" err="1"/>
              <a:t>vierde</a:t>
            </a:r>
            <a:r>
              <a:rPr lang="en-US" dirty="0"/>
              <a:t>, </a:t>
            </a:r>
            <a:r>
              <a:rPr lang="en-US" dirty="0" err="1"/>
              <a:t>enzovoorts</a:t>
            </a:r>
            <a:r>
              <a:rPr lang="en-US" dirty="0"/>
              <a:t>.</a:t>
            </a:r>
          </a:p>
          <a:p>
            <a:pPr marL="268288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Bubble Sort</a:t>
            </a:r>
          </a:p>
          <a:p>
            <a:pPr marL="725488" lvl="1" indent="-457200"/>
            <a:r>
              <a:rPr lang="en-US" dirty="0" err="1"/>
              <a:t>Vergelijkbaar</a:t>
            </a:r>
            <a:r>
              <a:rPr lang="en-US" dirty="0"/>
              <a:t> met Selection Sort, maar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swaps in </a:t>
            </a:r>
            <a:r>
              <a:rPr lang="en-US" dirty="0" err="1"/>
              <a:t>plaats</a:t>
            </a:r>
            <a:r>
              <a:rPr lang="en-US" dirty="0"/>
              <a:t> van </a:t>
            </a:r>
            <a:r>
              <a:rPr lang="en-US" dirty="0" err="1"/>
              <a:t>zoeken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min. (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van max → min </a:t>
            </a:r>
            <a:r>
              <a:rPr lang="en-US" dirty="0" err="1"/>
              <a:t>sorteren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https://visualgo.net/en/sorting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visualisaties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214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D4D-8CE4-4449-8776-3042C3F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16D6D-433B-42FE-962A-C2B5537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3F49-91A0-47AE-B73D-E4C937A4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85B36-9689-4093-B2F3-63223211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69CA1-027C-4A6B-A7D1-C7026CC0CC7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66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 		[9, 2, 4, 9, 4, 5, 8, 8, 3]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Output: </a:t>
            </a:r>
            <a:r>
              <a:rPr lang="en-US" dirty="0"/>
              <a:t>	[2, 3, 4, 4, 5, 8, 8, 9, 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A7E00E-4083-49DF-A2FC-E64903249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Counting Sort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47F028-A9BD-4BD8-928F-8D2B89D408EA}"/>
              </a:ext>
            </a:extLst>
          </p:cNvPr>
          <p:cNvSpPr/>
          <p:nvPr/>
        </p:nvSpPr>
        <p:spPr>
          <a:xfrm>
            <a:off x="4546225" y="3446547"/>
            <a:ext cx="276177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idee?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6C1F18-6F59-4B47-8350-AE5EA4D7716B}"/>
                  </a:ext>
                </a:extLst>
              </p:cNvPr>
              <p:cNvSpPr/>
              <p:nvPr/>
            </p:nvSpPr>
            <p:spPr>
              <a:xfrm>
                <a:off x="6669067" y="1889125"/>
                <a:ext cx="52183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Constraint: </a:t>
                </a:r>
                <a:r>
                  <a:rPr lang="en-US" dirty="0">
                    <a:solidFill>
                      <a:schemeClr val="accent5"/>
                    </a:solidFill>
                  </a:rPr>
                  <a:t>data zit tussen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err="1">
                    <a:solidFill>
                      <a:schemeClr val="accent5"/>
                    </a:solidFill>
                  </a:rPr>
                  <a:t>en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)</a:t>
                </a:r>
                <a:endParaRPr lang="en-NL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6C1F18-6F59-4B47-8350-AE5EA4D77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67" y="1889125"/>
                <a:ext cx="5218321" cy="369332"/>
              </a:xfrm>
              <a:prstGeom prst="rect">
                <a:avLst/>
              </a:prstGeom>
              <a:blipFill>
                <a:blip r:embed="rId2"/>
                <a:stretch>
                  <a:fillRect l="-935" t="-10000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DE533BBD-E8FF-43FF-84C2-C0C3320BFE87}"/>
              </a:ext>
            </a:extLst>
          </p:cNvPr>
          <p:cNvGrpSpPr/>
          <p:nvPr/>
        </p:nvGrpSpPr>
        <p:grpSpPr>
          <a:xfrm>
            <a:off x="746760" y="2572555"/>
            <a:ext cx="11220907" cy="3310085"/>
            <a:chOff x="746760" y="2572555"/>
            <a:chExt cx="11220907" cy="334678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0D51A5-EF16-4E02-91EA-05177C190F73}"/>
                </a:ext>
              </a:extLst>
            </p:cNvPr>
            <p:cNvSpPr/>
            <p:nvPr/>
          </p:nvSpPr>
          <p:spPr>
            <a:xfrm>
              <a:off x="746760" y="2572555"/>
              <a:ext cx="11220907" cy="3346783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86EDA1-DDA1-4F75-B5B5-46D320ACF950}"/>
                </a:ext>
              </a:extLst>
            </p:cNvPr>
            <p:cNvSpPr/>
            <p:nvPr/>
          </p:nvSpPr>
          <p:spPr>
            <a:xfrm>
              <a:off x="984071" y="2698468"/>
              <a:ext cx="17908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Counting Sort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C126F1-5985-4EC1-A5D8-9A3DC1DAE53F}"/>
                </a:ext>
              </a:extLst>
            </p:cNvPr>
            <p:cNvSpPr/>
            <p:nvPr/>
          </p:nvSpPr>
          <p:spPr>
            <a:xfrm>
              <a:off x="991991" y="3115608"/>
              <a:ext cx="437249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int[k] counts = new int[k]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 to n-1:</a:t>
              </a:r>
            </a:p>
            <a:p>
              <a:pPr marL="800100" lvl="1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counts[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inputArray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 ++;</a:t>
              </a:r>
            </a:p>
            <a:p>
              <a:pPr marL="342900" indent="-342900">
                <a:buAutoNum type="arabicPeriod"/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j = 0 to k-1:</a:t>
              </a:r>
            </a:p>
            <a:p>
              <a:pPr marL="800100" lvl="1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(counts[j] &gt; 0) </a:t>
              </a:r>
            </a:p>
            <a:p>
              <a:pPr marL="1257300" lvl="2" indent="-342900">
                <a:buFontTx/>
                <a:buAutoNum type="arabicPeriod"/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inputArray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j</a:t>
              </a:r>
            </a:p>
            <a:p>
              <a:pPr marL="1257300" lvl="2" indent="-342900">
                <a:buFontTx/>
                <a:buAutoNum type="arabicPeriod"/>
              </a:pP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++;</a:t>
              </a:r>
            </a:p>
            <a:p>
              <a:pPr marL="1257300" lvl="2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counts[j] --;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inputArray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37119C-C3B0-4C55-A5DE-0559683E9213}"/>
              </a:ext>
            </a:extLst>
          </p:cNvPr>
          <p:cNvGrpSpPr/>
          <p:nvPr/>
        </p:nvGrpSpPr>
        <p:grpSpPr>
          <a:xfrm>
            <a:off x="4794623" y="4093646"/>
            <a:ext cx="5758465" cy="1720413"/>
            <a:chOff x="4794623" y="4093646"/>
            <a:chExt cx="5758465" cy="172041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DC21E33-287A-4A21-BB86-9016151DE751}"/>
                </a:ext>
              </a:extLst>
            </p:cNvPr>
            <p:cNvSpPr/>
            <p:nvPr/>
          </p:nvSpPr>
          <p:spPr>
            <a:xfrm>
              <a:off x="6180597" y="4093646"/>
              <a:ext cx="4372491" cy="1720413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B0BBBA-BD06-437B-9E4B-90ED63E1A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146" y="4133344"/>
              <a:ext cx="1329265" cy="638612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8462490-6E78-4162-8954-5973FAAEF8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451" y="4771957"/>
              <a:ext cx="1229682" cy="953747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Right Bracket 97">
              <a:extLst>
                <a:ext uri="{FF2B5EF4-FFF2-40B4-BE49-F238E27FC236}">
                  <a16:creationId xmlns:a16="http://schemas.microsoft.com/office/drawing/2014/main" id="{3279E07D-1C60-4176-9317-B92D28A845F3}"/>
                </a:ext>
              </a:extLst>
            </p:cNvPr>
            <p:cNvSpPr/>
            <p:nvPr/>
          </p:nvSpPr>
          <p:spPr>
            <a:xfrm>
              <a:off x="4794623" y="4188895"/>
              <a:ext cx="199519" cy="1150342"/>
            </a:xfrm>
            <a:prstGeom prst="rightBracket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3981A9C-FD7E-45F0-A338-9E7E2E533E7B}"/>
              </a:ext>
            </a:extLst>
          </p:cNvPr>
          <p:cNvSpPr/>
          <p:nvPr/>
        </p:nvSpPr>
        <p:spPr>
          <a:xfrm>
            <a:off x="7170778" y="4458061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1904F5-DD85-4888-97E2-19042B0A0B9A}"/>
              </a:ext>
            </a:extLst>
          </p:cNvPr>
          <p:cNvSpPr/>
          <p:nvPr/>
        </p:nvSpPr>
        <p:spPr>
          <a:xfrm>
            <a:off x="7477947" y="4458061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04778F-37D0-42DC-95C7-A91951BA7A59}"/>
              </a:ext>
            </a:extLst>
          </p:cNvPr>
          <p:cNvSpPr/>
          <p:nvPr/>
        </p:nvSpPr>
        <p:spPr>
          <a:xfrm>
            <a:off x="7797987" y="4458061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C8A75F-9B4C-46D9-B2FF-A24417716522}"/>
              </a:ext>
            </a:extLst>
          </p:cNvPr>
          <p:cNvSpPr/>
          <p:nvPr/>
        </p:nvSpPr>
        <p:spPr>
          <a:xfrm>
            <a:off x="7797987" y="4275210"/>
            <a:ext cx="190500" cy="12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708E23F-9168-4918-B38B-561F611B4427}"/>
              </a:ext>
            </a:extLst>
          </p:cNvPr>
          <p:cNvGrpSpPr/>
          <p:nvPr/>
        </p:nvGrpSpPr>
        <p:grpSpPr>
          <a:xfrm>
            <a:off x="6489584" y="4275210"/>
            <a:ext cx="3145413" cy="734161"/>
            <a:chOff x="6489584" y="4275210"/>
            <a:chExt cx="3145413" cy="7341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6915A8A-46F6-4360-A8BD-14E662CC05CD}"/>
                </a:ext>
              </a:extLst>
            </p:cNvPr>
            <p:cNvSpPr/>
            <p:nvPr/>
          </p:nvSpPr>
          <p:spPr>
            <a:xfrm>
              <a:off x="8118027" y="4461465"/>
              <a:ext cx="190500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BB04228-CA9C-4AD5-AC74-45BC1FECD5D7}"/>
                </a:ext>
              </a:extLst>
            </p:cNvPr>
            <p:cNvGrpSpPr/>
            <p:nvPr/>
          </p:nvGrpSpPr>
          <p:grpSpPr>
            <a:xfrm>
              <a:off x="6489584" y="4275210"/>
              <a:ext cx="3145413" cy="734161"/>
              <a:chOff x="6489584" y="4275210"/>
              <a:chExt cx="3145413" cy="73416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1F8EC6-EE1F-49F9-B2FA-E27E8F4EB142}"/>
                  </a:ext>
                </a:extLst>
              </p:cNvPr>
              <p:cNvSpPr/>
              <p:nvPr/>
            </p:nvSpPr>
            <p:spPr>
              <a:xfrm>
                <a:off x="6489584" y="4640039"/>
                <a:ext cx="3145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0, 1, 2, 3, 4, 5, 6, 7, 8, 9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7CAB97-21A1-4A9B-B6B4-C158E51C9636}"/>
                  </a:ext>
                </a:extLst>
              </p:cNvPr>
              <p:cNvSpPr/>
              <p:nvPr/>
            </p:nvSpPr>
            <p:spPr>
              <a:xfrm>
                <a:off x="9044785" y="4458061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B77F40E-DB6D-4E30-9B89-675A3F47CC94}"/>
                  </a:ext>
                </a:extLst>
              </p:cNvPr>
              <p:cNvSpPr/>
              <p:nvPr/>
            </p:nvSpPr>
            <p:spPr>
              <a:xfrm>
                <a:off x="9044785" y="4275210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FBA31A-8377-4312-9332-DDEF7CD98103}"/>
                  </a:ext>
                </a:extLst>
              </p:cNvPr>
              <p:cNvSpPr/>
              <p:nvPr/>
            </p:nvSpPr>
            <p:spPr>
              <a:xfrm>
                <a:off x="9343414" y="4457625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59538E-4C3E-4334-8631-315EC7ABE77E}"/>
                  </a:ext>
                </a:extLst>
              </p:cNvPr>
              <p:cNvSpPr/>
              <p:nvPr/>
            </p:nvSpPr>
            <p:spPr>
              <a:xfrm>
                <a:off x="9343414" y="4275210"/>
                <a:ext cx="190500" cy="1295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9405DC4-FEAA-41DF-8D43-7508A70CF118}"/>
              </a:ext>
            </a:extLst>
          </p:cNvPr>
          <p:cNvSpPr/>
          <p:nvPr/>
        </p:nvSpPr>
        <p:spPr>
          <a:xfrm rot="10800000">
            <a:off x="6563389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03C2D8-FA42-4C15-A79B-2BCE08BAAC56}"/>
              </a:ext>
            </a:extLst>
          </p:cNvPr>
          <p:cNvSpPr/>
          <p:nvPr/>
        </p:nvSpPr>
        <p:spPr>
          <a:xfrm>
            <a:off x="7365702" y="5344901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[_, _, _, _, _, _, _, _, _]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55848AA-AE3E-42D3-81B4-691F831C5F4D}"/>
              </a:ext>
            </a:extLst>
          </p:cNvPr>
          <p:cNvSpPr/>
          <p:nvPr/>
        </p:nvSpPr>
        <p:spPr>
          <a:xfrm rot="10800000">
            <a:off x="7549671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08793633-2D0F-43AE-B090-C5FC5718D61D}"/>
              </a:ext>
            </a:extLst>
          </p:cNvPr>
          <p:cNvSpPr/>
          <p:nvPr/>
        </p:nvSpPr>
        <p:spPr>
          <a:xfrm rot="10800000">
            <a:off x="7176551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9BA57763-5FCF-425C-B894-38A5C612C36B}"/>
              </a:ext>
            </a:extLst>
          </p:cNvPr>
          <p:cNvSpPr/>
          <p:nvPr/>
        </p:nvSpPr>
        <p:spPr>
          <a:xfrm rot="10800000">
            <a:off x="7485567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9E0E01DC-D15F-48E5-BECD-80292C87DB62}"/>
              </a:ext>
            </a:extLst>
          </p:cNvPr>
          <p:cNvSpPr/>
          <p:nvPr/>
        </p:nvSpPr>
        <p:spPr>
          <a:xfrm rot="10800000">
            <a:off x="7804384" y="5016170"/>
            <a:ext cx="192581" cy="22204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268E07-0AE9-4EE1-A6B4-E1CAC1D2C8CF}"/>
              </a:ext>
            </a:extLst>
          </p:cNvPr>
          <p:cNvSpPr/>
          <p:nvPr/>
        </p:nvSpPr>
        <p:spPr>
          <a:xfrm>
            <a:off x="7465845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0FB0D9-4389-4374-934F-B897DC01AA3F}"/>
              </a:ext>
            </a:extLst>
          </p:cNvPr>
          <p:cNvSpPr/>
          <p:nvPr/>
        </p:nvSpPr>
        <p:spPr>
          <a:xfrm>
            <a:off x="7785885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522FDC-0ECA-4AEF-84E3-7F058FF12C68}"/>
              </a:ext>
            </a:extLst>
          </p:cNvPr>
          <p:cNvSpPr/>
          <p:nvPr/>
        </p:nvSpPr>
        <p:spPr>
          <a:xfrm>
            <a:off x="8088787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NL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E165F2-A80F-4C47-AAA1-F9BF934152FF}"/>
              </a:ext>
            </a:extLst>
          </p:cNvPr>
          <p:cNvSpPr/>
          <p:nvPr/>
        </p:nvSpPr>
        <p:spPr>
          <a:xfrm>
            <a:off x="8385992" y="53392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NL" dirty="0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E6B709-5C1B-4282-A277-0202867E8E40}"/>
              </a:ext>
            </a:extLst>
          </p:cNvPr>
          <p:cNvSpPr/>
          <p:nvPr/>
        </p:nvSpPr>
        <p:spPr>
          <a:xfrm rot="10800000">
            <a:off x="7854118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30A50B8-DA8B-4E11-83BB-CB3551BB0BC3}"/>
              </a:ext>
            </a:extLst>
          </p:cNvPr>
          <p:cNvSpPr/>
          <p:nvPr/>
        </p:nvSpPr>
        <p:spPr>
          <a:xfrm rot="10800000">
            <a:off x="8158567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6C83427F-D6E8-4BC7-91B5-786B9FDDF7FB}"/>
              </a:ext>
            </a:extLst>
          </p:cNvPr>
          <p:cNvSpPr/>
          <p:nvPr/>
        </p:nvSpPr>
        <p:spPr>
          <a:xfrm rot="10800000">
            <a:off x="8456196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CA7D15E9-6991-49D7-AAC5-B9AA5201FC76}"/>
              </a:ext>
            </a:extLst>
          </p:cNvPr>
          <p:cNvSpPr/>
          <p:nvPr/>
        </p:nvSpPr>
        <p:spPr>
          <a:xfrm rot="10800000">
            <a:off x="8792692" y="5725704"/>
            <a:ext cx="192581" cy="222047"/>
          </a:xfrm>
          <a:prstGeom prst="down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414131A6-A694-4647-86E7-7D770B94DC82}"/>
                  </a:ext>
                </a:extLst>
              </p:cNvPr>
              <p:cNvSpPr/>
              <p:nvPr/>
            </p:nvSpPr>
            <p:spPr>
              <a:xfrm>
                <a:off x="10892441" y="2941887"/>
                <a:ext cx="772021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414131A6-A694-4647-86E7-7D770B94D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441" y="2941887"/>
                <a:ext cx="772021" cy="5646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A63A83D-4E0A-4E50-87E7-7242C6796E1A}"/>
              </a:ext>
            </a:extLst>
          </p:cNvPr>
          <p:cNvGrpSpPr/>
          <p:nvPr/>
        </p:nvGrpSpPr>
        <p:grpSpPr>
          <a:xfrm>
            <a:off x="4787447" y="2722473"/>
            <a:ext cx="5230344" cy="1239111"/>
            <a:chOff x="4787447" y="2722473"/>
            <a:chExt cx="5230344" cy="123911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229C8E-B893-4CCE-85AA-0AB1A7BA8CE6}"/>
                </a:ext>
              </a:extLst>
            </p:cNvPr>
            <p:cNvGrpSpPr/>
            <p:nvPr/>
          </p:nvGrpSpPr>
          <p:grpSpPr>
            <a:xfrm>
              <a:off x="6254402" y="2722473"/>
              <a:ext cx="3763389" cy="994364"/>
              <a:chOff x="7307999" y="4015766"/>
              <a:chExt cx="3763389" cy="9943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399F93D-E09F-4D6B-B87D-3C2078E4E7EB}"/>
                  </a:ext>
                </a:extLst>
              </p:cNvPr>
              <p:cNvSpPr/>
              <p:nvPr/>
            </p:nvSpPr>
            <p:spPr>
              <a:xfrm>
                <a:off x="7307999" y="4015766"/>
                <a:ext cx="3763389" cy="994364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A8ED06C-C35C-4D62-B3A1-ECB27126C11F}"/>
                  </a:ext>
                </a:extLst>
              </p:cNvPr>
              <p:cNvGrpSpPr/>
              <p:nvPr/>
            </p:nvGrpSpPr>
            <p:grpSpPr>
              <a:xfrm>
                <a:off x="7616986" y="4197329"/>
                <a:ext cx="3145413" cy="734161"/>
                <a:chOff x="7616986" y="4197329"/>
                <a:chExt cx="3145413" cy="73416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8FF764B-C722-485A-8856-4FDA8EC30EA2}"/>
                    </a:ext>
                  </a:extLst>
                </p:cNvPr>
                <p:cNvSpPr/>
                <p:nvPr/>
              </p:nvSpPr>
              <p:spPr>
                <a:xfrm>
                  <a:off x="7616986" y="4562158"/>
                  <a:ext cx="31454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0, 1, 2, 3, 4, 5, 6, 7, 8, 9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C66B830-DBAE-4A05-B460-6E4D2B42810A}"/>
                    </a:ext>
                  </a:extLst>
                </p:cNvPr>
                <p:cNvSpPr/>
                <p:nvPr/>
              </p:nvSpPr>
              <p:spPr>
                <a:xfrm>
                  <a:off x="8298180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9FE59C-F01C-41BB-8D64-FF500173DC3C}"/>
                    </a:ext>
                  </a:extLst>
                </p:cNvPr>
                <p:cNvSpPr/>
                <p:nvPr/>
              </p:nvSpPr>
              <p:spPr>
                <a:xfrm>
                  <a:off x="8605349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B7512EE-2D57-4779-9FDF-9C5AFF4DC0B1}"/>
                    </a:ext>
                  </a:extLst>
                </p:cNvPr>
                <p:cNvSpPr/>
                <p:nvPr/>
              </p:nvSpPr>
              <p:spPr>
                <a:xfrm>
                  <a:off x="8925389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19A033B-1578-4513-97AE-5BF157A5698D}"/>
                    </a:ext>
                  </a:extLst>
                </p:cNvPr>
                <p:cNvSpPr/>
                <p:nvPr/>
              </p:nvSpPr>
              <p:spPr>
                <a:xfrm>
                  <a:off x="8925389" y="4197329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E082FFE-9F24-408D-87A4-96EA6758016D}"/>
                    </a:ext>
                  </a:extLst>
                </p:cNvPr>
                <p:cNvSpPr/>
                <p:nvPr/>
              </p:nvSpPr>
              <p:spPr>
                <a:xfrm>
                  <a:off x="9245429" y="4383584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7B7AB09-3A54-414E-BC31-91D4EB3FDF02}"/>
                    </a:ext>
                  </a:extLst>
                </p:cNvPr>
                <p:cNvSpPr/>
                <p:nvPr/>
              </p:nvSpPr>
              <p:spPr>
                <a:xfrm>
                  <a:off x="10172187" y="4380180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C471EB-F7D3-41F7-B51C-1CFD4E084172}"/>
                    </a:ext>
                  </a:extLst>
                </p:cNvPr>
                <p:cNvSpPr/>
                <p:nvPr/>
              </p:nvSpPr>
              <p:spPr>
                <a:xfrm>
                  <a:off x="10172187" y="4197329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7D9FB65-94BE-4279-9F31-08FE36BB7BF9}"/>
                    </a:ext>
                  </a:extLst>
                </p:cNvPr>
                <p:cNvSpPr/>
                <p:nvPr/>
              </p:nvSpPr>
              <p:spPr>
                <a:xfrm>
                  <a:off x="10470816" y="4379744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B70E104-292A-4EC5-8008-E8BE5CE8B1D2}"/>
                    </a:ext>
                  </a:extLst>
                </p:cNvPr>
                <p:cNvSpPr/>
                <p:nvPr/>
              </p:nvSpPr>
              <p:spPr>
                <a:xfrm>
                  <a:off x="10470816" y="4197329"/>
                  <a:ext cx="190500" cy="1295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419510-D673-41BA-93BF-CCA02F7A901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H="1">
              <a:off x="4986966" y="2751514"/>
              <a:ext cx="1341392" cy="942532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4DCF20-0F3B-4B05-A274-DB52D1252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142" y="3716837"/>
              <a:ext cx="1371238" cy="11371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0" name="Right Bracket 89">
              <a:extLst>
                <a:ext uri="{FF2B5EF4-FFF2-40B4-BE49-F238E27FC236}">
                  <a16:creationId xmlns:a16="http://schemas.microsoft.com/office/drawing/2014/main" id="{C6DF1750-E623-4619-BCCD-06B85E1A13BE}"/>
                </a:ext>
              </a:extLst>
            </p:cNvPr>
            <p:cNvSpPr/>
            <p:nvPr/>
          </p:nvSpPr>
          <p:spPr>
            <a:xfrm>
              <a:off x="4787447" y="3426508"/>
              <a:ext cx="199519" cy="535076"/>
            </a:xfrm>
            <a:prstGeom prst="rightBracket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F94EB83-8834-4332-8379-F64DBAB2F8DC}"/>
                  </a:ext>
                </a:extLst>
              </p:cNvPr>
              <p:cNvSpPr/>
              <p:nvPr/>
            </p:nvSpPr>
            <p:spPr>
              <a:xfrm>
                <a:off x="10645275" y="4733837"/>
                <a:ext cx="1248407" cy="564666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+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  <a:cs typeface="Verdana"/>
                        </a:rPr>
                        <m:t>𝑘</m:t>
                      </m:r>
                      <m:r>
                        <a:rPr lang="en-US" i="1" spc="-1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BF94EB83-8834-4332-8379-F64DBAB2F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75" y="4733837"/>
                <a:ext cx="1248407" cy="564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8AF7D5-CFA6-462F-92C4-AE4DF9EC4588}"/>
              </a:ext>
            </a:extLst>
          </p:cNvPr>
          <p:cNvGrpSpPr/>
          <p:nvPr/>
        </p:nvGrpSpPr>
        <p:grpSpPr>
          <a:xfrm>
            <a:off x="5804680" y="2654783"/>
            <a:ext cx="6082708" cy="3159275"/>
            <a:chOff x="5804680" y="2654783"/>
            <a:chExt cx="6082708" cy="315927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066D684-163C-4CC0-B2CD-7F797AD20396}"/>
                </a:ext>
              </a:extLst>
            </p:cNvPr>
            <p:cNvSpPr/>
            <p:nvPr/>
          </p:nvSpPr>
          <p:spPr>
            <a:xfrm>
              <a:off x="5804680" y="2654783"/>
              <a:ext cx="6082708" cy="3159275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15F8AAF-A3DC-40DC-A8E2-57A4C938B32C}"/>
                </a:ext>
              </a:extLst>
            </p:cNvPr>
            <p:cNvSpPr/>
            <p:nvPr/>
          </p:nvSpPr>
          <p:spPr>
            <a:xfrm>
              <a:off x="6155977" y="2841099"/>
              <a:ext cx="199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Uitvoeringstijd</a:t>
              </a:r>
              <a:r>
                <a:rPr lang="en-US" dirty="0"/>
                <a:t>?</a:t>
              </a:r>
              <a:endParaRPr lang="en-NL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5D5F5BE-BC61-4AA1-A519-1C465B0F23CD}"/>
                </a:ext>
              </a:extLst>
            </p:cNvPr>
            <p:cNvSpPr/>
            <p:nvPr/>
          </p:nvSpPr>
          <p:spPr>
            <a:xfrm>
              <a:off x="8635283" y="2841099"/>
              <a:ext cx="3008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Extra </a:t>
              </a:r>
              <a:r>
                <a:rPr lang="en-US" dirty="0" err="1"/>
                <a:t>geheugengebruik</a:t>
              </a:r>
              <a:r>
                <a:rPr lang="en-US" dirty="0"/>
                <a:t>?</a:t>
              </a:r>
              <a:endParaRPr lang="en-NL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00BFD1-0272-4517-92DA-F37B17693F82}"/>
              </a:ext>
            </a:extLst>
          </p:cNvPr>
          <p:cNvSpPr/>
          <p:nvPr/>
        </p:nvSpPr>
        <p:spPr>
          <a:xfrm>
            <a:off x="6212321" y="3210431"/>
            <a:ext cx="1505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ABE95BE-2905-4561-B610-70142F04E7D5}"/>
                  </a:ext>
                </a:extLst>
              </p:cNvPr>
              <p:cNvSpPr/>
              <p:nvPr/>
            </p:nvSpPr>
            <p:spPr>
              <a:xfrm>
                <a:off x="6197315" y="4760635"/>
                <a:ext cx="1166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ABE95BE-2905-4561-B610-70142F04E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5" y="4760635"/>
                <a:ext cx="116602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4D6EF0B-AAC4-4AF3-830D-DEE5B1CFAEA4}"/>
                  </a:ext>
                </a:extLst>
              </p:cNvPr>
              <p:cNvSpPr/>
              <p:nvPr/>
            </p:nvSpPr>
            <p:spPr>
              <a:xfrm>
                <a:off x="9701832" y="3261881"/>
                <a:ext cx="753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4D6EF0B-AAC4-4AF3-830D-DEE5B1CFA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832" y="3261881"/>
                <a:ext cx="753283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C7C27C5-0C51-48C6-8C64-11692ED82734}"/>
              </a:ext>
            </a:extLst>
          </p:cNvPr>
          <p:cNvSpPr/>
          <p:nvPr/>
        </p:nvSpPr>
        <p:spPr>
          <a:xfrm>
            <a:off x="8900390" y="4551361"/>
            <a:ext cx="2007325" cy="5646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220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63" grpId="0" animBg="1"/>
      <p:bldP spid="63" grpId="1" animBg="1"/>
      <p:bldP spid="65" grpId="0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/>
      <p:bldP spid="72" grpId="0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82" grpId="0" animBg="1"/>
      <p:bldP spid="83" grpId="0" animBg="1"/>
      <p:bldP spid="111" grpId="0" animBg="1"/>
      <p:bldP spid="115" grpId="0"/>
      <p:bldP spid="116" grpId="0"/>
      <p:bldP spid="118" grpId="0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Sorteerprobleem: </a:t>
                </a:r>
                <a:r>
                  <a:rPr lang="en-US" dirty="0" err="1"/>
                  <a:t>Herschik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gegeven</a:t>
                </a:r>
                <a:r>
                  <a:rPr lang="en-US" dirty="0"/>
                  <a:t> array </a:t>
                </a:r>
                <a:r>
                  <a:rPr lang="en-US" dirty="0" err="1"/>
                  <a:t>zodat</a:t>
                </a:r>
                <a:r>
                  <a:rPr lang="en-US" dirty="0"/>
                  <a:t> de </a:t>
                </a:r>
                <a:r>
                  <a:rPr lang="en-US" dirty="0" err="1"/>
                  <a:t>elementen</a:t>
                </a:r>
                <a:r>
                  <a:rPr lang="en-US" dirty="0"/>
                  <a:t> in </a:t>
                </a:r>
                <a:r>
                  <a:rPr lang="en-US" dirty="0" err="1"/>
                  <a:t>stijgende</a:t>
                </a:r>
                <a:r>
                  <a:rPr lang="en-US" dirty="0"/>
                  <a:t> (of </a:t>
                </a:r>
                <a:r>
                  <a:rPr lang="en-US" dirty="0" err="1"/>
                  <a:t>dalende</a:t>
                </a:r>
                <a:r>
                  <a:rPr lang="en-US" dirty="0"/>
                  <a:t>) </a:t>
                </a:r>
                <a:r>
                  <a:rPr lang="en-US" dirty="0" err="1"/>
                  <a:t>volgorde</a:t>
                </a:r>
                <a:r>
                  <a:rPr lang="en-US" dirty="0"/>
                  <a:t> </a:t>
                </a:r>
                <a:r>
                  <a:rPr lang="en-US" dirty="0" err="1"/>
                  <a:t>staan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Selection sort: </a:t>
                </a:r>
                <a:r>
                  <a:rPr lang="en-US" dirty="0"/>
                  <a:t>Van links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rechts</a:t>
                </a:r>
                <a:r>
                  <a:rPr lang="en-US" dirty="0"/>
                  <a:t>, </a:t>
                </a:r>
                <a:r>
                  <a:rPr lang="en-US" dirty="0" err="1"/>
                  <a:t>vind</a:t>
                </a:r>
                <a:r>
                  <a:rPr lang="en-US" dirty="0"/>
                  <a:t> de </a:t>
                </a:r>
                <a:r>
                  <a:rPr lang="en-US" dirty="0" err="1"/>
                  <a:t>minimale</a:t>
                </a:r>
                <a:r>
                  <a:rPr lang="en-US" dirty="0"/>
                  <a:t> element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zet</a:t>
                </a:r>
                <a:r>
                  <a:rPr lang="en-US" dirty="0"/>
                  <a:t> het links </a:t>
                </a:r>
                <a:r>
                  <a:rPr lang="en-US" dirty="0" err="1"/>
                  <a:t>neer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Uitvoeringstijd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Extra </a:t>
                </a:r>
                <a:r>
                  <a:rPr lang="en-US" dirty="0" err="1"/>
                  <a:t>geheugengebruik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Counting sort</a:t>
                </a:r>
                <a:r>
                  <a:rPr lang="en-US" dirty="0"/>
                  <a:t>: Tel van 0 tot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hoe </a:t>
                </a:r>
                <a:r>
                  <a:rPr lang="en-US" dirty="0" err="1"/>
                  <a:t>vaak</a:t>
                </a:r>
                <a:r>
                  <a:rPr lang="en-US" dirty="0"/>
                  <a:t> </a:t>
                </a:r>
                <a:r>
                  <a:rPr lang="en-US" dirty="0" err="1"/>
                  <a:t>ze</a:t>
                </a:r>
                <a:r>
                  <a:rPr lang="en-US" dirty="0"/>
                  <a:t> </a:t>
                </a:r>
                <a:r>
                  <a:rPr lang="en-US" dirty="0" err="1"/>
                  <a:t>voorkomen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Uitvoeringstijd: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Extra </a:t>
                </a:r>
                <a:r>
                  <a:rPr lang="en-US" dirty="0" err="1"/>
                  <a:t>geheugengebruik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800"/>
                  </a:spcAft>
                </a:pPr>
                <a:r>
                  <a:rPr lang="en-US" dirty="0" err="1"/>
                  <a:t>Werkt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alle </a:t>
                </a:r>
                <a:r>
                  <a:rPr lang="en-US" dirty="0" err="1"/>
                  <a:t>getallen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de 0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zitten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Bekijk</a:t>
                </a:r>
                <a:r>
                  <a:rPr lang="en-US" dirty="0"/>
                  <a:t> </a:t>
                </a:r>
                <a:r>
                  <a:rPr lang="en-US" dirty="0">
                    <a:hlinkClick r:id="rId3"/>
                  </a:rPr>
                  <a:t>https://visualgo.net/en/sorting</a:t>
                </a:r>
                <a:r>
                  <a:rPr lang="en-US" dirty="0"/>
                  <a:t> 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visualisaties</a:t>
                </a:r>
                <a:r>
                  <a:rPr lang="en-US" dirty="0"/>
                  <a:t> van de </a:t>
                </a:r>
                <a:r>
                  <a:rPr lang="en-US" dirty="0" err="1"/>
                  <a:t>algoritmes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8B389A8-DB81-4481-BBB5-88A442BD3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95304"/>
                <a:ext cx="9720263" cy="4252182"/>
              </a:xfrm>
              <a:blipFill>
                <a:blip r:embed="rId4"/>
                <a:stretch>
                  <a:fillRect l="-1568" t="-2582" r="-690" b="-14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100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vragen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CDD3F-93DE-4897-8A29-4E5D4933FE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antwoorden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online: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Slides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geüpdatet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is online </a:t>
            </a:r>
            <a:r>
              <a:rPr lang="en-US" dirty="0" err="1"/>
              <a:t>gezet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Sorting </a:t>
            </a:r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doorgeschoven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week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week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proberen</a:t>
            </a:r>
            <a:r>
              <a:rPr lang="en-US" dirty="0"/>
              <a:t>: Patrick </a:t>
            </a:r>
            <a:r>
              <a:rPr lang="en-US" dirty="0" err="1"/>
              <a:t>houdt</a:t>
            </a:r>
            <a:r>
              <a:rPr lang="en-US" dirty="0"/>
              <a:t> de chat </a:t>
            </a:r>
            <a:r>
              <a:rPr lang="en-US" dirty="0" err="1"/>
              <a:t>bij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: </a:t>
            </a:r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vogelbekdieren</a:t>
            </a:r>
            <a:endParaRPr lang="en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7B8ED-09A5-4076-868D-F4870D0266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3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Perry </a:t>
            </a:r>
            <a:r>
              <a:rPr lang="en-US" dirty="0" err="1"/>
              <a:t>vindt</a:t>
            </a:r>
            <a:r>
              <a:rPr lang="en-US" dirty="0"/>
              <a:t> het </a:t>
            </a:r>
            <a:r>
              <a:rPr lang="en-US" dirty="0" err="1"/>
              <a:t>leuk</a:t>
            </a:r>
            <a:r>
              <a:rPr lang="en-US" dirty="0"/>
              <a:t> om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. Er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lading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sorteren</a:t>
            </a:r>
            <a:r>
              <a:rPr lang="en-US" dirty="0"/>
              <a:t> op naam </a:t>
            </a:r>
            <a:r>
              <a:rPr lang="en-US" dirty="0" err="1"/>
              <a:t>en</a:t>
            </a:r>
            <a:r>
              <a:rPr lang="en-US" dirty="0"/>
              <a:t> op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met je eigen </a:t>
            </a:r>
            <a:r>
              <a:rPr lang="en-US" dirty="0" err="1"/>
              <a:t>sorteerfunctie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Input: array </a:t>
            </a:r>
            <a:r>
              <a:rPr lang="en-US" sz="1800" dirty="0" err="1"/>
              <a:t>aan</a:t>
            </a:r>
            <a:r>
              <a:rPr lang="en-US" sz="1800" dirty="0"/>
              <a:t> </a:t>
            </a:r>
            <a:r>
              <a:rPr lang="en-US" sz="1800" dirty="0" err="1"/>
              <a:t>Vogelbekdieren</a:t>
            </a:r>
            <a:r>
              <a:rPr lang="en-US" sz="1800" dirty="0"/>
              <a:t> [vogelbekdier1, vogelbekdier2, …]</a:t>
            </a:r>
          </a:p>
          <a:p>
            <a:pPr lvl="1"/>
            <a:r>
              <a:rPr lang="en-US" dirty="0"/>
              <a:t>String vogelbekdier1.naam </a:t>
            </a:r>
            <a:r>
              <a:rPr lang="en-US" dirty="0" err="1"/>
              <a:t>bevat</a:t>
            </a:r>
            <a:r>
              <a:rPr lang="en-US" dirty="0"/>
              <a:t> de naam van het vogelbekdier1</a:t>
            </a:r>
          </a:p>
          <a:p>
            <a:pPr lvl="1"/>
            <a:r>
              <a:rPr lang="en-US" dirty="0"/>
              <a:t>int vogelbekdier1.lengte </a:t>
            </a:r>
            <a:r>
              <a:rPr lang="en-US" dirty="0" err="1"/>
              <a:t>bevat</a:t>
            </a:r>
            <a:r>
              <a:rPr lang="en-US" dirty="0"/>
              <a:t> de </a:t>
            </a:r>
            <a:r>
              <a:rPr lang="en-US" dirty="0" err="1"/>
              <a:t>lengte</a:t>
            </a:r>
            <a:r>
              <a:rPr lang="en-US" dirty="0"/>
              <a:t> in cm van het vogelbekdier1.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Output (print </a:t>
            </a:r>
            <a:r>
              <a:rPr lang="en-US" sz="1800" dirty="0" err="1"/>
              <a:t>naar</a:t>
            </a:r>
            <a:r>
              <a:rPr lang="en-US" sz="1800" dirty="0"/>
              <a:t> </a:t>
            </a:r>
            <a:r>
              <a:rPr lang="en-US" sz="1800" dirty="0" err="1"/>
              <a:t>System.out</a:t>
            </a:r>
            <a:r>
              <a:rPr lang="en-US" sz="1800" dirty="0"/>
              <a:t>):</a:t>
            </a:r>
          </a:p>
          <a:p>
            <a:pPr lvl="1"/>
            <a:r>
              <a:rPr lang="en-US" dirty="0"/>
              <a:t>Array van </a:t>
            </a:r>
            <a:r>
              <a:rPr lang="en-US" dirty="0" err="1"/>
              <a:t>vogelbekdieren</a:t>
            </a:r>
            <a:r>
              <a:rPr lang="en-US" dirty="0"/>
              <a:t>, </a:t>
            </a:r>
            <a:r>
              <a:rPr lang="en-US" dirty="0" err="1"/>
              <a:t>gesorteerd</a:t>
            </a:r>
            <a:r>
              <a:rPr lang="en-US" dirty="0"/>
              <a:t> op naam</a:t>
            </a:r>
          </a:p>
          <a:p>
            <a:pPr lvl="1"/>
            <a:r>
              <a:rPr lang="en-US" dirty="0"/>
              <a:t>Array van </a:t>
            </a:r>
            <a:r>
              <a:rPr lang="en-US" dirty="0" err="1"/>
              <a:t>vogelbekdieren</a:t>
            </a:r>
            <a:r>
              <a:rPr lang="en-US" dirty="0"/>
              <a:t>, </a:t>
            </a:r>
            <a:r>
              <a:rPr lang="en-US" dirty="0" err="1"/>
              <a:t>gesorteerd</a:t>
            </a:r>
            <a:r>
              <a:rPr lang="en-US" dirty="0"/>
              <a:t> op </a:t>
            </a:r>
            <a:r>
              <a:rPr lang="en-US" dirty="0" err="1"/>
              <a:t>lengte</a:t>
            </a: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38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ArrayList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LinkedList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Abstract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B609B-60E4-414E-BD6A-FBEE8AA86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2587" y="2875669"/>
            <a:ext cx="7563316" cy="32164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D0BB-4949-40DE-9631-A041B4661005}"/>
              </a:ext>
            </a:extLst>
          </p:cNvPr>
          <p:cNvSpPr/>
          <p:nvPr/>
        </p:nvSpPr>
        <p:spPr>
          <a:xfrm>
            <a:off x="6095999" y="4483904"/>
            <a:ext cx="1738745" cy="107523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200" b="1" dirty="0"/>
              <a:t>Topic #1</a:t>
            </a:r>
            <a:endParaRPr lang="en-NL" sz="1200" b="1" dirty="0"/>
          </a:p>
        </p:txBody>
      </p:sp>
    </p:spTree>
    <p:extLst>
      <p:ext uri="{BB962C8B-B14F-4D97-AF65-F5344CB8AC3E}">
        <p14:creationId xmlns:p14="http://schemas.microsoft.com/office/powerpoint/2010/main" val="26426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389A8-DB81-4481-BBB5-88A442BD32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95304"/>
            <a:ext cx="9720263" cy="425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les al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malen</a:t>
            </a:r>
            <a:r>
              <a:rPr lang="en-US" dirty="0"/>
              <a:t> arrays </a:t>
            </a:r>
            <a:r>
              <a:rPr lang="en-US" dirty="0" err="1"/>
              <a:t>gebruikt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array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structuur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opslag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van </a:t>
            </a:r>
            <a:r>
              <a:rPr lang="en-US" dirty="0" err="1"/>
              <a:t>elementen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Dezelfde</a:t>
            </a:r>
            <a:r>
              <a:rPr lang="en-US" dirty="0"/>
              <a:t>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Aaneengesloten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geheugen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Lengte</a:t>
            </a:r>
            <a:r>
              <a:rPr lang="en-US" dirty="0"/>
              <a:t> van de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vooraf</a:t>
            </a:r>
            <a:r>
              <a:rPr lang="en-US" dirty="0"/>
              <a:t> </a:t>
            </a:r>
            <a:r>
              <a:rPr lang="en-US" dirty="0" err="1"/>
              <a:t>bepaald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7073-86C3-4BD7-B62D-587222FC6B16}"/>
              </a:ext>
            </a:extLst>
          </p:cNvPr>
          <p:cNvSpPr/>
          <p:nvPr/>
        </p:nvSpPr>
        <p:spPr>
          <a:xfrm>
            <a:off x="1111807" y="453211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0C0BABB-0A06-46FA-948C-4470D152341D}"/>
              </a:ext>
            </a:extLst>
          </p:cNvPr>
          <p:cNvSpPr txBox="1">
            <a:spLocks/>
          </p:cNvSpPr>
          <p:nvPr/>
        </p:nvSpPr>
        <p:spPr>
          <a:xfrm>
            <a:off x="1187451" y="5698932"/>
            <a:ext cx="227203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zit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75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7073-86C3-4BD7-B62D-587222FC6B16}"/>
              </a:ext>
            </a:extLst>
          </p:cNvPr>
          <p:cNvSpPr/>
          <p:nvPr/>
        </p:nvSpPr>
        <p:spPr>
          <a:xfrm>
            <a:off x="1530908" y="25506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A79169-9623-4AF0-9999-1904F31DEABE}"/>
              </a:ext>
            </a:extLst>
          </p:cNvPr>
          <p:cNvSpPr txBox="1">
            <a:spLocks/>
          </p:cNvSpPr>
          <p:nvPr/>
        </p:nvSpPr>
        <p:spPr>
          <a:xfrm>
            <a:off x="1187451" y="1959139"/>
            <a:ext cx="227203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zit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D613450-1B55-4A56-9F4C-663FCD83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82805"/>
              </p:ext>
            </p:extLst>
          </p:nvPr>
        </p:nvGraphicFramePr>
        <p:xfrm>
          <a:off x="8928000" y="1954411"/>
          <a:ext cx="25714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715">
                  <a:extLst>
                    <a:ext uri="{9D8B030D-6E8A-4147-A177-3AD203B41FA5}">
                      <a16:colId xmlns:a16="http://schemas.microsoft.com/office/drawing/2014/main" val="2428676098"/>
                    </a:ext>
                  </a:extLst>
                </a:gridCol>
                <a:gridCol w="1285715">
                  <a:extLst>
                    <a:ext uri="{9D8B030D-6E8A-4147-A177-3AD203B41FA5}">
                      <a16:colId xmlns:a16="http://schemas.microsoft.com/office/drawing/2014/main" val="164518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5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234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08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6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05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3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95180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BFD88B-F97C-45DE-8B5F-A478C3D6D657}"/>
              </a:ext>
            </a:extLst>
          </p:cNvPr>
          <p:cNvSpPr/>
          <p:nvPr/>
        </p:nvSpPr>
        <p:spPr>
          <a:xfrm>
            <a:off x="1161224" y="2645073"/>
            <a:ext cx="383177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2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17073-86C3-4BD7-B62D-587222FC6B16}"/>
              </a:ext>
            </a:extLst>
          </p:cNvPr>
          <p:cNvSpPr/>
          <p:nvPr/>
        </p:nvSpPr>
        <p:spPr>
          <a:xfrm>
            <a:off x="1530908" y="255062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A79169-9623-4AF0-9999-1904F31DEABE}"/>
              </a:ext>
            </a:extLst>
          </p:cNvPr>
          <p:cNvSpPr txBox="1">
            <a:spLocks/>
          </p:cNvSpPr>
          <p:nvPr/>
        </p:nvSpPr>
        <p:spPr>
          <a:xfrm>
            <a:off x="1187451" y="1959139"/>
            <a:ext cx="2272030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zit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?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D613450-1B55-4A56-9F4C-663FCD83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32373"/>
              </p:ext>
            </p:extLst>
          </p:nvPr>
        </p:nvGraphicFramePr>
        <p:xfrm>
          <a:off x="8928000" y="1959139"/>
          <a:ext cx="25714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715">
                  <a:extLst>
                    <a:ext uri="{9D8B030D-6E8A-4147-A177-3AD203B41FA5}">
                      <a16:colId xmlns:a16="http://schemas.microsoft.com/office/drawing/2014/main" val="2428676098"/>
                    </a:ext>
                  </a:extLst>
                </a:gridCol>
                <a:gridCol w="1285715">
                  <a:extLst>
                    <a:ext uri="{9D8B030D-6E8A-4147-A177-3AD203B41FA5}">
                      <a16:colId xmlns:a16="http://schemas.microsoft.com/office/drawing/2014/main" val="164518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5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234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08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6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05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3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9518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7BA1A5-45F6-4AA5-AD53-1CC4E4B21C70}"/>
              </a:ext>
            </a:extLst>
          </p:cNvPr>
          <p:cNvSpPr/>
          <p:nvPr/>
        </p:nvSpPr>
        <p:spPr>
          <a:xfrm>
            <a:off x="1530908" y="301923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BFD88B-F97C-45DE-8B5F-A478C3D6D657}"/>
              </a:ext>
            </a:extLst>
          </p:cNvPr>
          <p:cNvSpPr/>
          <p:nvPr/>
        </p:nvSpPr>
        <p:spPr>
          <a:xfrm>
            <a:off x="1161224" y="3107164"/>
            <a:ext cx="383177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866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NL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D613450-1B55-4A56-9F4C-663FCD832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5187"/>
              </p:ext>
            </p:extLst>
          </p:nvPr>
        </p:nvGraphicFramePr>
        <p:xfrm>
          <a:off x="8928000" y="1934308"/>
          <a:ext cx="25714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715">
                  <a:extLst>
                    <a:ext uri="{9D8B030D-6E8A-4147-A177-3AD203B41FA5}">
                      <a16:colId xmlns:a16="http://schemas.microsoft.com/office/drawing/2014/main" val="2428676098"/>
                    </a:ext>
                  </a:extLst>
                </a:gridCol>
                <a:gridCol w="1285715">
                  <a:extLst>
                    <a:ext uri="{9D8B030D-6E8A-4147-A177-3AD203B41FA5}">
                      <a16:colId xmlns:a16="http://schemas.microsoft.com/office/drawing/2014/main" val="1645184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255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234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085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67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055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6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3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9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5951800"/>
                  </a:ext>
                </a:extLst>
              </a:tr>
            </a:tbl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4" y="2019836"/>
            <a:ext cx="5213451" cy="3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/>
              <a:t>Wat </a:t>
            </a:r>
            <a:r>
              <a:rPr lang="en-US" sz="1800" dirty="0" err="1"/>
              <a:t>zijn</a:t>
            </a:r>
            <a:r>
              <a:rPr lang="en-US" sz="1800" dirty="0"/>
              <a:t> de </a:t>
            </a:r>
            <a:r>
              <a:rPr lang="en-US" sz="1800" dirty="0" err="1"/>
              <a:t>functionaliteiten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array?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2DDAD65-DAFA-4BE3-A522-4A72EC0E3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57753"/>
                  </p:ext>
                </p:extLst>
              </p:nvPr>
            </p:nvGraphicFramePr>
            <p:xfrm>
              <a:off x="1161224" y="2671695"/>
              <a:ext cx="676061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31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53419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250510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Lezen/</a:t>
                          </a:r>
                          <a:r>
                            <a:rPr lang="en-US" sz="1600" dirty="0" err="1"/>
                            <a:t>Updaten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72DDAD65-DAFA-4BE3-A522-4A72EC0E3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657753"/>
                  </p:ext>
                </p:extLst>
              </p:nvPr>
            </p:nvGraphicFramePr>
            <p:xfrm>
              <a:off x="1161224" y="2671695"/>
              <a:ext cx="676061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131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53419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250510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Lezen/</a:t>
                          </a:r>
                          <a:r>
                            <a:rPr lang="en-US" sz="1600" dirty="0" err="1"/>
                            <a:t>Updaten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0316" t="-104918" r="-973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0316" t="-204918" r="-973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70316" t="-304918" r="-973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Toevoegen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Verwijderen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FF7C7BC-A98F-4B31-B832-B7BB10EEC2A4}"/>
              </a:ext>
            </a:extLst>
          </p:cNvPr>
          <p:cNvSpPr/>
          <p:nvPr/>
        </p:nvSpPr>
        <p:spPr>
          <a:xfrm>
            <a:off x="1059582" y="4093029"/>
            <a:ext cx="6963895" cy="803706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F9C7F41-4DD2-406A-A7FF-EEA9EAEF2D7B}"/>
              </a:ext>
            </a:extLst>
          </p:cNvPr>
          <p:cNvSpPr txBox="1">
            <a:spLocks/>
          </p:cNvSpPr>
          <p:nvPr/>
        </p:nvSpPr>
        <p:spPr>
          <a:xfrm>
            <a:off x="1187349" y="5107398"/>
            <a:ext cx="6814061" cy="1333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>
                <a:solidFill>
                  <a:schemeClr val="accent6"/>
                </a:solidFill>
              </a:rPr>
              <a:t>Nadeel</a:t>
            </a:r>
            <a:r>
              <a:rPr lang="en-US" sz="1800" dirty="0">
                <a:solidFill>
                  <a:schemeClr val="accent6"/>
                </a:solidFill>
              </a:rPr>
              <a:t>: array is fixed </a:t>
            </a:r>
            <a:r>
              <a:rPr lang="en-US" sz="1800" dirty="0" err="1">
                <a:solidFill>
                  <a:schemeClr val="accent6"/>
                </a:solidFill>
              </a:rPr>
              <a:t>lengte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dus</a:t>
            </a:r>
            <a:r>
              <a:rPr lang="en-US" sz="1800" dirty="0">
                <a:solidFill>
                  <a:schemeClr val="accent6"/>
                </a:solidFill>
              </a:rPr>
              <a:t> extra </a:t>
            </a:r>
            <a:r>
              <a:rPr lang="en-US" sz="1800" dirty="0" err="1">
                <a:solidFill>
                  <a:schemeClr val="accent6"/>
                </a:solidFill>
              </a:rPr>
              <a:t>elementen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inserten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gaat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niet</a:t>
            </a:r>
            <a:r>
              <a:rPr lang="en-US" sz="1800" dirty="0">
                <a:solidFill>
                  <a:schemeClr val="accent6"/>
                </a:solidFill>
              </a:rPr>
              <a:t>. </a:t>
            </a:r>
            <a:r>
              <a:rPr lang="en-US" sz="1800" dirty="0" err="1">
                <a:solidFill>
                  <a:schemeClr val="accent6"/>
                </a:solidFill>
              </a:rPr>
              <a:t>Dit</a:t>
            </a:r>
            <a:r>
              <a:rPr lang="en-US" sz="1800" dirty="0">
                <a:solidFill>
                  <a:schemeClr val="accent6"/>
                </a:solidFill>
              </a:rPr>
              <a:t> is </a:t>
            </a:r>
            <a:r>
              <a:rPr lang="en-US" sz="1800" dirty="0" err="1">
                <a:solidFill>
                  <a:schemeClr val="accent6"/>
                </a:solidFill>
              </a:rPr>
              <a:t>onhandig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kan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dit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beter</a:t>
            </a:r>
            <a:r>
              <a:rPr lang="en-US" sz="1800" dirty="0">
                <a:solidFill>
                  <a:schemeClr val="accent6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4" y="2019835"/>
            <a:ext cx="3872330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!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8F985A2-128B-4622-9003-FEF6CF184DA4}"/>
              </a:ext>
            </a:extLst>
          </p:cNvPr>
          <p:cNvSpPr txBox="1">
            <a:spLocks/>
          </p:cNvSpPr>
          <p:nvPr/>
        </p:nvSpPr>
        <p:spPr>
          <a:xfrm>
            <a:off x="1161224" y="2482422"/>
            <a:ext cx="9746776" cy="27795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die </a:t>
            </a:r>
            <a:r>
              <a:rPr lang="en-US" dirty="0" err="1"/>
              <a:t>automatisch</a:t>
            </a:r>
            <a:r>
              <a:rPr lang="en-US" dirty="0"/>
              <a:t> de arrays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beheert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beschouwen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 met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Achter de </a:t>
            </a:r>
            <a:r>
              <a:rPr lang="en-US" dirty="0" err="1"/>
              <a:t>schermen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Houdt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bij</a:t>
            </a:r>
            <a:r>
              <a:rPr lang="en-US" dirty="0"/>
              <a:t> met fixed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iets</a:t>
            </a:r>
            <a:r>
              <a:rPr lang="en-US" dirty="0"/>
              <a:t> toe wilt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array zit vol, dan </a:t>
            </a:r>
            <a:r>
              <a:rPr lang="en-US" dirty="0" err="1"/>
              <a:t>kopieert</a:t>
            </a:r>
            <a:r>
              <a:rPr lang="en-US" dirty="0"/>
              <a:t> het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07415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4" y="2019835"/>
            <a:ext cx="3872330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ArrayList</a:t>
            </a:r>
            <a:r>
              <a:rPr lang="en-US" dirty="0"/>
              <a:t>!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8F985A2-128B-4622-9003-FEF6CF184DA4}"/>
              </a:ext>
            </a:extLst>
          </p:cNvPr>
          <p:cNvSpPr txBox="1">
            <a:spLocks/>
          </p:cNvSpPr>
          <p:nvPr/>
        </p:nvSpPr>
        <p:spPr>
          <a:xfrm>
            <a:off x="1161224" y="2482422"/>
            <a:ext cx="9746776" cy="27795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die </a:t>
            </a:r>
            <a:r>
              <a:rPr lang="en-US" dirty="0" err="1"/>
              <a:t>automatisch</a:t>
            </a:r>
            <a:r>
              <a:rPr lang="en-US" dirty="0"/>
              <a:t> de arrays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beheert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het </a:t>
            </a:r>
            <a:r>
              <a:rPr lang="en-US" dirty="0" err="1"/>
              <a:t>beschouwen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 met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Achter de </a:t>
            </a:r>
            <a:r>
              <a:rPr lang="en-US" dirty="0" err="1"/>
              <a:t>schermen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Houdt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bij</a:t>
            </a:r>
            <a:r>
              <a:rPr lang="en-US" dirty="0"/>
              <a:t> met fixed </a:t>
            </a:r>
            <a:r>
              <a:rPr lang="en-US" dirty="0" err="1"/>
              <a:t>lengte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iets</a:t>
            </a:r>
            <a:r>
              <a:rPr lang="en-US" dirty="0"/>
              <a:t> toe wilt </a:t>
            </a:r>
            <a:r>
              <a:rPr lang="en-US" dirty="0" err="1"/>
              <a:t>voegen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array zit vol, dan </a:t>
            </a:r>
            <a:r>
              <a:rPr lang="en-US" dirty="0" err="1"/>
              <a:t>kopieert</a:t>
            </a:r>
            <a:r>
              <a:rPr lang="en-US" dirty="0"/>
              <a:t> het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36136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Functies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</a:rPr>
              <a:t>ArrayList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223" y="6040368"/>
                <a:ext cx="7930525" cy="2160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050" dirty="0"/>
                  <a:t>*</a:t>
                </a:r>
                <a:r>
                  <a:rPr lang="en-US" sz="1050" dirty="0" err="1"/>
                  <a:t>Als</a:t>
                </a:r>
                <a:r>
                  <a:rPr lang="en-US" sz="1050" dirty="0"/>
                  <a:t> de </a:t>
                </a:r>
                <a:r>
                  <a:rPr lang="en-US" sz="1050" dirty="0" err="1"/>
                  <a:t>orde</a:t>
                </a:r>
                <a:r>
                  <a:rPr lang="en-US" sz="1050" dirty="0"/>
                  <a:t> </a:t>
                </a:r>
                <a:r>
                  <a:rPr lang="en-US" sz="1050" dirty="0" err="1"/>
                  <a:t>niet</a:t>
                </a:r>
                <a:r>
                  <a:rPr lang="en-US" sz="1050" dirty="0"/>
                  <a:t> </a:t>
                </a:r>
                <a:r>
                  <a:rPr lang="en-US" sz="1050" dirty="0" err="1"/>
                  <a:t>uitmaakt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zou</a:t>
                </a:r>
                <a:r>
                  <a:rPr lang="en-US" sz="1050" dirty="0"/>
                  <a:t> je </a:t>
                </a:r>
                <a:r>
                  <a:rPr lang="en-US" sz="1050" dirty="0" err="1"/>
                  <a:t>een</a:t>
                </a:r>
                <a:r>
                  <a:rPr lang="en-US" sz="1050" dirty="0"/>
                  <a:t> eigen </a:t>
                </a:r>
                <a:r>
                  <a:rPr lang="en-US" sz="1050" dirty="0" err="1"/>
                  <a:t>implementatie</a:t>
                </a:r>
                <a:r>
                  <a:rPr lang="en-US" sz="1050" dirty="0"/>
                  <a:t> </a:t>
                </a:r>
                <a:r>
                  <a:rPr lang="en-US" sz="1050" dirty="0" err="1"/>
                  <a:t>kunnen</a:t>
                </a:r>
                <a:r>
                  <a:rPr lang="en-US" sz="1050" dirty="0"/>
                  <a:t> </a:t>
                </a:r>
                <a:r>
                  <a:rPr lang="en-US" sz="1050" dirty="0" err="1"/>
                  <a:t>maken</a:t>
                </a:r>
                <a:r>
                  <a:rPr lang="en-US" sz="1050" dirty="0"/>
                  <a:t> van </a:t>
                </a:r>
                <a:r>
                  <a:rPr lang="en-US" sz="1050" i="1" dirty="0"/>
                  <a:t>remove(</a:t>
                </a:r>
                <a:r>
                  <a:rPr lang="en-US" sz="1050" i="1" dirty="0" err="1"/>
                  <a:t>i</a:t>
                </a:r>
                <a:r>
                  <a:rPr lang="en-US" sz="1050" i="1" dirty="0"/>
                  <a:t>) </a:t>
                </a:r>
                <a:r>
                  <a:rPr lang="en-US" sz="1050" dirty="0"/>
                  <a:t>van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050" dirty="0"/>
                  <a:t>.</a:t>
                </a: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23" y="6040368"/>
                <a:ext cx="7930525" cy="216000"/>
              </a:xfrm>
              <a:prstGeom prst="rect">
                <a:avLst/>
              </a:prstGeom>
              <a:blipFill>
                <a:blip r:embed="rId3"/>
                <a:stretch>
                  <a:fillRect l="-999" t="-20000" b="-1142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101483"/>
                  </p:ext>
                </p:extLst>
              </p:nvPr>
            </p:nvGraphicFramePr>
            <p:xfrm>
              <a:off x="1161224" y="2671695"/>
              <a:ext cx="6798212" cy="2897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get(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i,e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Altijd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remove(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doorschuiven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contains(e)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101483"/>
                  </p:ext>
                </p:extLst>
              </p:nvPr>
            </p:nvGraphicFramePr>
            <p:xfrm>
              <a:off x="1161224" y="2671695"/>
              <a:ext cx="6798212" cy="2897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get(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96667" r="-1770" b="-6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set(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193443" r="-1770" b="-5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298333" r="-177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398333" r="-177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add(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i,e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Altijd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498333" r="-1770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remove(</a:t>
                          </a: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i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doorschuiven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598333" r="-177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contains(e)</a:t>
                          </a:r>
                          <a:endParaRPr lang="en-NL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698333" r="-1770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F039F12-0B46-47B3-A28D-4765A0E62D58}"/>
              </a:ext>
            </a:extLst>
          </p:cNvPr>
          <p:cNvSpPr/>
          <p:nvPr/>
        </p:nvSpPr>
        <p:spPr>
          <a:xfrm>
            <a:off x="6598310" y="3050438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E3241-9016-4844-ABB2-2403E083FB69}"/>
              </a:ext>
            </a:extLst>
          </p:cNvPr>
          <p:cNvSpPr/>
          <p:nvPr/>
        </p:nvSpPr>
        <p:spPr>
          <a:xfrm>
            <a:off x="6598309" y="3422722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48AB1-34CE-4756-82E1-CBFC27B63F28}"/>
              </a:ext>
            </a:extLst>
          </p:cNvPr>
          <p:cNvSpPr/>
          <p:nvPr/>
        </p:nvSpPr>
        <p:spPr>
          <a:xfrm>
            <a:off x="6598309" y="3795006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A565C-4C60-4278-81A1-C82E7B694B36}"/>
              </a:ext>
            </a:extLst>
          </p:cNvPr>
          <p:cNvSpPr/>
          <p:nvPr/>
        </p:nvSpPr>
        <p:spPr>
          <a:xfrm>
            <a:off x="6598309" y="4157334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7928-E3D5-4210-9670-D0EBBF7DEE68}"/>
              </a:ext>
            </a:extLst>
          </p:cNvPr>
          <p:cNvSpPr/>
          <p:nvPr/>
        </p:nvSpPr>
        <p:spPr>
          <a:xfrm>
            <a:off x="6598308" y="4529618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0264F-8266-4229-98BF-E9722C1C1394}"/>
              </a:ext>
            </a:extLst>
          </p:cNvPr>
          <p:cNvSpPr/>
          <p:nvPr/>
        </p:nvSpPr>
        <p:spPr>
          <a:xfrm>
            <a:off x="6598308" y="4901902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7C624-2D3B-4B2E-B78D-0CFD086D90DF}"/>
              </a:ext>
            </a:extLst>
          </p:cNvPr>
          <p:cNvSpPr/>
          <p:nvPr/>
        </p:nvSpPr>
        <p:spPr>
          <a:xfrm>
            <a:off x="6598308" y="5244126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846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werk</a:t>
            </a:r>
            <a:r>
              <a:rPr lang="en-US" dirty="0"/>
              <a:t> je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68EA993-D82E-47CE-B179-B50A093C21EC}"/>
              </a:ext>
            </a:extLst>
          </p:cNvPr>
          <p:cNvSpPr txBox="1">
            <a:spLocks/>
          </p:cNvSpPr>
          <p:nvPr/>
        </p:nvSpPr>
        <p:spPr>
          <a:xfrm>
            <a:off x="1161222" y="2604568"/>
            <a:ext cx="7930525" cy="57926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/>
              <a:t>Omdat</a:t>
            </a:r>
            <a:r>
              <a:rPr lang="en-US" sz="1800" dirty="0"/>
              <a:t> het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klasse</a:t>
            </a:r>
            <a:r>
              <a:rPr lang="en-US" sz="1800" dirty="0"/>
              <a:t> is, </a:t>
            </a:r>
            <a:r>
              <a:rPr lang="en-US" sz="1800" dirty="0" err="1"/>
              <a:t>moet</a:t>
            </a:r>
            <a:r>
              <a:rPr lang="en-US" sz="1800" dirty="0"/>
              <a:t> je het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aanroepen</a:t>
            </a:r>
            <a:r>
              <a:rPr lang="en-US" sz="1800" dirty="0"/>
              <a:t> met </a:t>
            </a:r>
            <a:r>
              <a:rPr lang="en-US" sz="1800" dirty="0" err="1"/>
              <a:t>functies</a:t>
            </a:r>
            <a:r>
              <a:rPr lang="en-US" sz="1800" dirty="0"/>
              <a:t> in </a:t>
            </a:r>
            <a:r>
              <a:rPr lang="en-US" sz="1800" dirty="0" err="1"/>
              <a:t>plaats</a:t>
            </a:r>
            <a:r>
              <a:rPr lang="en-US" sz="1800" dirty="0"/>
              <a:t> van met de </a:t>
            </a:r>
            <a:r>
              <a:rPr lang="en-US" sz="1800" dirty="0" err="1"/>
              <a:t>ingebakken</a:t>
            </a:r>
            <a:r>
              <a:rPr lang="en-US" sz="1800" dirty="0"/>
              <a:t> array </a:t>
            </a:r>
            <a:r>
              <a:rPr lang="en-US" sz="1800" dirty="0" err="1"/>
              <a:t>notatie</a:t>
            </a:r>
            <a:r>
              <a:rPr lang="en-US" sz="1800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sz="1800" dirty="0"/>
          </a:p>
          <a:p>
            <a:pPr marL="0" indent="0">
              <a:buFont typeface="Verdana" panose="020B0604030504040204" pitchFamily="34" charset="0"/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736A9-34DC-4CC6-8C74-B5F6ABC03A15}"/>
              </a:ext>
            </a:extLst>
          </p:cNvPr>
          <p:cNvSpPr/>
          <p:nvPr/>
        </p:nvSpPr>
        <p:spPr>
          <a:xfrm>
            <a:off x="5727376" y="4634159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A83D5-11E6-401D-A375-4ED51D3A1551}"/>
              </a:ext>
            </a:extLst>
          </p:cNvPr>
          <p:cNvSpPr/>
          <p:nvPr/>
        </p:nvSpPr>
        <p:spPr>
          <a:xfrm>
            <a:off x="1161222" y="4634159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26460-6BC6-4E84-9AEB-5395684C40B9}"/>
              </a:ext>
            </a:extLst>
          </p:cNvPr>
          <p:cNvSpPr/>
          <p:nvPr/>
        </p:nvSpPr>
        <p:spPr>
          <a:xfrm>
            <a:off x="1161222" y="501263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29731-1687-4660-9D19-A9AD6AB98BA5}"/>
              </a:ext>
            </a:extLst>
          </p:cNvPr>
          <p:cNvSpPr/>
          <p:nvPr/>
        </p:nvSpPr>
        <p:spPr>
          <a:xfrm>
            <a:off x="1187350" y="542941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C5CE4-9BE5-4686-9D18-54B73B7A30C8}"/>
              </a:ext>
            </a:extLst>
          </p:cNvPr>
          <p:cNvSpPr/>
          <p:nvPr/>
        </p:nvSpPr>
        <p:spPr>
          <a:xfrm>
            <a:off x="5727376" y="499434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BA048-1C96-4BF4-923F-999FC3227180}"/>
              </a:ext>
            </a:extLst>
          </p:cNvPr>
          <p:cNvSpPr/>
          <p:nvPr/>
        </p:nvSpPr>
        <p:spPr>
          <a:xfrm>
            <a:off x="5698361" y="537959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7C7634A9-1B92-4452-BC90-502BAE0D4437}"/>
              </a:ext>
            </a:extLst>
          </p:cNvPr>
          <p:cNvSpPr txBox="1">
            <a:spLocks/>
          </p:cNvSpPr>
          <p:nvPr/>
        </p:nvSpPr>
        <p:spPr>
          <a:xfrm>
            <a:off x="2482735" y="4151262"/>
            <a:ext cx="889250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Array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F3E07ED3-1882-484C-8B6F-A3B78363039A}"/>
              </a:ext>
            </a:extLst>
          </p:cNvPr>
          <p:cNvSpPr txBox="1">
            <a:spLocks/>
          </p:cNvSpPr>
          <p:nvPr/>
        </p:nvSpPr>
        <p:spPr>
          <a:xfrm>
            <a:off x="8063346" y="4124929"/>
            <a:ext cx="1184564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9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2D0-42F2-4358-B2D8-B788E1C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A7A1-0A75-4DB5-A479-F53F62F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F71E-1BBF-46C3-961C-58AA0A15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CDBF-2288-4667-B53A-6D31A4CC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6398D-E593-4DBE-AF46-F193AC306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endParaRPr lang="en-NL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EAB0B6-6F86-4995-943D-BBA533A2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52988"/>
              </p:ext>
            </p:extLst>
          </p:nvPr>
        </p:nvGraphicFramePr>
        <p:xfrm>
          <a:off x="1187350" y="1795030"/>
          <a:ext cx="10137142" cy="3573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28">
                  <a:extLst>
                    <a:ext uri="{9D8B030D-6E8A-4147-A177-3AD203B41FA5}">
                      <a16:colId xmlns:a16="http://schemas.microsoft.com/office/drawing/2014/main" val="3137907438"/>
                    </a:ext>
                  </a:extLst>
                </a:gridCol>
                <a:gridCol w="2371805">
                  <a:extLst>
                    <a:ext uri="{9D8B030D-6E8A-4147-A177-3AD203B41FA5}">
                      <a16:colId xmlns:a16="http://schemas.microsoft.com/office/drawing/2014/main" val="1655821202"/>
                    </a:ext>
                  </a:extLst>
                </a:gridCol>
                <a:gridCol w="2410788">
                  <a:extLst>
                    <a:ext uri="{9D8B030D-6E8A-4147-A177-3AD203B41FA5}">
                      <a16:colId xmlns:a16="http://schemas.microsoft.com/office/drawing/2014/main" val="1689137165"/>
                    </a:ext>
                  </a:extLst>
                </a:gridCol>
                <a:gridCol w="4567121">
                  <a:extLst>
                    <a:ext uri="{9D8B030D-6E8A-4147-A177-3AD203B41FA5}">
                      <a16:colId xmlns:a16="http://schemas.microsoft.com/office/drawing/2014/main" val="3864927329"/>
                    </a:ext>
                  </a:extLst>
                </a:gridCol>
              </a:tblGrid>
              <a:tr h="3973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97768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Introductie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Inleiding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algoritme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complexiteit</a:t>
                      </a:r>
                      <a:r>
                        <a:rPr lang="en-US" dirty="0"/>
                        <a:t>, data-</a:t>
                      </a:r>
                      <a:r>
                        <a:rPr lang="en-US" dirty="0" err="1"/>
                        <a:t>structuren</a:t>
                      </a:r>
                      <a:r>
                        <a:rPr lang="en-US" dirty="0"/>
                        <a:t>, Linear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53460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</a:t>
                      </a:r>
                      <a:r>
                        <a:rPr lang="en-US" b="0" dirty="0" err="1"/>
                        <a:t>mei</a:t>
                      </a:r>
                      <a:r>
                        <a:rPr lang="en-US" b="0" dirty="0"/>
                        <a:t> 2021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Datastructuren</a:t>
                      </a:r>
                      <a:r>
                        <a:rPr lang="en-US" b="0" dirty="0"/>
                        <a:t> 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Herhaling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algoritme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complexiteit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/>
                        <a:t>Sorteren</a:t>
                      </a:r>
                      <a:r>
                        <a:rPr lang="en-US" b="1" dirty="0"/>
                        <a:t> 1, </a:t>
                      </a:r>
                      <a:r>
                        <a:rPr lang="en-US" b="0" dirty="0" err="1"/>
                        <a:t>Abstracte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datatypen</a:t>
                      </a:r>
                      <a:r>
                        <a:rPr lang="en-US" b="0" dirty="0"/>
                        <a:t>, Array, List, Set, Hashing, Map </a:t>
                      </a:r>
                      <a:endParaRPr lang="en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794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Heap, Deque, Priority Queue, </a:t>
                      </a:r>
                      <a:r>
                        <a:rPr lang="en-US" dirty="0" err="1"/>
                        <a:t>Generieke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datatypen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4691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2, </a:t>
                      </a:r>
                      <a:r>
                        <a:rPr lang="en-US" dirty="0" err="1"/>
                        <a:t>recursie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proeftoets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234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F89F35-F065-4FE8-B073-EF8CB96CBAF5}"/>
              </a:ext>
            </a:extLst>
          </p:cNvPr>
          <p:cNvSpPr/>
          <p:nvPr/>
        </p:nvSpPr>
        <p:spPr>
          <a:xfrm>
            <a:off x="5041942" y="5635172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664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580351"/>
                  </p:ext>
                </p:extLst>
              </p:nvPr>
            </p:nvGraphicFramePr>
            <p:xfrm>
              <a:off x="1161224" y="2671695"/>
              <a:ext cx="636611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810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51315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57942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4005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8580351"/>
                  </p:ext>
                </p:extLst>
              </p:nvPr>
            </p:nvGraphicFramePr>
            <p:xfrm>
              <a:off x="1161224" y="2671695"/>
              <a:ext cx="636611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6810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51315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57942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4005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658" t="-104918" r="-151899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104918" r="-1695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658" t="-204918" r="-151899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204918" r="-1695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658" t="-304918" r="-151899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304918" r="-1695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404918" r="-1695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504918" r="-1695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3220" t="-604918" r="-1695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Laten we het </a:t>
            </a:r>
            <a:r>
              <a:rPr lang="en-US" dirty="0" err="1"/>
              <a:t>tabelletje</a:t>
            </a:r>
            <a:r>
              <a:rPr lang="en-US" dirty="0"/>
              <a:t> </a:t>
            </a:r>
            <a:r>
              <a:rPr lang="en-US" dirty="0" err="1"/>
              <a:t>aanvullen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A77DD-1CCC-4B62-A81E-140CF2344F1E}"/>
              </a:ext>
            </a:extLst>
          </p:cNvPr>
          <p:cNvSpPr/>
          <p:nvPr/>
        </p:nvSpPr>
        <p:spPr>
          <a:xfrm>
            <a:off x="6144768" y="309329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C5D9A-84EB-4B1B-84FB-F90E29AE4091}"/>
              </a:ext>
            </a:extLst>
          </p:cNvPr>
          <p:cNvSpPr/>
          <p:nvPr/>
        </p:nvSpPr>
        <p:spPr>
          <a:xfrm>
            <a:off x="6144767" y="346557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0EC5A-F889-4775-AA83-74B6A836F423}"/>
              </a:ext>
            </a:extLst>
          </p:cNvPr>
          <p:cNvSpPr/>
          <p:nvPr/>
        </p:nvSpPr>
        <p:spPr>
          <a:xfrm>
            <a:off x="6144767" y="383785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9B8D1-E1A9-4AA5-A33A-D3B0E8AFD641}"/>
              </a:ext>
            </a:extLst>
          </p:cNvPr>
          <p:cNvSpPr/>
          <p:nvPr/>
        </p:nvSpPr>
        <p:spPr>
          <a:xfrm>
            <a:off x="6144767" y="420018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290E7-8DBC-4E03-936D-C40895669FC9}"/>
              </a:ext>
            </a:extLst>
          </p:cNvPr>
          <p:cNvSpPr/>
          <p:nvPr/>
        </p:nvSpPr>
        <p:spPr>
          <a:xfrm>
            <a:off x="6144766" y="457247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0F4D-33E3-4965-AE5F-B99B9C4BA3AC}"/>
              </a:ext>
            </a:extLst>
          </p:cNvPr>
          <p:cNvSpPr/>
          <p:nvPr/>
        </p:nvSpPr>
        <p:spPr>
          <a:xfrm>
            <a:off x="6144766" y="494475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232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1409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, met de </a:t>
            </a:r>
            <a:r>
              <a:rPr lang="en-US" dirty="0" err="1"/>
              <a:t>welbekende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LinkedList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In </a:t>
            </a:r>
            <a:r>
              <a:rPr lang="en-US" dirty="0" err="1"/>
              <a:t>plaats</a:t>
            </a:r>
            <a:r>
              <a:rPr lang="en-US" dirty="0"/>
              <a:t> van alle </a:t>
            </a:r>
            <a:r>
              <a:rPr lang="en-US" dirty="0" err="1"/>
              <a:t>getallen</a:t>
            </a:r>
            <a:r>
              <a:rPr lang="en-US" dirty="0"/>
              <a:t> achter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, </a:t>
            </a:r>
            <a:r>
              <a:rPr lang="en-US" dirty="0" err="1"/>
              <a:t>bewaar</a:t>
            </a:r>
            <a:r>
              <a:rPr lang="en-US" dirty="0"/>
              <a:t> je de </a:t>
            </a:r>
            <a:r>
              <a:rPr lang="en-US" dirty="0" err="1"/>
              <a:t>referentie</a:t>
            </a:r>
            <a:r>
              <a:rPr lang="en-US" dirty="0"/>
              <a:t> (</a:t>
            </a:r>
            <a:r>
              <a:rPr lang="en-US" dirty="0" err="1"/>
              <a:t>locatie</a:t>
            </a:r>
            <a:r>
              <a:rPr lang="en-US" dirty="0"/>
              <a:t>)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object.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AA084-AE42-4E0F-8EA1-F378504EFB1D}"/>
              </a:ext>
            </a:extLst>
          </p:cNvPr>
          <p:cNvGrpSpPr/>
          <p:nvPr/>
        </p:nvGrpSpPr>
        <p:grpSpPr>
          <a:xfrm>
            <a:off x="3050655" y="3588731"/>
            <a:ext cx="6658737" cy="2694334"/>
            <a:chOff x="2302510" y="2631867"/>
            <a:chExt cx="6658737" cy="2694334"/>
          </a:xfrm>
        </p:grpSpPr>
        <p:grpSp>
          <p:nvGrpSpPr>
            <p:cNvPr id="40" name="object 4">
              <a:extLst>
                <a:ext uri="{FF2B5EF4-FFF2-40B4-BE49-F238E27FC236}">
                  <a16:creationId xmlns:a16="http://schemas.microsoft.com/office/drawing/2014/main" id="{3A6B7DF0-74FA-4024-87C1-5253B05BDF5C}"/>
                </a:ext>
              </a:extLst>
            </p:cNvPr>
            <p:cNvGrpSpPr/>
            <p:nvPr/>
          </p:nvGrpSpPr>
          <p:grpSpPr>
            <a:xfrm>
              <a:off x="2786952" y="4136846"/>
              <a:ext cx="1817370" cy="1189355"/>
              <a:chOff x="1263205" y="3181921"/>
              <a:chExt cx="1817370" cy="1189355"/>
            </a:xfrm>
          </p:grpSpPr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56B6C9AE-2CD2-4277-B18C-97EFB7B8D453}"/>
                  </a:ext>
                </a:extLst>
              </p:cNvPr>
              <p:cNvSpPr/>
              <p:nvPr/>
            </p:nvSpPr>
            <p:spPr>
              <a:xfrm>
                <a:off x="1267967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1807464" y="0"/>
                    </a:moveTo>
                    <a:lnTo>
                      <a:pt x="0" y="0"/>
                    </a:lnTo>
                    <a:lnTo>
                      <a:pt x="0" y="1179576"/>
                    </a:lnTo>
                    <a:lnTo>
                      <a:pt x="1807464" y="1179576"/>
                    </a:lnTo>
                    <a:lnTo>
                      <a:pt x="1807464" y="0"/>
                    </a:lnTo>
                    <a:close/>
                  </a:path>
                </a:pathLst>
              </a:custGeom>
              <a:solidFill>
                <a:srgbClr val="E7E6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6">
                <a:extLst>
                  <a:ext uri="{FF2B5EF4-FFF2-40B4-BE49-F238E27FC236}">
                    <a16:creationId xmlns:a16="http://schemas.microsoft.com/office/drawing/2014/main" id="{6C7A4797-3588-45CC-BA33-0BC677A9A77E}"/>
                  </a:ext>
                </a:extLst>
              </p:cNvPr>
              <p:cNvSpPr/>
              <p:nvPr/>
            </p:nvSpPr>
            <p:spPr>
              <a:xfrm>
                <a:off x="1267967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0" y="1179576"/>
                    </a:moveTo>
                    <a:lnTo>
                      <a:pt x="1807464" y="1179576"/>
                    </a:lnTo>
                    <a:lnTo>
                      <a:pt x="1807464" y="0"/>
                    </a:lnTo>
                    <a:lnTo>
                      <a:pt x="0" y="0"/>
                    </a:lnTo>
                    <a:lnTo>
                      <a:pt x="0" y="117957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633C0E05-74A4-464B-A72C-C8824821CD78}"/>
                </a:ext>
              </a:extLst>
            </p:cNvPr>
            <p:cNvSpPr txBox="1"/>
            <p:nvPr/>
          </p:nvSpPr>
          <p:spPr>
            <a:xfrm>
              <a:off x="2850643" y="4020196"/>
              <a:ext cx="1542415" cy="12618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50100"/>
                </a:lnSpc>
                <a:spcBef>
                  <a:spcPts val="100"/>
                </a:spcBef>
              </a:pP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:Nod</a:t>
              </a:r>
              <a:r>
                <a:rPr sz="1800" u="heavy" spc="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e&lt;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 </a:t>
              </a:r>
              <a:r>
                <a:rPr sz="1800" dirty="0">
                  <a:latin typeface="Times New Roman"/>
                  <a:cs typeface="Times New Roman"/>
                </a:rPr>
                <a:t> next</a:t>
              </a:r>
            </a:p>
            <a:p>
              <a:pPr marL="12700">
                <a:lnSpc>
                  <a:spcPct val="100000"/>
                </a:lnSpc>
                <a:spcBef>
                  <a:spcPts val="1080"/>
                </a:spcBef>
              </a:pPr>
              <a:r>
                <a:rPr lang="en-US" sz="1800" dirty="0">
                  <a:latin typeface="Times New Roman"/>
                  <a:cs typeface="Times New Roman"/>
                </a:rPr>
                <a:t>integer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96EC7AC0-9F1B-421A-982B-470F44AC1662}"/>
                </a:ext>
              </a:extLst>
            </p:cNvPr>
            <p:cNvSpPr/>
            <p:nvPr/>
          </p:nvSpPr>
          <p:spPr>
            <a:xfrm>
              <a:off x="2302510" y="2631867"/>
              <a:ext cx="2934508" cy="1179830"/>
            </a:xfrm>
            <a:custGeom>
              <a:avLst/>
              <a:gdLst/>
              <a:ahLst/>
              <a:cxnLst/>
              <a:rect l="l" t="t" r="r" b="b"/>
              <a:pathLst>
                <a:path w="3793490" h="1179830">
                  <a:moveTo>
                    <a:pt x="3793236" y="0"/>
                  </a:moveTo>
                  <a:lnTo>
                    <a:pt x="0" y="0"/>
                  </a:lnTo>
                  <a:lnTo>
                    <a:pt x="0" y="1179576"/>
                  </a:lnTo>
                  <a:lnTo>
                    <a:pt x="3793236" y="1179576"/>
                  </a:lnTo>
                  <a:lnTo>
                    <a:pt x="379323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12">
              <a:extLst>
                <a:ext uri="{FF2B5EF4-FFF2-40B4-BE49-F238E27FC236}">
                  <a16:creationId xmlns:a16="http://schemas.microsoft.com/office/drawing/2014/main" id="{DA8D8322-BD5C-476D-B4F8-9C9888467038}"/>
                </a:ext>
              </a:extLst>
            </p:cNvPr>
            <p:cNvSpPr txBox="1"/>
            <p:nvPr/>
          </p:nvSpPr>
          <p:spPr>
            <a:xfrm>
              <a:off x="2302510" y="2631867"/>
              <a:ext cx="2934508" cy="1179830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27940" rIns="0" bIns="0" rtlCol="0">
              <a:spAutoFit/>
            </a:bodyPr>
            <a:lstStyle/>
            <a:p>
              <a:pPr marL="72390">
                <a:lnSpc>
                  <a:spcPct val="100000"/>
                </a:lnSpc>
                <a:spcBef>
                  <a:spcPts val="220"/>
                </a:spcBef>
              </a:pPr>
              <a:r>
                <a:rPr lang="en-US" sz="1800" u="heavy" spc="-5" dirty="0" err="1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intList</a:t>
              </a:r>
              <a:r>
                <a:rPr sz="1800" u="heavy" spc="-1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:LinkedList&lt;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</a:t>
              </a:r>
              <a:endParaRPr sz="1800" dirty="0">
                <a:latin typeface="Times New Roman"/>
                <a:cs typeface="Times New Roman"/>
              </a:endParaRPr>
            </a:p>
            <a:p>
              <a:pPr marL="72390">
                <a:lnSpc>
                  <a:spcPct val="100000"/>
                </a:lnSpc>
                <a:spcBef>
                  <a:spcPts val="1080"/>
                </a:spcBef>
              </a:pPr>
              <a:r>
                <a:rPr sz="1800" spc="-5" dirty="0">
                  <a:latin typeface="Times New Roman"/>
                  <a:cs typeface="Times New Roman"/>
                </a:rPr>
                <a:t>size</a:t>
              </a:r>
              <a:r>
                <a:rPr sz="1800" spc="-20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=</a:t>
              </a:r>
              <a:r>
                <a:rPr sz="1800" spc="-1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latin typeface="Times New Roman"/>
                  <a:cs typeface="Times New Roman"/>
                </a:rPr>
                <a:t>3</a:t>
              </a:r>
            </a:p>
            <a:p>
              <a:pPr marL="72390">
                <a:lnSpc>
                  <a:spcPct val="100000"/>
                </a:lnSpc>
                <a:spcBef>
                  <a:spcPts val="1080"/>
                </a:spcBef>
              </a:pPr>
              <a:r>
                <a:rPr sz="1800" dirty="0">
                  <a:latin typeface="Times New Roman"/>
                  <a:cs typeface="Times New Roman"/>
                </a:rPr>
                <a:t>first</a:t>
              </a:r>
            </a:p>
          </p:txBody>
        </p:sp>
        <p:grpSp>
          <p:nvGrpSpPr>
            <p:cNvPr id="46" name="object 13">
              <a:extLst>
                <a:ext uri="{FF2B5EF4-FFF2-40B4-BE49-F238E27FC236}">
                  <a16:creationId xmlns:a16="http://schemas.microsoft.com/office/drawing/2014/main" id="{71C83EFE-9392-4C49-8348-5410883E21FE}"/>
                </a:ext>
              </a:extLst>
            </p:cNvPr>
            <p:cNvGrpSpPr/>
            <p:nvPr/>
          </p:nvGrpSpPr>
          <p:grpSpPr>
            <a:xfrm>
              <a:off x="4967796" y="4136846"/>
              <a:ext cx="1817370" cy="1189355"/>
              <a:chOff x="3444049" y="3181921"/>
              <a:chExt cx="1817370" cy="1189355"/>
            </a:xfrm>
          </p:grpSpPr>
          <p:sp>
            <p:nvSpPr>
              <p:cNvPr id="47" name="object 14">
                <a:extLst>
                  <a:ext uri="{FF2B5EF4-FFF2-40B4-BE49-F238E27FC236}">
                    <a16:creationId xmlns:a16="http://schemas.microsoft.com/office/drawing/2014/main" id="{6BCC185E-96AB-42A8-A13E-CDC2E38FB9A8}"/>
                  </a:ext>
                </a:extLst>
              </p:cNvPr>
              <p:cNvSpPr/>
              <p:nvPr/>
            </p:nvSpPr>
            <p:spPr>
              <a:xfrm>
                <a:off x="3448811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1807464" y="0"/>
                    </a:moveTo>
                    <a:lnTo>
                      <a:pt x="0" y="0"/>
                    </a:lnTo>
                    <a:lnTo>
                      <a:pt x="0" y="1179576"/>
                    </a:lnTo>
                    <a:lnTo>
                      <a:pt x="1807464" y="1179576"/>
                    </a:lnTo>
                    <a:lnTo>
                      <a:pt x="1807464" y="0"/>
                    </a:lnTo>
                    <a:close/>
                  </a:path>
                </a:pathLst>
              </a:custGeom>
              <a:solidFill>
                <a:srgbClr val="E7E6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D988729C-97CD-4591-B1F6-75FDB819BF2C}"/>
                  </a:ext>
                </a:extLst>
              </p:cNvPr>
              <p:cNvSpPr/>
              <p:nvPr/>
            </p:nvSpPr>
            <p:spPr>
              <a:xfrm>
                <a:off x="3448811" y="3186683"/>
                <a:ext cx="1807845" cy="1179830"/>
              </a:xfrm>
              <a:custGeom>
                <a:avLst/>
                <a:gdLst/>
                <a:ahLst/>
                <a:cxnLst/>
                <a:rect l="l" t="t" r="r" b="b"/>
                <a:pathLst>
                  <a:path w="1807845" h="1179829">
                    <a:moveTo>
                      <a:pt x="0" y="1179576"/>
                    </a:moveTo>
                    <a:lnTo>
                      <a:pt x="1807464" y="1179576"/>
                    </a:lnTo>
                    <a:lnTo>
                      <a:pt x="1807464" y="0"/>
                    </a:lnTo>
                    <a:lnTo>
                      <a:pt x="0" y="0"/>
                    </a:lnTo>
                    <a:lnTo>
                      <a:pt x="0" y="1179576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16">
              <a:extLst>
                <a:ext uri="{FF2B5EF4-FFF2-40B4-BE49-F238E27FC236}">
                  <a16:creationId xmlns:a16="http://schemas.microsoft.com/office/drawing/2014/main" id="{58C2637B-71CB-40A3-B14D-064E6D42D792}"/>
                </a:ext>
              </a:extLst>
            </p:cNvPr>
            <p:cNvSpPr txBox="1"/>
            <p:nvPr/>
          </p:nvSpPr>
          <p:spPr>
            <a:xfrm>
              <a:off x="5032375" y="4020196"/>
              <a:ext cx="1542415" cy="126188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50100"/>
                </a:lnSpc>
                <a:spcBef>
                  <a:spcPts val="100"/>
                </a:spcBef>
              </a:pP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:Node</a:t>
              </a:r>
              <a:r>
                <a:rPr sz="1800" u="heavy" spc="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 </a:t>
              </a:r>
              <a:r>
                <a:rPr sz="1800" dirty="0">
                  <a:latin typeface="Times New Roman"/>
                  <a:cs typeface="Times New Roman"/>
                </a:rPr>
                <a:t> next</a:t>
              </a:r>
            </a:p>
            <a:p>
              <a:pPr marL="12700">
                <a:lnSpc>
                  <a:spcPct val="100000"/>
                </a:lnSpc>
                <a:spcBef>
                  <a:spcPts val="1080"/>
                </a:spcBef>
              </a:pPr>
              <a:r>
                <a:rPr lang="en-US" sz="1800" dirty="0">
                  <a:latin typeface="Times New Roman"/>
                  <a:cs typeface="Times New Roman"/>
                </a:rPr>
                <a:t>integer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sp>
          <p:nvSpPr>
            <p:cNvPr id="50" name="object 17">
              <a:extLst>
                <a:ext uri="{FF2B5EF4-FFF2-40B4-BE49-F238E27FC236}">
                  <a16:creationId xmlns:a16="http://schemas.microsoft.com/office/drawing/2014/main" id="{80E752A1-A54F-4CED-8E7C-9B1CE7414678}"/>
                </a:ext>
              </a:extLst>
            </p:cNvPr>
            <p:cNvSpPr/>
            <p:nvPr/>
          </p:nvSpPr>
          <p:spPr>
            <a:xfrm>
              <a:off x="7153402" y="4126369"/>
              <a:ext cx="1807845" cy="1181100"/>
            </a:xfrm>
            <a:custGeom>
              <a:avLst/>
              <a:gdLst/>
              <a:ahLst/>
              <a:cxnLst/>
              <a:rect l="l" t="t" r="r" b="b"/>
              <a:pathLst>
                <a:path w="1807845" h="1181100">
                  <a:moveTo>
                    <a:pt x="1807463" y="0"/>
                  </a:moveTo>
                  <a:lnTo>
                    <a:pt x="0" y="0"/>
                  </a:lnTo>
                  <a:lnTo>
                    <a:pt x="0" y="1181099"/>
                  </a:lnTo>
                  <a:lnTo>
                    <a:pt x="1807463" y="1181099"/>
                  </a:lnTo>
                  <a:lnTo>
                    <a:pt x="180746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8">
              <a:extLst>
                <a:ext uri="{FF2B5EF4-FFF2-40B4-BE49-F238E27FC236}">
                  <a16:creationId xmlns:a16="http://schemas.microsoft.com/office/drawing/2014/main" id="{2EB96AB4-1F16-47EC-AA1D-591499DA25A1}"/>
                </a:ext>
              </a:extLst>
            </p:cNvPr>
            <p:cNvSpPr txBox="1"/>
            <p:nvPr/>
          </p:nvSpPr>
          <p:spPr>
            <a:xfrm>
              <a:off x="7153402" y="4126369"/>
              <a:ext cx="1807845" cy="1117870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29845" rIns="0" bIns="0" rtlCol="0">
              <a:spAutoFit/>
            </a:bodyPr>
            <a:lstStyle/>
            <a:p>
              <a:pPr marL="73025">
                <a:lnSpc>
                  <a:spcPct val="100000"/>
                </a:lnSpc>
                <a:spcBef>
                  <a:spcPts val="235"/>
                </a:spcBef>
              </a:pP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:Node&lt;</a:t>
              </a:r>
              <a:r>
                <a:rPr lang="en-US"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Integer</a:t>
              </a:r>
              <a:r>
                <a:rPr sz="1800" u="heavy" spc="-5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&gt;</a:t>
              </a:r>
              <a:endParaRPr sz="1800" dirty="0">
                <a:latin typeface="Times New Roman"/>
                <a:cs typeface="Times New Roman"/>
              </a:endParaRPr>
            </a:p>
            <a:p>
              <a:pPr marL="73025" marR="733425">
                <a:lnSpc>
                  <a:spcPts val="3240"/>
                </a:lnSpc>
                <a:spcBef>
                  <a:spcPts val="285"/>
                </a:spcBef>
              </a:pPr>
              <a:r>
                <a:rPr sz="1800" dirty="0">
                  <a:latin typeface="Times New Roman"/>
                  <a:cs typeface="Times New Roman"/>
                </a:rPr>
                <a:t>next</a:t>
              </a:r>
              <a:r>
                <a:rPr sz="1800" spc="-45" dirty="0"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=</a:t>
              </a:r>
              <a:r>
                <a:rPr sz="1800" spc="-5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 </a:t>
              </a:r>
              <a:r>
                <a:rPr sz="180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null </a:t>
              </a:r>
              <a:r>
                <a:rPr sz="1800" spc="-440" dirty="0">
                  <a:solidFill>
                    <a:srgbClr val="C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800" dirty="0">
                  <a:latin typeface="Times New Roman"/>
                  <a:cs typeface="Times New Roman"/>
                </a:rPr>
                <a:t>integer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368829-231A-42FD-969F-43F638EE0CEF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14" y="3646309"/>
              <a:ext cx="134805" cy="4952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111075-F8AE-4A28-9C6E-23734587A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028" y="4286437"/>
              <a:ext cx="1542415" cy="4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868328D-2889-4C0C-86C4-9B902620B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829" y="4286437"/>
              <a:ext cx="1615390" cy="412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66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DA4EE68C-DD2F-4011-8230-CB2E7E9D5758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958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/>
              <a:t>Waarom</a:t>
            </a:r>
            <a:r>
              <a:rPr lang="en-US" sz="1800" dirty="0"/>
              <a:t> </a:t>
            </a:r>
            <a:r>
              <a:rPr lang="en-US" sz="1800" dirty="0" err="1"/>
              <a:t>wil</a:t>
            </a:r>
            <a:r>
              <a:rPr lang="en-US" sz="1800" dirty="0"/>
              <a:t> je </a:t>
            </a:r>
            <a:r>
              <a:rPr lang="en-US" sz="1800" dirty="0" err="1"/>
              <a:t>dit</a:t>
            </a:r>
            <a:r>
              <a:rPr lang="en-US" sz="1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Inserten</a:t>
            </a:r>
            <a:r>
              <a:rPr lang="en-US" sz="1800" dirty="0"/>
              <a:t> van </a:t>
            </a:r>
            <a:r>
              <a:rPr lang="en-US" sz="1800" dirty="0" err="1"/>
              <a:t>getallen</a:t>
            </a:r>
            <a:r>
              <a:rPr lang="en-US" sz="1800" dirty="0"/>
              <a:t> </a:t>
            </a:r>
            <a:r>
              <a:rPr lang="en-US" sz="1800" dirty="0" err="1"/>
              <a:t>tussen</a:t>
            </a:r>
            <a:r>
              <a:rPr lang="en-US" sz="1800" dirty="0"/>
              <a:t> </a:t>
            </a:r>
            <a:r>
              <a:rPr lang="en-US" sz="1800" dirty="0" err="1"/>
              <a:t>plekken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stuk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Deleten</a:t>
            </a:r>
            <a:r>
              <a:rPr lang="en-US" sz="1800" dirty="0"/>
              <a:t> </a:t>
            </a:r>
            <a:r>
              <a:rPr lang="en-US" sz="1800" dirty="0" err="1"/>
              <a:t>gaat</a:t>
            </a:r>
            <a:r>
              <a:rPr lang="en-US" sz="1800" dirty="0"/>
              <a:t>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stuk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Heeft</a:t>
            </a:r>
            <a:r>
              <a:rPr lang="en-US" sz="1800" dirty="0"/>
              <a:t>, net </a:t>
            </a:r>
            <a:r>
              <a:rPr lang="en-US" sz="1800" dirty="0" err="1"/>
              <a:t>als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,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dynamische</a:t>
            </a:r>
            <a:r>
              <a:rPr lang="en-US" sz="1800" dirty="0"/>
              <a:t> </a:t>
            </a:r>
            <a:r>
              <a:rPr lang="en-US" sz="1800" dirty="0" err="1"/>
              <a:t>lengte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Hoe </a:t>
            </a:r>
            <a:r>
              <a:rPr lang="en-US" sz="1800" dirty="0" err="1"/>
              <a:t>werk</a:t>
            </a:r>
            <a:r>
              <a:rPr lang="en-US" sz="1800" dirty="0"/>
              <a:t> je </a:t>
            </a:r>
            <a:r>
              <a:rPr lang="en-US" sz="1800" dirty="0" err="1"/>
              <a:t>ermee</a:t>
            </a:r>
            <a:r>
              <a:rPr lang="en-US" sz="1800" dirty="0"/>
              <a:t>?</a:t>
            </a:r>
          </a:p>
          <a:p>
            <a:pPr lvl="1"/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aangezien</a:t>
            </a:r>
            <a:r>
              <a:rPr lang="en-US" dirty="0"/>
              <a:t> het </a:t>
            </a:r>
            <a:r>
              <a:rPr lang="en-US" dirty="0" err="1"/>
              <a:t>beide</a:t>
            </a:r>
            <a:r>
              <a:rPr lang="en-US" dirty="0"/>
              <a:t> de List interface </a:t>
            </a:r>
            <a:r>
              <a:rPr lang="en-US" dirty="0" err="1"/>
              <a:t>implementeert</a:t>
            </a:r>
            <a:r>
              <a:rPr lang="en-US" dirty="0"/>
              <a:t>!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F323A3-81C0-454F-8F8D-2C8214D7CFCE}"/>
              </a:ext>
            </a:extLst>
          </p:cNvPr>
          <p:cNvGrpSpPr/>
          <p:nvPr/>
        </p:nvGrpSpPr>
        <p:grpSpPr>
          <a:xfrm>
            <a:off x="459253" y="4760101"/>
            <a:ext cx="5487561" cy="1451316"/>
            <a:chOff x="459253" y="4760101"/>
            <a:chExt cx="5487561" cy="145131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A14B10-069A-4A3D-8834-71505F0F2A29}"/>
                </a:ext>
              </a:extLst>
            </p:cNvPr>
            <p:cNvSpPr/>
            <p:nvPr/>
          </p:nvSpPr>
          <p:spPr>
            <a:xfrm>
              <a:off x="488268" y="5127428"/>
              <a:ext cx="5458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18B3A0-9474-4157-921D-59EBF91216C9}"/>
                </a:ext>
              </a:extLst>
            </p:cNvPr>
            <p:cNvSpPr/>
            <p:nvPr/>
          </p:nvSpPr>
          <p:spPr>
            <a:xfrm>
              <a:off x="488268" y="5487617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5FD80A-834B-4D90-8600-CCE3A28CDA96}"/>
                </a:ext>
              </a:extLst>
            </p:cNvPr>
            <p:cNvSpPr/>
            <p:nvPr/>
          </p:nvSpPr>
          <p:spPr>
            <a:xfrm>
              <a:off x="459253" y="5872863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Content Placeholder 6">
              <a:extLst>
                <a:ext uri="{FF2B5EF4-FFF2-40B4-BE49-F238E27FC236}">
                  <a16:creationId xmlns:a16="http://schemas.microsoft.com/office/drawing/2014/main" id="{28A014EB-858A-4D88-95A5-340C906D7809}"/>
                </a:ext>
              </a:extLst>
            </p:cNvPr>
            <p:cNvSpPr txBox="1">
              <a:spLocks/>
            </p:cNvSpPr>
            <p:nvPr/>
          </p:nvSpPr>
          <p:spPr>
            <a:xfrm>
              <a:off x="2917138" y="4760101"/>
              <a:ext cx="1184564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 err="1"/>
                <a:t>ArrayList</a:t>
              </a:r>
              <a:endParaRPr lang="en-US" sz="1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96E0DF-641E-46A1-988A-9CC15769A695}"/>
              </a:ext>
            </a:extLst>
          </p:cNvPr>
          <p:cNvGrpSpPr/>
          <p:nvPr/>
        </p:nvGrpSpPr>
        <p:grpSpPr>
          <a:xfrm>
            <a:off x="6096000" y="4729765"/>
            <a:ext cx="5711981" cy="1463094"/>
            <a:chOff x="6096000" y="4729765"/>
            <a:chExt cx="5711981" cy="14630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736CC8-9046-4DAA-AABD-773BE936FA33}"/>
                </a:ext>
              </a:extLst>
            </p:cNvPr>
            <p:cNvSpPr/>
            <p:nvPr/>
          </p:nvSpPr>
          <p:spPr>
            <a:xfrm>
              <a:off x="6125015" y="5108870"/>
              <a:ext cx="5682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ABEF62-CDB2-42DE-AD85-3371545624B2}"/>
                </a:ext>
              </a:extLst>
            </p:cNvPr>
            <p:cNvSpPr/>
            <p:nvPr/>
          </p:nvSpPr>
          <p:spPr>
            <a:xfrm>
              <a:off x="6125015" y="5469059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30FEED-DF39-440B-91B7-AD6E392AEF0A}"/>
                </a:ext>
              </a:extLst>
            </p:cNvPr>
            <p:cNvSpPr/>
            <p:nvPr/>
          </p:nvSpPr>
          <p:spPr>
            <a:xfrm>
              <a:off x="6096000" y="5854305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Content Placeholder 6">
              <a:extLst>
                <a:ext uri="{FF2B5EF4-FFF2-40B4-BE49-F238E27FC236}">
                  <a16:creationId xmlns:a16="http://schemas.microsoft.com/office/drawing/2014/main" id="{FB1F5634-4066-4370-BE15-C20356E698C3}"/>
                </a:ext>
              </a:extLst>
            </p:cNvPr>
            <p:cNvSpPr txBox="1">
              <a:spLocks/>
            </p:cNvSpPr>
            <p:nvPr/>
          </p:nvSpPr>
          <p:spPr>
            <a:xfrm>
              <a:off x="8419420" y="4729765"/>
              <a:ext cx="1483115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/>
                <a:t>LinkedList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0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Functies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LinkedList: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223" y="6040368"/>
                <a:ext cx="7930525" cy="35742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050" dirty="0"/>
                  <a:t>*</a:t>
                </a:r>
                <a:r>
                  <a:rPr lang="en-US" sz="1050" dirty="0" err="1"/>
                  <a:t>Als</a:t>
                </a:r>
                <a:r>
                  <a:rPr lang="en-US" sz="1050" dirty="0"/>
                  <a:t> je </a:t>
                </a:r>
                <a:r>
                  <a:rPr lang="en-US" sz="1050" dirty="0" err="1"/>
                  <a:t>een</a:t>
                </a:r>
                <a:r>
                  <a:rPr lang="en-US" sz="1050" dirty="0"/>
                  <a:t> element </a:t>
                </a:r>
                <a:r>
                  <a:rPr lang="en-US" sz="1050" dirty="0" err="1"/>
                  <a:t>moet</a:t>
                </a:r>
                <a:r>
                  <a:rPr lang="en-US" sz="1050" dirty="0"/>
                  <a:t> </a:t>
                </a:r>
                <a:r>
                  <a:rPr lang="en-US" sz="1050" dirty="0" err="1"/>
                  <a:t>toevoegen</a:t>
                </a:r>
                <a:r>
                  <a:rPr lang="en-US" sz="1050" dirty="0"/>
                  <a:t> of </a:t>
                </a:r>
                <a:r>
                  <a:rPr lang="en-US" sz="1050" dirty="0" err="1"/>
                  <a:t>verwijderen</a:t>
                </a:r>
                <a:r>
                  <a:rPr lang="en-US" sz="1050" dirty="0"/>
                  <a:t> </a:t>
                </a:r>
                <a:r>
                  <a:rPr lang="en-US" sz="1050" dirty="0" err="1"/>
                  <a:t>moet</a:t>
                </a:r>
                <a:r>
                  <a:rPr lang="en-US" sz="1050" dirty="0"/>
                  <a:t> je het in de </a:t>
                </a:r>
                <a:r>
                  <a:rPr lang="en-US" sz="1050" dirty="0" err="1"/>
                  <a:t>praktijk</a:t>
                </a:r>
                <a:r>
                  <a:rPr lang="en-US" sz="1050" dirty="0"/>
                  <a:t> </a:t>
                </a:r>
                <a:r>
                  <a:rPr lang="en-US" sz="1050" dirty="0" err="1"/>
                  <a:t>altijd</a:t>
                </a:r>
                <a:r>
                  <a:rPr lang="en-US" sz="1050" dirty="0"/>
                  <a:t> </a:t>
                </a:r>
                <a:r>
                  <a:rPr lang="en-US" sz="1050" dirty="0" err="1"/>
                  <a:t>zoeken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waardoor</a:t>
                </a:r>
                <a:r>
                  <a:rPr lang="en-US" sz="1050" dirty="0"/>
                  <a:t> je op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50" dirty="0"/>
                  <a:t> </a:t>
                </a:r>
                <a:r>
                  <a:rPr lang="en-US" sz="1050" dirty="0" err="1"/>
                  <a:t>uitkomt</a:t>
                </a:r>
                <a:r>
                  <a:rPr lang="en-US" sz="1050" dirty="0"/>
                  <a:t>. </a:t>
                </a:r>
                <a:r>
                  <a:rPr lang="en-US" sz="1050" dirty="0" err="1"/>
                  <a:t>Echter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mocht</a:t>
                </a:r>
                <a:r>
                  <a:rPr lang="en-US" sz="1050" dirty="0"/>
                  <a:t> je met .iterator() </a:t>
                </a:r>
                <a:r>
                  <a:rPr lang="en-US" sz="1050" dirty="0" err="1"/>
                  <a:t>werken</a:t>
                </a:r>
                <a:r>
                  <a:rPr lang="en-US" sz="1050" dirty="0"/>
                  <a:t>, dan </a:t>
                </a:r>
                <a:r>
                  <a:rPr lang="en-US" sz="1050" dirty="0" err="1"/>
                  <a:t>kan</a:t>
                </a:r>
                <a:r>
                  <a:rPr lang="en-US" sz="1050" dirty="0"/>
                  <a:t> het </a:t>
                </a:r>
                <a:r>
                  <a:rPr lang="en-US" sz="1050" dirty="0" err="1"/>
                  <a:t>daadwerkelijk</a:t>
                </a:r>
                <a:r>
                  <a:rPr lang="en-US" sz="1050" dirty="0"/>
                  <a:t>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050" dirty="0"/>
                  <a:t> zijn.</a:t>
                </a: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322590BA-03C9-4123-B5AA-4E26E3CD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23" y="6040368"/>
                <a:ext cx="7930525" cy="357422"/>
              </a:xfrm>
              <a:prstGeom prst="rect">
                <a:avLst/>
              </a:prstGeom>
              <a:blipFill>
                <a:blip r:embed="rId3"/>
                <a:stretch>
                  <a:fillRect l="-999" t="-11864" b="-118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70145"/>
                  </p:ext>
                </p:extLst>
              </p:nvPr>
            </p:nvGraphicFramePr>
            <p:xfrm>
              <a:off x="1161224" y="2525865"/>
              <a:ext cx="6798212" cy="3262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3685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069385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139188"/>
                      </a:ext>
                    </a:extLst>
                  </a:tr>
                  <a:tr h="29060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contains(e)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70145"/>
                  </p:ext>
                </p:extLst>
              </p:nvPr>
            </p:nvGraphicFramePr>
            <p:xfrm>
              <a:off x="1161224" y="2525865"/>
              <a:ext cx="6798212" cy="32629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503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3986744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1374965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</a:tblGrid>
                  <a:tr h="336857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96667" r="-1770" b="-7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set(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193443" r="-1770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Bij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niet-volle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lijst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298333" r="-1770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398333" r="-1770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add(</a:t>
                          </a:r>
                          <a:r>
                            <a:rPr lang="en-US" sz="1600" dirty="0" err="1"/>
                            <a:t>i,e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498333" r="-177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0693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niet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598333" r="-1770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4953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remove(</a:t>
                          </a:r>
                          <a:r>
                            <a:rPr lang="en-US" sz="1600" dirty="0" err="1"/>
                            <a:t>i</a:t>
                          </a:r>
                          <a:r>
                            <a:rPr lang="en-US" sz="1600" dirty="0"/>
                            <a:t>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Zoeken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wel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meegerekend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698333" r="-1770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1391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contains(e)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394248" t="-798333" r="-1770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672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F039F12-0B46-47B3-A28D-4765A0E62D58}"/>
              </a:ext>
            </a:extLst>
          </p:cNvPr>
          <p:cNvSpPr/>
          <p:nvPr/>
        </p:nvSpPr>
        <p:spPr>
          <a:xfrm>
            <a:off x="6633473" y="291205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E3241-9016-4844-ABB2-2403E083FB69}"/>
              </a:ext>
            </a:extLst>
          </p:cNvPr>
          <p:cNvSpPr/>
          <p:nvPr/>
        </p:nvSpPr>
        <p:spPr>
          <a:xfrm>
            <a:off x="6633472" y="3284343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B48AB1-34CE-4756-82E1-CBFC27B63F28}"/>
              </a:ext>
            </a:extLst>
          </p:cNvPr>
          <p:cNvSpPr/>
          <p:nvPr/>
        </p:nvSpPr>
        <p:spPr>
          <a:xfrm>
            <a:off x="6633472" y="365662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A565C-4C60-4278-81A1-C82E7B694B36}"/>
              </a:ext>
            </a:extLst>
          </p:cNvPr>
          <p:cNvSpPr/>
          <p:nvPr/>
        </p:nvSpPr>
        <p:spPr>
          <a:xfrm>
            <a:off x="6633472" y="401895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7928-E3D5-4210-9670-D0EBBF7DEE68}"/>
              </a:ext>
            </a:extLst>
          </p:cNvPr>
          <p:cNvSpPr/>
          <p:nvPr/>
        </p:nvSpPr>
        <p:spPr>
          <a:xfrm>
            <a:off x="6633471" y="439123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90264F-8266-4229-98BF-E9722C1C1394}"/>
              </a:ext>
            </a:extLst>
          </p:cNvPr>
          <p:cNvSpPr/>
          <p:nvPr/>
        </p:nvSpPr>
        <p:spPr>
          <a:xfrm>
            <a:off x="6633471" y="4763523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7C624-2D3B-4B2E-B78D-0CFD086D90DF}"/>
              </a:ext>
            </a:extLst>
          </p:cNvPr>
          <p:cNvSpPr/>
          <p:nvPr/>
        </p:nvSpPr>
        <p:spPr>
          <a:xfrm>
            <a:off x="6633471" y="510574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DA4C89-42BA-42B0-B436-F8CA80001551}"/>
              </a:ext>
            </a:extLst>
          </p:cNvPr>
          <p:cNvSpPr/>
          <p:nvPr/>
        </p:nvSpPr>
        <p:spPr>
          <a:xfrm>
            <a:off x="6633470" y="5455692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87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36651"/>
                  </p:ext>
                </p:extLst>
              </p:nvPr>
            </p:nvGraphicFramePr>
            <p:xfrm>
              <a:off x="1161224" y="2671695"/>
              <a:ext cx="796199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08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98252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7706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4">
                <a:extLst>
                  <a:ext uri="{FF2B5EF4-FFF2-40B4-BE49-F238E27FC236}">
                    <a16:creationId xmlns:a16="http://schemas.microsoft.com/office/drawing/2014/main" id="{6B15DC3F-26D3-4ECF-9F8B-C973984FC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36651"/>
                  </p:ext>
                </p:extLst>
              </p:nvPr>
            </p:nvGraphicFramePr>
            <p:xfrm>
              <a:off x="1161224" y="2671695"/>
              <a:ext cx="7961994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085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2398252">
                      <a:extLst>
                        <a:ext uri="{9D8B030D-6E8A-4147-A177-3AD203B41FA5}">
                          <a16:colId xmlns:a16="http://schemas.microsoft.com/office/drawing/2014/main" val="668648109"/>
                        </a:ext>
                      </a:extLst>
                    </a:gridCol>
                    <a:gridCol w="977065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68796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3043" t="-104918" r="-301863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104918" r="-101660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104918" r="-1660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Linear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3043" t="-204918" r="-301863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204918" r="-101660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204918" r="-1660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Binair</a:t>
                          </a:r>
                          <a:r>
                            <a:rPr lang="en-US" sz="1400" dirty="0"/>
                            <a:t> (</a:t>
                          </a:r>
                          <a:r>
                            <a:rPr lang="en-US" sz="1400" dirty="0" err="1"/>
                            <a:t>lijst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gesorteerd</a:t>
                          </a:r>
                          <a:r>
                            <a:rPr lang="en-US" sz="1400" dirty="0"/>
                            <a:t>)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3043" t="-304918" r="-30186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304918" r="-101660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304918" r="-1660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202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Nieuwe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elementen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411667" r="-10166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411667" r="-166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Bij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volle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lijst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503279" r="-10166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503279" r="-1660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681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Op index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603279" r="-10166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603279" r="-1660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aanshuiven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N/A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342739" t="-703279" r="-10166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42739" t="-703279" r="-166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LinkedList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Laten we het </a:t>
            </a:r>
            <a:r>
              <a:rPr lang="en-US" dirty="0" err="1"/>
              <a:t>tabelletje</a:t>
            </a:r>
            <a:r>
              <a:rPr lang="en-US" dirty="0"/>
              <a:t> </a:t>
            </a:r>
            <a:r>
              <a:rPr lang="en-US" dirty="0" err="1"/>
              <a:t>aanvullen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A77DD-1CCC-4B62-A81E-140CF2344F1E}"/>
              </a:ext>
            </a:extLst>
          </p:cNvPr>
          <p:cNvSpPr/>
          <p:nvPr/>
        </p:nvSpPr>
        <p:spPr>
          <a:xfrm>
            <a:off x="7723817" y="309329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C5D9A-84EB-4B1B-84FB-F90E29AE4091}"/>
              </a:ext>
            </a:extLst>
          </p:cNvPr>
          <p:cNvSpPr/>
          <p:nvPr/>
        </p:nvSpPr>
        <p:spPr>
          <a:xfrm>
            <a:off x="7723816" y="346557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0EC5A-F889-4775-AA83-74B6A836F423}"/>
              </a:ext>
            </a:extLst>
          </p:cNvPr>
          <p:cNvSpPr/>
          <p:nvPr/>
        </p:nvSpPr>
        <p:spPr>
          <a:xfrm>
            <a:off x="7723816" y="383785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9B8D1-E1A9-4AA5-A33A-D3B0E8AFD641}"/>
              </a:ext>
            </a:extLst>
          </p:cNvPr>
          <p:cNvSpPr/>
          <p:nvPr/>
        </p:nvSpPr>
        <p:spPr>
          <a:xfrm>
            <a:off x="7723816" y="4200187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290E7-8DBC-4E03-936D-C40895669FC9}"/>
              </a:ext>
            </a:extLst>
          </p:cNvPr>
          <p:cNvSpPr/>
          <p:nvPr/>
        </p:nvSpPr>
        <p:spPr>
          <a:xfrm>
            <a:off x="7723815" y="4572471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0F4D-33E3-4965-AE5F-B99B9C4BA3AC}"/>
              </a:ext>
            </a:extLst>
          </p:cNvPr>
          <p:cNvSpPr/>
          <p:nvPr/>
        </p:nvSpPr>
        <p:spPr>
          <a:xfrm>
            <a:off x="7723815" y="4944755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DBF77B-4975-4E5F-9C3E-CAA52875FD2D}"/>
              </a:ext>
            </a:extLst>
          </p:cNvPr>
          <p:cNvSpPr/>
          <p:nvPr/>
        </p:nvSpPr>
        <p:spPr>
          <a:xfrm>
            <a:off x="7723815" y="5317039"/>
            <a:ext cx="1294791" cy="2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897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000" y="1546201"/>
            <a:ext cx="4644000" cy="356400"/>
          </a:xfrm>
        </p:spPr>
        <p:txBody>
          <a:bodyPr>
            <a:normAutofit/>
          </a:bodyPr>
          <a:lstStyle/>
          <a:p>
            <a:r>
              <a:rPr lang="en-US" dirty="0" err="1"/>
              <a:t>ArrayLists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43AA2A-DD30-4053-8D69-915615972B5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88000" y="1902601"/>
                <a:ext cx="4644000" cy="22417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	Get(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set(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zijn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	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gemiddeld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sneller</a:t>
                </a:r>
                <a:endParaRPr lang="en-US" sz="1800" dirty="0"/>
              </a:p>
              <a:p>
                <a:pPr>
                  <a:buFontTx/>
                  <a:buChar char="-"/>
                  <a:tabLst>
                    <a:tab pos="363538" algn="l"/>
                  </a:tabLst>
                </a:pPr>
                <a:r>
                  <a:rPr lang="en-US" sz="1800" dirty="0"/>
                  <a:t>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af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toe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	Kan </a:t>
                </a:r>
                <a:r>
                  <a:rPr lang="en-US" sz="1800" dirty="0" err="1"/>
                  <a:t>sorteren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binair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zoeken</a:t>
                </a:r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/>
                  <a:t>- </a:t>
                </a:r>
                <a:r>
                  <a:rPr lang="en-US" sz="1800" dirty="0" err="1"/>
                  <a:t>Eerste</a:t>
                </a:r>
                <a:r>
                  <a:rPr lang="en-US" sz="1800" dirty="0"/>
                  <a:t> element insert/delete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r>
                  <a:rPr lang="en-US" sz="1800" dirty="0"/>
                  <a:t>- Insert/delete in het midden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269875" algn="l"/>
                  </a:tabLst>
                </a:pPr>
                <a:endParaRPr lang="en-NL" sz="1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43AA2A-DD30-4053-8D69-915615972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88000" y="1902601"/>
                <a:ext cx="4644000" cy="2241735"/>
              </a:xfrm>
              <a:blipFill>
                <a:blip r:embed="rId3"/>
                <a:stretch>
                  <a:fillRect l="-3150" t="-35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B55439-6A90-4EA1-9EA4-ABBDA4CF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4000" y="1546199"/>
            <a:ext cx="4644000" cy="356401"/>
          </a:xfrm>
        </p:spPr>
        <p:txBody>
          <a:bodyPr/>
          <a:lstStyle/>
          <a:p>
            <a:r>
              <a:rPr lang="en-US" dirty="0" err="1"/>
              <a:t>LinkedLists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0BA9022-465D-41BC-856C-35972D5FA05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63999" y="1902601"/>
                <a:ext cx="5747892" cy="2241734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sz="1800" dirty="0"/>
                  <a:t>Get(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en</a:t>
                </a:r>
                <a:r>
                  <a:rPr lang="en-US" sz="1800" dirty="0"/>
                  <a:t> set(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zijn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Tx/>
                  <a:buChar char="-"/>
                </a:pPr>
                <a:r>
                  <a:rPr lang="en-US" sz="1800" dirty="0"/>
                  <a:t>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gemiddeld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langzamer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add(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is </a:t>
                </a:r>
                <a:r>
                  <a:rPr lang="en-US" sz="1800" dirty="0" err="1"/>
                  <a:t>altijd</a:t>
                </a:r>
                <a:r>
                  <a:rPr lang="en-US" sz="1800" dirty="0"/>
                  <a:t> O(1)</a:t>
                </a:r>
              </a:p>
              <a:p>
                <a:pPr>
                  <a:buFontTx/>
                  <a:buChar char="-"/>
                </a:pPr>
                <a:r>
                  <a:rPr lang="en-US" sz="1800" dirty="0" err="1"/>
                  <a:t>Zoeken</a:t>
                </a:r>
                <a:r>
                  <a:rPr lang="en-US" sz="1800" dirty="0"/>
                  <a:t> is </a:t>
                </a:r>
                <a:r>
                  <a:rPr lang="en-US" sz="1800" dirty="0" err="1"/>
                  <a:t>altijd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err="1"/>
                  <a:t>zelfs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gesorteerd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Kan </a:t>
                </a:r>
                <a:r>
                  <a:rPr lang="en-US" sz="1800" dirty="0" err="1"/>
                  <a:t>snel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eerste</a:t>
                </a:r>
                <a:r>
                  <a:rPr lang="en-US" sz="1800" dirty="0"/>
                  <a:t> element </a:t>
                </a:r>
                <a:r>
                  <a:rPr lang="en-US" sz="1800" dirty="0" err="1"/>
                  <a:t>inserten</a:t>
                </a:r>
                <a:r>
                  <a:rPr lang="en-US" sz="1800" dirty="0"/>
                  <a:t>/</a:t>
                </a:r>
                <a:r>
                  <a:rPr lang="en-US" sz="1800" dirty="0" err="1"/>
                  <a:t>deleten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3"/>
                    </a:solidFill>
                  </a:rPr>
                  <a:t>+</a:t>
                </a:r>
                <a:r>
                  <a:rPr lang="en-US" sz="1800" dirty="0"/>
                  <a:t> Kan </a:t>
                </a:r>
                <a:r>
                  <a:rPr lang="en-US" sz="1800" dirty="0" err="1"/>
                  <a:t>tijdens</a:t>
                </a:r>
                <a:r>
                  <a:rPr lang="en-US" sz="1800" dirty="0"/>
                  <a:t> .iterate()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insert/delete</a:t>
                </a:r>
                <a:endParaRPr lang="en-NL" sz="1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0BA9022-465D-41BC-856C-35972D5FA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63999" y="1902601"/>
                <a:ext cx="5747892" cy="2241734"/>
              </a:xfrm>
              <a:blipFill>
                <a:blip r:embed="rId4"/>
                <a:stretch>
                  <a:fillRect l="-2548" t="-35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8890342D-1695-4105-9162-4E7D6631878B}"/>
              </a:ext>
            </a:extLst>
          </p:cNvPr>
          <p:cNvSpPr txBox="1">
            <a:spLocks/>
          </p:cNvSpPr>
          <p:nvPr/>
        </p:nvSpPr>
        <p:spPr>
          <a:xfrm>
            <a:off x="1161223" y="4416135"/>
            <a:ext cx="10383077" cy="21093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 err="1"/>
              <a:t>Wanneer</a:t>
            </a:r>
            <a:r>
              <a:rPr lang="en-US" sz="1800" dirty="0"/>
              <a:t> </a:t>
            </a:r>
            <a:r>
              <a:rPr lang="en-US" sz="1800" dirty="0" err="1"/>
              <a:t>gebruik</a:t>
            </a:r>
            <a:r>
              <a:rPr lang="en-US" sz="1800" dirty="0"/>
              <a:t> je wat?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sz="1800" dirty="0"/>
              <a:t>In de </a:t>
            </a:r>
            <a:r>
              <a:rPr lang="en-US" sz="1800" dirty="0" err="1"/>
              <a:t>praktijk</a:t>
            </a:r>
            <a:r>
              <a:rPr lang="en-US" sz="1800" dirty="0"/>
              <a:t> is </a:t>
            </a:r>
            <a:r>
              <a:rPr lang="en-US" sz="1800" dirty="0" err="1"/>
              <a:t>bijna</a:t>
            </a:r>
            <a:r>
              <a:rPr lang="en-US" sz="1800" dirty="0"/>
              <a:t> </a:t>
            </a:r>
            <a:r>
              <a:rPr lang="en-US" sz="1800" dirty="0" err="1"/>
              <a:t>altijd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ArrayList</a:t>
            </a:r>
            <a:r>
              <a:rPr lang="en-US" sz="1800" b="1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get() </a:t>
            </a:r>
            <a:r>
              <a:rPr lang="en-US" sz="1800" dirty="0" err="1"/>
              <a:t>en</a:t>
            </a:r>
            <a:r>
              <a:rPr lang="en-US" sz="1800" dirty="0"/>
              <a:t> set() </a:t>
            </a:r>
            <a:r>
              <a:rPr lang="en-US" sz="1800" dirty="0" err="1"/>
              <a:t>zijn</a:t>
            </a:r>
            <a:r>
              <a:rPr lang="en-US" sz="1800" dirty="0"/>
              <a:t> </a:t>
            </a:r>
            <a:r>
              <a:rPr lang="en-US" sz="1800" dirty="0" err="1"/>
              <a:t>veel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r>
              <a:rPr lang="en-US" sz="1800" dirty="0"/>
              <a:t>, add() is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beetje</a:t>
            </a:r>
            <a:r>
              <a:rPr lang="en-US" sz="1800" dirty="0"/>
              <a:t> </a:t>
            </a:r>
            <a:r>
              <a:rPr lang="en-US" sz="1800" dirty="0" err="1"/>
              <a:t>sneller</a:t>
            </a:r>
            <a:endParaRPr lang="en-US" sz="1800" dirty="0"/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800" dirty="0" err="1"/>
              <a:t>Eerste</a:t>
            </a:r>
            <a:r>
              <a:rPr lang="en-US" sz="1800" dirty="0"/>
              <a:t> element </a:t>
            </a:r>
            <a:r>
              <a:rPr lang="en-US" sz="1800" dirty="0" err="1"/>
              <a:t>inserten</a:t>
            </a:r>
            <a:r>
              <a:rPr lang="en-US" sz="1800" dirty="0"/>
              <a:t>/</a:t>
            </a:r>
            <a:r>
              <a:rPr lang="en-US" sz="1800" dirty="0" err="1"/>
              <a:t>deleten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beter</a:t>
            </a:r>
            <a:r>
              <a:rPr lang="en-US" sz="1800" dirty="0"/>
              <a:t> met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ArrayDeque</a:t>
            </a:r>
            <a:r>
              <a:rPr lang="en-US" sz="1800" dirty="0"/>
              <a:t> (</a:t>
            </a:r>
            <a:r>
              <a:rPr lang="en-US" sz="1800" dirty="0" err="1"/>
              <a:t>volgende</a:t>
            </a:r>
            <a:r>
              <a:rPr lang="en-US" sz="1800" dirty="0"/>
              <a:t> lecture)</a:t>
            </a:r>
          </a:p>
          <a:p>
            <a:pPr marL="0" indent="0">
              <a:buNone/>
            </a:pPr>
            <a:r>
              <a:rPr lang="en-US" sz="1800" dirty="0" err="1"/>
              <a:t>Alleen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tijdens</a:t>
            </a:r>
            <a:r>
              <a:rPr lang="en-US" sz="1800" dirty="0"/>
              <a:t> .iterate() </a:t>
            </a:r>
            <a:r>
              <a:rPr lang="en-US" sz="1800" dirty="0" err="1"/>
              <a:t>kan</a:t>
            </a:r>
            <a:r>
              <a:rPr lang="en-US" sz="1800" dirty="0"/>
              <a:t> het </a:t>
            </a:r>
            <a:r>
              <a:rPr lang="en-US" sz="1800" dirty="0" err="1"/>
              <a:t>gebruik</a:t>
            </a:r>
            <a:r>
              <a:rPr lang="en-US" sz="1800" dirty="0"/>
              <a:t> van LinkedList </a:t>
            </a:r>
            <a:r>
              <a:rPr lang="en-US" sz="1800" dirty="0" err="1"/>
              <a:t>voordeel</a:t>
            </a:r>
            <a:r>
              <a:rPr lang="en-US" sz="1800" dirty="0"/>
              <a:t> </a:t>
            </a:r>
            <a:r>
              <a:rPr lang="en-US" sz="1800" dirty="0" err="1"/>
              <a:t>leveren</a:t>
            </a:r>
            <a:r>
              <a:rPr lang="en-US" sz="1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Types (ADTs)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4185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LinkedList </a:t>
            </a:r>
            <a:r>
              <a:rPr lang="en-US" dirty="0" err="1"/>
              <a:t>kijken</a:t>
            </a:r>
            <a:r>
              <a:rPr lang="en-US" dirty="0"/>
              <a:t>, wat </a:t>
            </a:r>
            <a:r>
              <a:rPr lang="en-US" dirty="0" err="1"/>
              <a:t>valt</a:t>
            </a:r>
            <a:r>
              <a:rPr lang="en-US" dirty="0"/>
              <a:t> op?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2DD6C-E9EB-4E07-9671-3B25CCCE10C5}"/>
              </a:ext>
            </a:extLst>
          </p:cNvPr>
          <p:cNvGrpSpPr/>
          <p:nvPr/>
        </p:nvGrpSpPr>
        <p:grpSpPr>
          <a:xfrm>
            <a:off x="459253" y="2751585"/>
            <a:ext cx="5487561" cy="1451316"/>
            <a:chOff x="459253" y="4760101"/>
            <a:chExt cx="5487561" cy="14513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9D24B-7F43-4402-BBE1-B93811CDCEA6}"/>
                </a:ext>
              </a:extLst>
            </p:cNvPr>
            <p:cNvSpPr/>
            <p:nvPr/>
          </p:nvSpPr>
          <p:spPr>
            <a:xfrm>
              <a:off x="488268" y="5127428"/>
              <a:ext cx="5458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E8D7CA-1C6D-40A6-A004-17EFA21A9BF1}"/>
                </a:ext>
              </a:extLst>
            </p:cNvPr>
            <p:cNvSpPr/>
            <p:nvPr/>
          </p:nvSpPr>
          <p:spPr>
            <a:xfrm>
              <a:off x="488268" y="5487617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4A6F4-BD2B-44AC-A952-DBEC4105D12A}"/>
                </a:ext>
              </a:extLst>
            </p:cNvPr>
            <p:cNvSpPr/>
            <p:nvPr/>
          </p:nvSpPr>
          <p:spPr>
            <a:xfrm>
              <a:off x="459253" y="5872863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id="{81916907-FA23-468F-8F72-B3F836BBBEA4}"/>
                </a:ext>
              </a:extLst>
            </p:cNvPr>
            <p:cNvSpPr txBox="1">
              <a:spLocks/>
            </p:cNvSpPr>
            <p:nvPr/>
          </p:nvSpPr>
          <p:spPr>
            <a:xfrm>
              <a:off x="2917138" y="4760101"/>
              <a:ext cx="1184564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 err="1"/>
                <a:t>ArrayList</a:t>
              </a:r>
              <a:endParaRPr lang="en-US" sz="18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58DD3C-0D36-445D-8EDD-5A34D254537D}"/>
              </a:ext>
            </a:extLst>
          </p:cNvPr>
          <p:cNvGrpSpPr/>
          <p:nvPr/>
        </p:nvGrpSpPr>
        <p:grpSpPr>
          <a:xfrm>
            <a:off x="6096000" y="2721249"/>
            <a:ext cx="5711981" cy="1463094"/>
            <a:chOff x="6096000" y="4729765"/>
            <a:chExt cx="5711981" cy="14630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DD1A1A-82E1-454D-B21B-7DFBCBE13C18}"/>
                </a:ext>
              </a:extLst>
            </p:cNvPr>
            <p:cNvSpPr/>
            <p:nvPr/>
          </p:nvSpPr>
          <p:spPr>
            <a:xfrm>
              <a:off x="6125015" y="5108870"/>
              <a:ext cx="5682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LinkedList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78F422-8C69-4334-B0EB-C16D979E8388}"/>
                </a:ext>
              </a:extLst>
            </p:cNvPr>
            <p:cNvSpPr/>
            <p:nvPr/>
          </p:nvSpPr>
          <p:spPr>
            <a:xfrm>
              <a:off x="6125015" y="5469059"/>
              <a:ext cx="24288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420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E1F9A5-7512-45E7-AC1D-019D3B02BBF9}"/>
                </a:ext>
              </a:extLst>
            </p:cNvPr>
            <p:cNvSpPr/>
            <p:nvPr/>
          </p:nvSpPr>
          <p:spPr>
            <a:xfrm>
              <a:off x="6096000" y="5854305"/>
              <a:ext cx="27655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intList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Content Placeholder 6">
              <a:extLst>
                <a:ext uri="{FF2B5EF4-FFF2-40B4-BE49-F238E27FC236}">
                  <a16:creationId xmlns:a16="http://schemas.microsoft.com/office/drawing/2014/main" id="{AA9DF24D-B166-4683-BF83-35E4AB8E990D}"/>
                </a:ext>
              </a:extLst>
            </p:cNvPr>
            <p:cNvSpPr txBox="1">
              <a:spLocks/>
            </p:cNvSpPr>
            <p:nvPr/>
          </p:nvSpPr>
          <p:spPr>
            <a:xfrm>
              <a:off x="8419420" y="4729765"/>
              <a:ext cx="1483115" cy="41856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•"/>
                <a:defRPr sz="20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5349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715963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Courier New" panose="02070309020205020404" pitchFamily="49" charset="0"/>
                <a:buChar char="o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896938" indent="-2667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1077913" indent="-2762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7002B"/>
                </a:buClr>
                <a:buFont typeface="Verdana" panose="020B0604030504040204" pitchFamily="34" charset="0"/>
                <a:buChar char="–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Verdana" panose="020B0604030504040204" pitchFamily="34" charset="0"/>
                <a:buNone/>
              </a:pPr>
              <a:r>
                <a:rPr lang="en-US" sz="1800" dirty="0"/>
                <a:t>LinkedList</a:t>
              </a:r>
            </a:p>
          </p:txBody>
        </p:sp>
      </p:grp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6917DF3F-EA4C-41D3-9BFB-3A6DF3223BD0}"/>
              </a:ext>
            </a:extLst>
          </p:cNvPr>
          <p:cNvSpPr txBox="1">
            <a:spLocks/>
          </p:cNvSpPr>
          <p:nvPr/>
        </p:nvSpPr>
        <p:spPr>
          <a:xfrm>
            <a:off x="1161222" y="4637014"/>
            <a:ext cx="9132307" cy="19196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Verdana" panose="020B0604030504040204" pitchFamily="34" charset="0"/>
              <a:buNone/>
            </a:pPr>
            <a:r>
              <a:rPr lang="en-US" dirty="0"/>
              <a:t>Ze </a:t>
            </a:r>
            <a:r>
              <a:rPr lang="en-US" dirty="0" err="1"/>
              <a:t>implementeren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interface,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functionaliteit</a:t>
            </a:r>
            <a:r>
              <a:rPr lang="en-US" dirty="0"/>
              <a:t> maar </a:t>
            </a:r>
            <a:r>
              <a:rPr lang="en-US" dirty="0" err="1"/>
              <a:t>zitten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</a:t>
            </a:r>
            <a:r>
              <a:rPr lang="en-US" dirty="0" err="1"/>
              <a:t>schermen</a:t>
            </a:r>
            <a:r>
              <a:rPr lang="en-US" dirty="0"/>
              <a:t> erg </a:t>
            </a:r>
            <a:r>
              <a:rPr lang="en-US" dirty="0" err="1"/>
              <a:t>anders</a:t>
            </a:r>
            <a:r>
              <a:rPr lang="en-US" dirty="0"/>
              <a:t> in </a:t>
            </a:r>
            <a:r>
              <a:rPr lang="en-US" dirty="0" err="1"/>
              <a:t>elkaar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Ze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Abstracte</a:t>
            </a:r>
            <a:r>
              <a:rPr lang="en-US" dirty="0">
                <a:solidFill>
                  <a:schemeClr val="accent2"/>
                </a:solidFill>
              </a:rPr>
              <a:t> Data </a:t>
            </a:r>
            <a:r>
              <a:rPr lang="en-US" dirty="0" err="1">
                <a:solidFill>
                  <a:schemeClr val="accent2"/>
                </a:solidFill>
              </a:rPr>
              <a:t>Typen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→ </a:t>
            </a:r>
            <a:r>
              <a:rPr lang="en-US" dirty="0" err="1"/>
              <a:t>Zet</a:t>
            </a:r>
            <a:r>
              <a:rPr lang="en-US" dirty="0"/>
              <a:t> hoe je de data </a:t>
            </a:r>
            <a:r>
              <a:rPr lang="en-US" dirty="0" err="1"/>
              <a:t>opslaat</a:t>
            </a:r>
            <a:r>
              <a:rPr lang="en-US" dirty="0"/>
              <a:t> los van de </a:t>
            </a:r>
            <a:r>
              <a:rPr lang="en-US" dirty="0" err="1"/>
              <a:t>functionaliteit</a:t>
            </a:r>
            <a:r>
              <a:rPr lang="en-US" dirty="0"/>
              <a:t>, </a:t>
            </a:r>
            <a:r>
              <a:rPr lang="en-US" dirty="0" err="1"/>
              <a:t>zolang</a:t>
            </a:r>
            <a:r>
              <a:rPr lang="en-US" dirty="0"/>
              <a:t> het maar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implementeert</a:t>
            </a:r>
            <a:r>
              <a:rPr lang="en-US" dirty="0"/>
              <a:t> is het </a:t>
            </a:r>
            <a:r>
              <a:rPr lang="en-US" dirty="0" err="1"/>
              <a:t>goed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99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Arrays </a:t>
            </a:r>
            <a:r>
              <a:rPr lang="en-US" dirty="0" err="1"/>
              <a:t>en</a:t>
            </a:r>
            <a:r>
              <a:rPr lang="en-US" dirty="0"/>
              <a:t> Lists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2F2F4-DE7D-4026-94ED-A22BBC200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Data Types (ADTs)</a:t>
            </a:r>
            <a:endParaRPr lang="en-NL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schaakbord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je </a:t>
            </a:r>
            <a:r>
              <a:rPr lang="en-US" dirty="0" err="1"/>
              <a:t>bijvoorbeeld</a:t>
            </a:r>
            <a:r>
              <a:rPr lang="en-US" dirty="0"/>
              <a:t> op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2D 8x8 array met Pieces op elk </a:t>
            </a:r>
            <a:r>
              <a:rPr lang="en-US" dirty="0" err="1"/>
              <a:t>plek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Of het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met </a:t>
            </a:r>
            <a:r>
              <a:rPr lang="en-US" dirty="0" err="1"/>
              <a:t>één</a:t>
            </a:r>
            <a:r>
              <a:rPr lang="en-US" dirty="0"/>
              <a:t> 64 int[] array met </a:t>
            </a:r>
            <a:r>
              <a:rPr lang="en-US" dirty="0" err="1"/>
              <a:t>schaakstukken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(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efficienter</a:t>
            </a:r>
            <a:r>
              <a:rPr lang="en-US" dirty="0"/>
              <a:t>.)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Zolang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maar de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movePiece</a:t>
            </a:r>
            <a:r>
              <a:rPr lang="en-US" dirty="0"/>
              <a:t>(), </a:t>
            </a:r>
            <a:r>
              <a:rPr lang="en-US" dirty="0" err="1"/>
              <a:t>resetBoard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, </a:t>
            </a:r>
            <a:r>
              <a:rPr lang="en-US" dirty="0" err="1"/>
              <a:t>maakt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hoe </a:t>
            </a:r>
            <a:r>
              <a:rPr lang="en-US" dirty="0" err="1"/>
              <a:t>ze</a:t>
            </a:r>
            <a:r>
              <a:rPr lang="en-US" dirty="0"/>
              <a:t> de data </a:t>
            </a:r>
            <a:r>
              <a:rPr lang="en-US" dirty="0" err="1"/>
              <a:t>opslaan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35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A22BD9-3FB0-42EE-9807-3916D983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LinkedList </a:t>
            </a:r>
            <a:r>
              <a:rPr lang="en-US" dirty="0" err="1"/>
              <a:t>oefenopdrachten</a:t>
            </a:r>
            <a:endParaRPr lang="en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27B8ED-09A5-4076-868D-F4870D0266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4354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“</a:t>
            </a:r>
            <a:r>
              <a:rPr lang="en-US" dirty="0" err="1"/>
              <a:t>Sorteren</a:t>
            </a:r>
            <a:r>
              <a:rPr lang="en-US" dirty="0"/>
              <a:t> van </a:t>
            </a:r>
            <a:r>
              <a:rPr lang="en-US" dirty="0" err="1"/>
              <a:t>vogelbekdieren</a:t>
            </a:r>
            <a:r>
              <a:rPr lang="en-US" dirty="0"/>
              <a:t>” </a:t>
            </a:r>
            <a:r>
              <a:rPr lang="en-US" dirty="0" err="1"/>
              <a:t>opdracht</a:t>
            </a:r>
            <a:r>
              <a:rPr lang="en-US" dirty="0"/>
              <a:t> met </a:t>
            </a:r>
            <a:r>
              <a:rPr lang="en-US" dirty="0" err="1"/>
              <a:t>ArrayLists</a:t>
            </a:r>
            <a:r>
              <a:rPr lang="en-US" dirty="0"/>
              <a:t>. Je mag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sorteerfuncties</a:t>
            </a:r>
            <a:r>
              <a:rPr lang="en-US" dirty="0"/>
              <a:t> in Java.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[Interview </a:t>
            </a:r>
            <a:r>
              <a:rPr lang="en-US" dirty="0" err="1"/>
              <a:t>vraag</a:t>
            </a:r>
            <a:r>
              <a:rPr lang="en-US" dirty="0"/>
              <a:t>] </a:t>
            </a:r>
            <a:r>
              <a:rPr lang="en-US" dirty="0" err="1"/>
              <a:t>Implementeer</a:t>
            </a:r>
            <a:r>
              <a:rPr lang="en-US" dirty="0"/>
              <a:t> je eigen LinkedList.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 err="1"/>
              <a:t>Optioneel</a:t>
            </a:r>
            <a:r>
              <a:rPr lang="en-US" dirty="0"/>
              <a:t>] </a:t>
            </a:r>
            <a:r>
              <a:rPr lang="en-US" dirty="0" err="1"/>
              <a:t>Implementeer</a:t>
            </a:r>
            <a:r>
              <a:rPr lang="en-US" dirty="0"/>
              <a:t> je eigen </a:t>
            </a:r>
            <a:r>
              <a:rPr lang="en-US" dirty="0" err="1"/>
              <a:t>ArrayList</a:t>
            </a:r>
            <a:r>
              <a:rPr lang="en-US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TreeSets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HashSets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8683E9-A320-4C56-B695-874726598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8684" y="2237795"/>
            <a:ext cx="7563316" cy="321647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9E4225-6643-4391-BDF1-3EB5A44DEDA2}"/>
              </a:ext>
            </a:extLst>
          </p:cNvPr>
          <p:cNvSpPr/>
          <p:nvPr/>
        </p:nvSpPr>
        <p:spPr>
          <a:xfrm>
            <a:off x="8667027" y="3283527"/>
            <a:ext cx="1738745" cy="219467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200" b="1" dirty="0"/>
              <a:t>Topic #2</a:t>
            </a:r>
            <a:endParaRPr lang="en-NL" sz="1200" b="1" dirty="0"/>
          </a:p>
        </p:txBody>
      </p:sp>
    </p:spTree>
    <p:extLst>
      <p:ext uri="{BB962C8B-B14F-4D97-AF65-F5344CB8AC3E}">
        <p14:creationId xmlns:p14="http://schemas.microsoft.com/office/powerpoint/2010/main" val="16544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28EB3-8FA6-4AAC-9D3F-2E39BDCF1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5A39B7-64D6-477F-A4DB-DF0674D6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8516" y="1874649"/>
            <a:ext cx="9784430" cy="4161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BAE990-31C5-4DCF-919E-A9C332401FAA}"/>
              </a:ext>
            </a:extLst>
          </p:cNvPr>
          <p:cNvSpPr/>
          <p:nvPr/>
        </p:nvSpPr>
        <p:spPr>
          <a:xfrm>
            <a:off x="3619499" y="4039432"/>
            <a:ext cx="2076450" cy="1288682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sz="1400" b="1" dirty="0"/>
              <a:t>Topic #1</a:t>
            </a:r>
            <a:endParaRPr lang="en-NL" sz="1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38EE86-2B12-44F8-B4F6-B56383AD6FDB}"/>
              </a:ext>
            </a:extLst>
          </p:cNvPr>
          <p:cNvSpPr/>
          <p:nvPr/>
        </p:nvSpPr>
        <p:spPr>
          <a:xfrm>
            <a:off x="6813450" y="3955174"/>
            <a:ext cx="2193390" cy="198482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r"/>
            <a:r>
              <a:rPr lang="en-US" sz="1400" b="1" dirty="0"/>
              <a:t>Topic #2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159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859CED2-D69B-49CF-B9A8-E4A283800C90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Verdana" panose="020B0604030504040204" pitchFamily="34" charset="0"/>
              <a:buNone/>
            </a:pPr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LinkedList </a:t>
            </a:r>
            <a:r>
              <a:rPr lang="en-US" dirty="0" err="1"/>
              <a:t>gezien</a:t>
            </a:r>
            <a:r>
              <a:rPr lang="en-US" dirty="0"/>
              <a:t>, </a:t>
            </a:r>
            <a:r>
              <a:rPr lang="en-US" dirty="0" err="1"/>
              <a:t>daarmee</a:t>
            </a:r>
            <a:r>
              <a:rPr lang="en-US" dirty="0"/>
              <a:t> is </a:t>
            </a:r>
            <a:r>
              <a:rPr lang="en-US" dirty="0" err="1"/>
              <a:t>zo’n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om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r>
              <a:rPr lang="en-US" dirty="0"/>
              <a:t> wat we </a:t>
            </a:r>
            <a:r>
              <a:rPr lang="en-US" dirty="0" err="1"/>
              <a:t>willen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gespecialiseerd</a:t>
            </a:r>
            <a:r>
              <a:rPr lang="en-US" dirty="0"/>
              <a:t> in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(</a:t>
            </a:r>
            <a:r>
              <a:rPr lang="en-US" dirty="0" err="1"/>
              <a:t>zoals</a:t>
            </a:r>
            <a:r>
              <a:rPr lang="en-US" dirty="0"/>
              <a:t> Queues, die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de </a:t>
            </a:r>
            <a:r>
              <a:rPr lang="en-US" dirty="0" err="1"/>
              <a:t>volgorde</a:t>
            </a:r>
            <a:r>
              <a:rPr lang="en-US" dirty="0"/>
              <a:t> van data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je,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sommige</a:t>
            </a:r>
            <a:r>
              <a:rPr lang="en-US" dirty="0"/>
              <a:t> </a:t>
            </a:r>
            <a:r>
              <a:rPr lang="en-US" dirty="0" err="1"/>
              <a:t>aannames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snellere</a:t>
            </a:r>
            <a:r>
              <a:rPr lang="en-US" dirty="0"/>
              <a:t> </a:t>
            </a:r>
            <a:r>
              <a:rPr lang="en-US" dirty="0" err="1"/>
              <a:t>datastructuur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 →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523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Aanname</a:t>
            </a:r>
            <a:r>
              <a:rPr lang="en-US" dirty="0"/>
              <a:t> van sets: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 van data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Gedupliceerde</a:t>
            </a:r>
            <a:r>
              <a:rPr lang="en-US" dirty="0"/>
              <a:t> data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bijgehouden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(We </a:t>
            </a:r>
            <a:r>
              <a:rPr lang="en-US" dirty="0" err="1"/>
              <a:t>hoeven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of Jan 1x of 10x is </a:t>
            </a:r>
            <a:r>
              <a:rPr lang="en-US" dirty="0" err="1"/>
              <a:t>geweest</a:t>
            </a:r>
            <a:r>
              <a:rPr lang="en-US" dirty="0"/>
              <a:t>.)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Wanneer</a:t>
            </a:r>
            <a:r>
              <a:rPr lang="en-US" dirty="0"/>
              <a:t> is </a:t>
            </a:r>
            <a:r>
              <a:rPr lang="en-US" dirty="0" err="1"/>
              <a:t>dit</a:t>
            </a:r>
            <a:r>
              <a:rPr lang="en-US" dirty="0"/>
              <a:t> het </a:t>
            </a:r>
            <a:r>
              <a:rPr lang="en-US" dirty="0" err="1"/>
              <a:t>geval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bijhouden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steden</a:t>
            </a:r>
            <a:r>
              <a:rPr lang="en-US" dirty="0"/>
              <a:t> je al </a:t>
            </a:r>
            <a:r>
              <a:rPr lang="en-US" dirty="0" err="1"/>
              <a:t>bezocht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Presentielijsten</a:t>
            </a:r>
            <a:r>
              <a:rPr lang="en-US" dirty="0"/>
              <a:t> van </a:t>
            </a:r>
            <a:r>
              <a:rPr lang="en-US" dirty="0" err="1"/>
              <a:t>klasses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Databases (Key → Value)</a:t>
            </a:r>
          </a:p>
        </p:txBody>
      </p:sp>
    </p:spTree>
    <p:extLst>
      <p:ext uri="{BB962C8B-B14F-4D97-AF65-F5344CB8AC3E}">
        <p14:creationId xmlns:p14="http://schemas.microsoft.com/office/powerpoint/2010/main" val="146094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van sets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belangrijk</a:t>
            </a:r>
            <a:r>
              <a:rPr lang="en-US" dirty="0"/>
              <a:t>: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Kan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sneller</a:t>
            </a:r>
            <a:r>
              <a:rPr lang="en-US" dirty="0"/>
              <a:t>? → Ja!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74560"/>
              </p:ext>
            </p:extLst>
          </p:nvPr>
        </p:nvGraphicFramePr>
        <p:xfrm>
          <a:off x="1161224" y="2890135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977AC65-62D8-4ED1-B9C9-FA972C8AFD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09325"/>
                  </p:ext>
                </p:extLst>
              </p:nvPr>
            </p:nvGraphicFramePr>
            <p:xfrm>
              <a:off x="6995927" y="2890136"/>
              <a:ext cx="2958564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  <a:gridCol w="1479282">
                      <a:extLst>
                        <a:ext uri="{9D8B030D-6E8A-4147-A177-3AD203B41FA5}">
                          <a16:colId xmlns:a16="http://schemas.microsoft.com/office/drawing/2014/main" val="24874743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977AC65-62D8-4ED1-B9C9-FA972C8AFD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009325"/>
                  </p:ext>
                </p:extLst>
              </p:nvPr>
            </p:nvGraphicFramePr>
            <p:xfrm>
              <a:off x="6995927" y="2890136"/>
              <a:ext cx="2958564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  <a:gridCol w="1479282">
                      <a:extLst>
                        <a:ext uri="{9D8B030D-6E8A-4147-A177-3AD203B41FA5}">
                          <a16:colId xmlns:a16="http://schemas.microsoft.com/office/drawing/2014/main" val="24874743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" t="-96667" r="-102058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96667" r="-2058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" t="-193443" r="-102058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193443" r="-2058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2" t="-298333" r="-102058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100412" t="-298333" r="-2058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797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sets (</a:t>
            </a:r>
            <a:r>
              <a:rPr lang="en-US" dirty="0" err="1"/>
              <a:t>verzamelingen</a:t>
            </a:r>
            <a:r>
              <a:rPr lang="en-US" dirty="0"/>
              <a:t>)?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over het </a:t>
            </a:r>
            <a:r>
              <a:rPr lang="en-US" dirty="0" err="1"/>
              <a:t>algemeen</a:t>
            </a:r>
            <a:r>
              <a:rPr lang="en-US" dirty="0"/>
              <a:t> twee sets: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TreeSet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beginnen</a:t>
            </a:r>
            <a:r>
              <a:rPr lang="en-US" dirty="0"/>
              <a:t> met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80983"/>
              </p:ext>
            </p:extLst>
          </p:nvPr>
        </p:nvGraphicFramePr>
        <p:xfrm>
          <a:off x="1161224" y="4180609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66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implementeert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i="1" dirty="0"/>
              <a:t>self-balancing binary search tree. </a:t>
            </a:r>
            <a:r>
              <a:rPr lang="en-US" dirty="0"/>
              <a:t>(Red-black tree)</a:t>
            </a:r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→ We </a:t>
            </a:r>
            <a:r>
              <a:rPr lang="en-US" dirty="0" err="1"/>
              <a:t>leggen</a:t>
            </a:r>
            <a:r>
              <a:rPr lang="en-US" dirty="0"/>
              <a:t> in les 4 </a:t>
            </a:r>
            <a:r>
              <a:rPr lang="en-US" dirty="0" err="1"/>
              <a:t>uit</a:t>
            </a:r>
            <a:r>
              <a:rPr lang="en-US" dirty="0"/>
              <a:t> hoe </a:t>
            </a:r>
            <a:r>
              <a:rPr lang="en-US" dirty="0" err="1"/>
              <a:t>een</a:t>
            </a:r>
            <a:r>
              <a:rPr lang="en-US" dirty="0"/>
              <a:t> binary search tree </a:t>
            </a:r>
            <a:r>
              <a:rPr lang="en-US" dirty="0" err="1"/>
              <a:t>werkt</a:t>
            </a:r>
            <a:r>
              <a:rPr lang="en-US" dirty="0"/>
              <a:t>.</a:t>
            </a:r>
          </a:p>
          <a:p>
            <a:pPr marL="0" indent="0">
              <a:buFont typeface="Verdana" panose="020B0604030504040204" pitchFamily="34" charset="0"/>
              <a:buNone/>
            </a:pPr>
            <a:endParaRPr lang="en-US" dirty="0"/>
          </a:p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Extra </a:t>
            </a:r>
            <a:r>
              <a:rPr lang="en-US" dirty="0" err="1"/>
              <a:t>voordeel</a:t>
            </a:r>
            <a:r>
              <a:rPr lang="en-US" dirty="0"/>
              <a:t>: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gesorteerd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/>
        </p:nvGraphicFramePr>
        <p:xfrm>
          <a:off x="1161224" y="4180609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448577"/>
                  </p:ext>
                </p:extLst>
              </p:nvPr>
            </p:nvGraphicFramePr>
            <p:xfrm>
              <a:off x="6995927" y="4180609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448577"/>
                  </p:ext>
                </p:extLst>
              </p:nvPr>
            </p:nvGraphicFramePr>
            <p:xfrm>
              <a:off x="6995927" y="4180609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5000" r="-163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91803" r="-163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96667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161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gebruikt</a:t>
            </a:r>
            <a:r>
              <a:rPr lang="en-US" dirty="0"/>
              <a:t> hashing: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alle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, de </a:t>
            </a:r>
            <a:r>
              <a:rPr lang="en-US" i="1" dirty="0" err="1"/>
              <a:t>hashCode</a:t>
            </a:r>
            <a:r>
              <a:rPr lang="en-US" dirty="0"/>
              <a:t> (32 bits int).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304AC6A-55F2-4240-BD6A-3AF4255DB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60" y="2765270"/>
            <a:ext cx="4658723" cy="35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gebruikt</a:t>
            </a:r>
            <a:r>
              <a:rPr lang="en-US" dirty="0"/>
              <a:t> hashing: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 alle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, de </a:t>
            </a:r>
            <a:r>
              <a:rPr lang="en-US" i="1" dirty="0" err="1"/>
              <a:t>hashCode</a:t>
            </a:r>
            <a:r>
              <a:rPr lang="en-US" dirty="0"/>
              <a:t> (32 bits int).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Functie</a:t>
            </a:r>
            <a:r>
              <a:rPr lang="en-US" dirty="0"/>
              <a:t> add(e):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hashCode</a:t>
            </a:r>
            <a:r>
              <a:rPr lang="en-US" dirty="0"/>
              <a:t> van object e.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object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(LinkedList)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5752CA4-49B9-451A-A84B-25630B672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0" y="3797250"/>
            <a:ext cx="3429969" cy="2628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AB5A82-DE12-4641-8845-3450CEB0F80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17306" y="5055279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EF9C8-7E10-4369-A735-8A2B766CE2E8}"/>
              </a:ext>
            </a:extLst>
          </p:cNvPr>
          <p:cNvSpPr/>
          <p:nvPr/>
        </p:nvSpPr>
        <p:spPr>
          <a:xfrm>
            <a:off x="6870854" y="4931990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0D954-3888-4DBB-B97B-00FC453C579E}"/>
              </a:ext>
            </a:extLst>
          </p:cNvPr>
          <p:cNvSpPr/>
          <p:nvPr/>
        </p:nvSpPr>
        <p:spPr>
          <a:xfrm>
            <a:off x="5057675" y="4558147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7EDCD4-3B8C-4B9D-B039-7A6892EC34DE}"/>
              </a:ext>
            </a:extLst>
          </p:cNvPr>
          <p:cNvCxnSpPr>
            <a:cxnSpLocks/>
          </p:cNvCxnSpPr>
          <p:nvPr/>
        </p:nvCxnSpPr>
        <p:spPr>
          <a:xfrm flipV="1">
            <a:off x="4052455" y="4688034"/>
            <a:ext cx="924790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26ACAC-9718-46C8-AB65-EA8530AF3F46}"/>
              </a:ext>
            </a:extLst>
          </p:cNvPr>
          <p:cNvSpPr/>
          <p:nvPr/>
        </p:nvSpPr>
        <p:spPr>
          <a:xfrm>
            <a:off x="5051077" y="4937188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C9DC48-482B-4BE8-86D4-A68CDBE57DD9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6653975" y="5061877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AD1B14-94DF-4589-A55C-4A8EB5A533AC}"/>
              </a:ext>
            </a:extLst>
          </p:cNvPr>
          <p:cNvCxnSpPr>
            <a:cxnSpLocks/>
          </p:cNvCxnSpPr>
          <p:nvPr/>
        </p:nvCxnSpPr>
        <p:spPr>
          <a:xfrm>
            <a:off x="4052455" y="5484920"/>
            <a:ext cx="924790" cy="230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6E9006-D9E7-41E5-BD59-52C1FC66B5B2}"/>
              </a:ext>
            </a:extLst>
          </p:cNvPr>
          <p:cNvSpPr/>
          <p:nvPr/>
        </p:nvSpPr>
        <p:spPr>
          <a:xfrm>
            <a:off x="5051077" y="535503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2281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Functie</a:t>
            </a:r>
            <a:r>
              <a:rPr lang="en-US" dirty="0"/>
              <a:t> contains(e):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hashCode</a:t>
            </a:r>
            <a:r>
              <a:rPr lang="en-US" dirty="0"/>
              <a:t> van object e.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Is de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voorgekomen</a:t>
            </a:r>
            <a:r>
              <a:rPr lang="en-US" dirty="0"/>
              <a:t>? → return false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Is de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</a:t>
            </a:r>
            <a:r>
              <a:rPr lang="en-US" dirty="0" err="1"/>
              <a:t>voorgekomen</a:t>
            </a:r>
            <a:r>
              <a:rPr lang="en-US" dirty="0"/>
              <a:t>? → Check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i="1" dirty="0"/>
              <a:t>collisions</a:t>
            </a:r>
          </a:p>
          <a:p>
            <a:pPr marL="811213" lvl="2" indent="-365125">
              <a:buFont typeface="+mj-lt"/>
              <a:buAutoNum type="arabicPeriod"/>
            </a:pPr>
            <a:r>
              <a:rPr lang="en-US" dirty="0"/>
              <a:t>Zit object in LinkedList (.equals())? → return true</a:t>
            </a:r>
          </a:p>
          <a:p>
            <a:pPr marL="792163" lvl="2" indent="-342900">
              <a:buFont typeface="+mj-lt"/>
              <a:buAutoNum type="arabicPeriod"/>
            </a:pPr>
            <a:r>
              <a:rPr lang="en-US" dirty="0"/>
              <a:t>Zit object </a:t>
            </a:r>
            <a:r>
              <a:rPr lang="en-US" dirty="0" err="1"/>
              <a:t>niet</a:t>
            </a:r>
            <a:r>
              <a:rPr lang="en-US" dirty="0"/>
              <a:t> in LinkedList?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6D93C2B8-2EDD-4A39-A967-206554CC1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98" y="3706994"/>
            <a:ext cx="3429969" cy="26287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18AD6A-795C-4C66-81E6-D8827FCE67A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735554" y="4965023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0158D7-49D3-4352-AD6E-94C24EC4C612}"/>
              </a:ext>
            </a:extLst>
          </p:cNvPr>
          <p:cNvSpPr/>
          <p:nvPr/>
        </p:nvSpPr>
        <p:spPr>
          <a:xfrm>
            <a:off x="10589102" y="4841734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2CB52-13CD-4BCC-B0C9-CD682F4C0E0C}"/>
              </a:ext>
            </a:extLst>
          </p:cNvPr>
          <p:cNvSpPr/>
          <p:nvPr/>
        </p:nvSpPr>
        <p:spPr>
          <a:xfrm>
            <a:off x="8775923" y="4467891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837331-FCA4-431F-9C87-D8FAAA77C7C5}"/>
              </a:ext>
            </a:extLst>
          </p:cNvPr>
          <p:cNvCxnSpPr>
            <a:cxnSpLocks/>
          </p:cNvCxnSpPr>
          <p:nvPr/>
        </p:nvCxnSpPr>
        <p:spPr>
          <a:xfrm flipV="1">
            <a:off x="7770703" y="4597778"/>
            <a:ext cx="924790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A2F50-4CFB-4C61-8826-9358BC1E0665}"/>
              </a:ext>
            </a:extLst>
          </p:cNvPr>
          <p:cNvSpPr/>
          <p:nvPr/>
        </p:nvSpPr>
        <p:spPr>
          <a:xfrm>
            <a:off x="8769325" y="484693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6E372-D41A-4956-8248-2AE4FA1E7475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10372223" y="4971621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BEFE7D-DBDD-4C35-8DD9-F0CAA03D5ACD}"/>
              </a:ext>
            </a:extLst>
          </p:cNvPr>
          <p:cNvCxnSpPr>
            <a:cxnSpLocks/>
          </p:cNvCxnSpPr>
          <p:nvPr/>
        </p:nvCxnSpPr>
        <p:spPr>
          <a:xfrm>
            <a:off x="7770703" y="5394664"/>
            <a:ext cx="924790" cy="230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8DA4A3-4849-4408-A059-0E83B31372EA}"/>
              </a:ext>
            </a:extLst>
          </p:cNvPr>
          <p:cNvSpPr/>
          <p:nvPr/>
        </p:nvSpPr>
        <p:spPr>
          <a:xfrm>
            <a:off x="8769325" y="5264777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148806-DF86-4F19-9810-74AD6A7D7355}"/>
              </a:ext>
            </a:extLst>
          </p:cNvPr>
          <p:cNvGrpSpPr/>
          <p:nvPr/>
        </p:nvGrpSpPr>
        <p:grpSpPr>
          <a:xfrm>
            <a:off x="385901" y="4497507"/>
            <a:ext cx="3949618" cy="369332"/>
            <a:chOff x="385901" y="4497507"/>
            <a:chExt cx="3949618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7FF629-EE79-41FD-86B6-AD475502BED2}"/>
                </a:ext>
              </a:extLst>
            </p:cNvPr>
            <p:cNvSpPr/>
            <p:nvPr/>
          </p:nvSpPr>
          <p:spPr>
            <a:xfrm>
              <a:off x="385901" y="4552287"/>
              <a:ext cx="1602898" cy="25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Joost Visser</a:t>
              </a:r>
              <a:endParaRPr lang="en-NL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A686E2-272E-4B84-82F0-6C5CB6BEDA56}"/>
                </a:ext>
              </a:extLst>
            </p:cNvPr>
            <p:cNvSpPr txBox="1"/>
            <p:nvPr/>
          </p:nvSpPr>
          <p:spPr>
            <a:xfrm>
              <a:off x="1898470" y="4497507"/>
              <a:ext cx="243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hashCode</a:t>
              </a:r>
              <a:r>
                <a:rPr lang="en-US" dirty="0"/>
                <a:t>() = 5</a:t>
              </a:r>
              <a:endParaRPr lang="en-NL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3BEB4-61EB-49DD-9809-AFF857442306}"/>
              </a:ext>
            </a:extLst>
          </p:cNvPr>
          <p:cNvGrpSpPr/>
          <p:nvPr/>
        </p:nvGrpSpPr>
        <p:grpSpPr>
          <a:xfrm>
            <a:off x="359774" y="5084674"/>
            <a:ext cx="3975744" cy="369332"/>
            <a:chOff x="359774" y="5084674"/>
            <a:chExt cx="3975744" cy="3693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052CD1-18E7-4CAC-A061-6C132033E754}"/>
                </a:ext>
              </a:extLst>
            </p:cNvPr>
            <p:cNvSpPr/>
            <p:nvPr/>
          </p:nvSpPr>
          <p:spPr>
            <a:xfrm>
              <a:off x="359774" y="5136790"/>
              <a:ext cx="1602898" cy="25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Sandra Dee</a:t>
              </a:r>
              <a:endParaRPr lang="en-NL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338AA4-B61A-498C-9F5B-0F850ADBA1FD}"/>
                </a:ext>
              </a:extLst>
            </p:cNvPr>
            <p:cNvSpPr txBox="1"/>
            <p:nvPr/>
          </p:nvSpPr>
          <p:spPr>
            <a:xfrm>
              <a:off x="1898469" y="5084674"/>
              <a:ext cx="243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hashCode</a:t>
              </a:r>
              <a:r>
                <a:rPr lang="en-US" dirty="0"/>
                <a:t>() = 2</a:t>
              </a:r>
              <a:endParaRPr lang="en-NL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EF2C2DD-B965-49D0-8C3E-ECB847C65ACC}"/>
              </a:ext>
            </a:extLst>
          </p:cNvPr>
          <p:cNvGrpSpPr/>
          <p:nvPr/>
        </p:nvGrpSpPr>
        <p:grpSpPr>
          <a:xfrm>
            <a:off x="359774" y="5691012"/>
            <a:ext cx="4183267" cy="369332"/>
            <a:chOff x="359774" y="5691012"/>
            <a:chExt cx="4183267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E07C9-EF18-4407-8CFF-B841725F496C}"/>
                </a:ext>
              </a:extLst>
            </p:cNvPr>
            <p:cNvSpPr/>
            <p:nvPr/>
          </p:nvSpPr>
          <p:spPr>
            <a:xfrm>
              <a:off x="359774" y="5755785"/>
              <a:ext cx="1801536" cy="2597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 </a:t>
              </a:r>
              <a:r>
                <a:rPr lang="en-US" dirty="0" err="1"/>
                <a:t>Molenaar</a:t>
              </a:r>
              <a:endParaRPr lang="en-NL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85ECD2-A10D-47CF-8730-6C19583F8E40}"/>
                </a:ext>
              </a:extLst>
            </p:cNvPr>
            <p:cNvSpPr txBox="1"/>
            <p:nvPr/>
          </p:nvSpPr>
          <p:spPr>
            <a:xfrm>
              <a:off x="2105992" y="5691012"/>
              <a:ext cx="243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hashCode</a:t>
              </a:r>
              <a:r>
                <a:rPr lang="en-US" dirty="0"/>
                <a:t>() = 2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306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snel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HashSet?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78390"/>
              </p:ext>
            </p:extLst>
          </p:nvPr>
        </p:nvGraphicFramePr>
        <p:xfrm>
          <a:off x="1161223" y="3640743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866880"/>
                  </p:ext>
                </p:extLst>
              </p:nvPr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866880"/>
                  </p:ext>
                </p:extLst>
              </p:nvPr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6667" r="-163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93443" r="-163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98333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07010"/>
                  </p:ext>
                </p:extLst>
              </p:nvPr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107010"/>
                  </p:ext>
                </p:extLst>
              </p:nvPr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96667" r="-2058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193443" r="-205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298333" r="-205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BD91716-A57F-42E7-8B6F-F53E9974C3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55" y="748295"/>
            <a:ext cx="3429969" cy="26287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082F6-A52E-4AE4-8FA9-D4F48FB4B6E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4229" y="2006324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E180-855E-4216-93B5-8B8B0619C011}"/>
              </a:ext>
            </a:extLst>
          </p:cNvPr>
          <p:cNvSpPr/>
          <p:nvPr/>
        </p:nvSpPr>
        <p:spPr>
          <a:xfrm>
            <a:off x="10747777" y="1883035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EED03-E40A-437C-83E8-9D01106E165E}"/>
              </a:ext>
            </a:extLst>
          </p:cNvPr>
          <p:cNvSpPr/>
          <p:nvPr/>
        </p:nvSpPr>
        <p:spPr>
          <a:xfrm>
            <a:off x="8934598" y="150919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F36E5-E488-47D5-92EE-B23D5652855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553060" y="1639079"/>
            <a:ext cx="381538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B06E5-89BF-43EB-A37D-CC747D2BA67B}"/>
              </a:ext>
            </a:extLst>
          </p:cNvPr>
          <p:cNvSpPr/>
          <p:nvPr/>
        </p:nvSpPr>
        <p:spPr>
          <a:xfrm>
            <a:off x="8928000" y="188823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9A5E0A-F74A-43E7-B31C-B5E732ED9C7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0530898" y="2012922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1A1BF-8C18-487A-AE14-D3D8F7E6E78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553060" y="2435965"/>
            <a:ext cx="37494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344C2-AD25-43DD-941F-E53AFD3DC328}"/>
              </a:ext>
            </a:extLst>
          </p:cNvPr>
          <p:cNvSpPr/>
          <p:nvPr/>
        </p:nvSpPr>
        <p:spPr>
          <a:xfrm>
            <a:off x="8928000" y="2306078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400" dirty="0"/>
                  <a:t>*</a:t>
                </a:r>
                <a:r>
                  <a:rPr lang="en-US" sz="1400" dirty="0" err="1"/>
                  <a:t>Hangt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af</a:t>
                </a:r>
                <a:r>
                  <a:rPr lang="en-US" sz="1400" dirty="0"/>
                  <a:t> van het </a:t>
                </a:r>
                <a:r>
                  <a:rPr lang="en-US" sz="1400" dirty="0" err="1"/>
                  <a:t>aantal</a:t>
                </a:r>
                <a:r>
                  <a:rPr lang="en-US" sz="1400" dirty="0"/>
                  <a:t> collisions. </a:t>
                </a:r>
                <a:r>
                  <a:rPr lang="en-US" sz="1400" dirty="0" err="1"/>
                  <a:t>Als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alles</a:t>
                </a:r>
                <a:r>
                  <a:rPr lang="en-US" sz="1400" dirty="0"/>
                  <a:t> collide op </a:t>
                </a:r>
                <a:r>
                  <a:rPr lang="en-US" sz="1400" dirty="0" err="1"/>
                  <a:t>één</a:t>
                </a:r>
                <a:r>
                  <a:rPr lang="en-US" sz="1400" dirty="0"/>
                  <a:t> hash dan is het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worst-case. </a:t>
                </a:r>
              </a:p>
            </p:txBody>
          </p:sp>
        </mc:Choice>
        <mc:Fallback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  <a:blipFill>
                <a:blip r:embed="rId6"/>
                <a:stretch>
                  <a:fillRect l="-1202" t="-152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58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E5FA-CFE1-465D-AA6A-86D122D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FB33-033F-48AE-8235-073D024F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A0BBE-29FF-4F89-BDCD-5D00343C5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838-8E15-4220-9AD3-04060D36C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1B1219-466D-4AD6-A23E-D5DC0C290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en-NL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FA7AEE-79FC-4DCF-8829-AA869384C106}"/>
              </a:ext>
            </a:extLst>
          </p:cNvPr>
          <p:cNvSpPr txBox="1">
            <a:spLocks/>
          </p:cNvSpPr>
          <p:nvPr/>
        </p:nvSpPr>
        <p:spPr>
          <a:xfrm>
            <a:off x="1161223" y="2019835"/>
            <a:ext cx="9132307" cy="35704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Hoe </a:t>
            </a:r>
            <a:r>
              <a:rPr lang="en-US" dirty="0" err="1"/>
              <a:t>snel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HashSet?</a:t>
            </a:r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  <a:p>
            <a:pPr marL="725488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AE5109D4-FE58-4E02-921B-C1309110B913}"/>
              </a:ext>
            </a:extLst>
          </p:cNvPr>
          <p:cNvGraphicFramePr>
            <a:graphicFrameLocks noGrp="1"/>
          </p:cNvGraphicFramePr>
          <p:nvPr/>
        </p:nvGraphicFramePr>
        <p:xfrm>
          <a:off x="1161223" y="3640743"/>
          <a:ext cx="583470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89">
                  <a:extLst>
                    <a:ext uri="{9D8B030D-6E8A-4147-A177-3AD203B41FA5}">
                      <a16:colId xmlns:a16="http://schemas.microsoft.com/office/drawing/2014/main" val="4227567140"/>
                    </a:ext>
                  </a:extLst>
                </a:gridCol>
                <a:gridCol w="4289214">
                  <a:extLst>
                    <a:ext uri="{9D8B030D-6E8A-4147-A177-3AD203B41FA5}">
                      <a16:colId xmlns:a16="http://schemas.microsoft.com/office/drawing/2014/main" val="668648109"/>
                    </a:ext>
                  </a:extLst>
                </a:gridCol>
              </a:tblGrid>
              <a:tr h="331047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Operatie</a:t>
                      </a:r>
                      <a:endParaRPr lang="en-NL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3159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contains(e)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Zit e in de </a:t>
                      </a:r>
                      <a:r>
                        <a:rPr lang="en-US" sz="1600" dirty="0" err="1"/>
                        <a:t>zet</a:t>
                      </a:r>
                      <a:r>
                        <a:rPr lang="en-US" sz="1600" dirty="0"/>
                        <a:t>?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437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add(e)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Voeg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aan</a:t>
                      </a:r>
                      <a:r>
                        <a:rPr lang="en-US" sz="1600" dirty="0"/>
                        <a:t> de set toe.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35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600" dirty="0"/>
                        <a:t>remove(e)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Haal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uit</a:t>
                      </a:r>
                      <a:r>
                        <a:rPr lang="en-US" sz="1600" dirty="0"/>
                        <a:t> de set </a:t>
                      </a:r>
                      <a:r>
                        <a:rPr lang="en-US" sz="1600" dirty="0" err="1"/>
                        <a:t>weg</a:t>
                      </a:r>
                      <a:r>
                        <a:rPr lang="en-US" sz="1600" dirty="0"/>
                        <a:t>.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20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A0BC795-2D5D-4D9B-B0FC-53EE76EE37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95926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6667" r="-163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93443" r="-1639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98333" r="-1639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299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5992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800" dirty="0"/>
                            <a:t>*</a:t>
                          </a:r>
                          <a:endParaRPr lang="en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9D22DA1-08A7-4A45-A8C2-3A1951B3D2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75208" y="3640743"/>
              <a:ext cx="1479282" cy="143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282">
                      <a:extLst>
                        <a:ext uri="{9D8B030D-6E8A-4147-A177-3AD203B41FA5}">
                          <a16:colId xmlns:a16="http://schemas.microsoft.com/office/drawing/2014/main" val="10891358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621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96667" r="-2058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82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193443" r="-205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9787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4"/>
                          <a:stretch>
                            <a:fillRect l="-412" t="-298333" r="-205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5007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BD91716-A57F-42E7-8B6F-F53E9974C3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55" y="748295"/>
            <a:ext cx="3429969" cy="26287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082F6-A52E-4AE4-8FA9-D4F48FB4B6E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94229" y="2006324"/>
            <a:ext cx="1033771" cy="1179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E180-855E-4216-93B5-8B8B0619C011}"/>
              </a:ext>
            </a:extLst>
          </p:cNvPr>
          <p:cNvSpPr/>
          <p:nvPr/>
        </p:nvSpPr>
        <p:spPr>
          <a:xfrm>
            <a:off x="10747777" y="1883035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Sandra Dee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EED03-E40A-437C-83E8-9D01106E165E}"/>
              </a:ext>
            </a:extLst>
          </p:cNvPr>
          <p:cNvSpPr/>
          <p:nvPr/>
        </p:nvSpPr>
        <p:spPr>
          <a:xfrm>
            <a:off x="8934598" y="1509192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Lisa Smith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F36E5-E488-47D5-92EE-B23D5652855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553060" y="1639079"/>
            <a:ext cx="381538" cy="1298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B06E5-89BF-43EB-A37D-CC747D2BA67B}"/>
              </a:ext>
            </a:extLst>
          </p:cNvPr>
          <p:cNvSpPr/>
          <p:nvPr/>
        </p:nvSpPr>
        <p:spPr>
          <a:xfrm>
            <a:off x="8928000" y="1888233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Smith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9A5E0A-F74A-43E7-B31C-B5E732ED9C7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0530898" y="2012922"/>
            <a:ext cx="216879" cy="519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1A1BF-8C18-487A-AE14-D3D8F7E6E78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553060" y="2435965"/>
            <a:ext cx="37494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344C2-AD25-43DD-941F-E53AFD3DC328}"/>
              </a:ext>
            </a:extLst>
          </p:cNvPr>
          <p:cNvSpPr/>
          <p:nvPr/>
        </p:nvSpPr>
        <p:spPr>
          <a:xfrm>
            <a:off x="8928000" y="2306078"/>
            <a:ext cx="1602898" cy="25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Doe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534988" indent="-2682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715963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896938" indent="-2667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1077913" indent="-276225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7002B"/>
                  </a:buClr>
                  <a:buFont typeface="Verdana" panose="020B060403050404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Verdana" panose="020B0604030504040204" pitchFamily="34" charset="0"/>
                  <a:buNone/>
                </a:pPr>
                <a:r>
                  <a:rPr lang="en-US" sz="1400" dirty="0"/>
                  <a:t>*</a:t>
                </a:r>
                <a:r>
                  <a:rPr lang="en-US" sz="1400" dirty="0" err="1"/>
                  <a:t>Hangt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af</a:t>
                </a:r>
                <a:r>
                  <a:rPr lang="en-US" sz="1400" dirty="0"/>
                  <a:t> van het </a:t>
                </a:r>
                <a:r>
                  <a:rPr lang="en-US" sz="1400" dirty="0" err="1"/>
                  <a:t>aantal</a:t>
                </a:r>
                <a:r>
                  <a:rPr lang="en-US" sz="1400" dirty="0"/>
                  <a:t> collisions. </a:t>
                </a:r>
                <a:r>
                  <a:rPr lang="en-US" sz="1400" dirty="0" err="1"/>
                  <a:t>Als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alles</a:t>
                </a:r>
                <a:r>
                  <a:rPr lang="en-US" sz="1400" dirty="0"/>
                  <a:t> collide op </a:t>
                </a:r>
                <a:r>
                  <a:rPr lang="en-US" sz="1400" dirty="0" err="1"/>
                  <a:t>één</a:t>
                </a:r>
                <a:r>
                  <a:rPr lang="en-US" sz="1400" dirty="0"/>
                  <a:t> hash dan is het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worst-case. </a:t>
                </a:r>
              </a:p>
            </p:txBody>
          </p:sp>
        </mc:Choice>
        <mc:Fallback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id="{A495D546-6B2B-4A50-B92B-D804084B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5123646"/>
                <a:ext cx="9132307" cy="354556"/>
              </a:xfrm>
              <a:prstGeom prst="rect">
                <a:avLst/>
              </a:prstGeom>
              <a:blipFill>
                <a:blip r:embed="rId6"/>
                <a:stretch>
                  <a:fillRect l="-1202" t="-152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85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Herhaling</a:t>
            </a:r>
            <a:r>
              <a:rPr lang="en-US" b="1" dirty="0">
                <a:solidFill>
                  <a:schemeClr val="accent6"/>
                </a:solidFill>
              </a:rPr>
              <a:t>: </a:t>
            </a:r>
            <a:r>
              <a:rPr lang="en-US" b="1" dirty="0" err="1">
                <a:solidFill>
                  <a:schemeClr val="accent6"/>
                </a:solidFill>
              </a:rPr>
              <a:t>Tijds</a:t>
            </a:r>
            <a:r>
              <a:rPr lang="en-US" b="1" dirty="0">
                <a:solidFill>
                  <a:schemeClr val="accent6"/>
                </a:solidFill>
              </a:rPr>
              <a:t>- </a:t>
            </a: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geheugencomplexiteit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Big-O </a:t>
            </a:r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uitgelegd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Hoe </a:t>
            </a:r>
            <a:r>
              <a:rPr lang="en-US" dirty="0" err="1"/>
              <a:t>bereken</a:t>
            </a:r>
            <a:r>
              <a:rPr lang="en-US" dirty="0"/>
              <a:t> je het </a:t>
            </a:r>
            <a:r>
              <a:rPr lang="en-US" dirty="0" err="1"/>
              <a:t>vanuit</a:t>
            </a:r>
            <a:r>
              <a:rPr lang="en-US" dirty="0"/>
              <a:t> de code?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Extra </a:t>
            </a:r>
            <a:r>
              <a:rPr lang="en-US" dirty="0" err="1"/>
              <a:t>oefeningen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Sorteren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</a:t>
            </a:r>
            <a:r>
              <a:rPr lang="en-US" dirty="0" err="1"/>
              <a:t>en</a:t>
            </a:r>
            <a:r>
              <a:rPr lang="en-US" dirty="0"/>
              <a:t>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08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BBD-1B8C-4148-8E93-7DA6DF0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78093-82B5-443A-A0B6-69BF689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8FB0-8A41-4B4A-ADF0-0CE9D99EE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B4C0-F2AE-4719-B01F-4F68EBD6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90284-C086-4EA4-AB8F-ED6DBC4AE3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HashSets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TreeSets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datatypes wilt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integer </a:t>
            </a:r>
            <a:r>
              <a:rPr lang="en-US" dirty="0" err="1"/>
              <a:t>en</a:t>
            </a:r>
            <a:r>
              <a:rPr lang="en-US" dirty="0"/>
              <a:t> Strings, dan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gewoon</a:t>
            </a:r>
            <a:r>
              <a:rPr lang="en-US" dirty="0"/>
              <a:t> prima.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Echter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eigen classes wilt </a:t>
            </a:r>
            <a:r>
              <a:rPr lang="en-US" dirty="0" err="1"/>
              <a:t>gebruiken</a:t>
            </a:r>
            <a:r>
              <a:rPr lang="en-US" dirty="0"/>
              <a:t>, dan </a:t>
            </a:r>
            <a:r>
              <a:rPr lang="en-US" dirty="0" err="1"/>
              <a:t>moet</a:t>
            </a:r>
            <a:r>
              <a:rPr lang="en-US" dirty="0"/>
              <a:t> je wat extras </a:t>
            </a:r>
            <a:r>
              <a:rPr lang="en-US" dirty="0" err="1"/>
              <a:t>implementeren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</a:t>
            </a:r>
            <a:r>
              <a:rPr lang="en-US" dirty="0"/>
              <a:t> HashSet: .equals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: .equals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je: “class A implements Comparable&lt;A&gt;” </a:t>
            </a:r>
            <a:r>
              <a:rPr lang="en-US" dirty="0" err="1"/>
              <a:t>nodig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BC7E82-211C-4191-949A-6C60B2457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TreeSets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HashSets</a:t>
            </a:r>
            <a:r>
              <a:rPr lang="en-US" dirty="0"/>
              <a:t> met custom classes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7385B-A7D6-4C46-A88D-85F3148B0849}"/>
              </a:ext>
            </a:extLst>
          </p:cNvPr>
          <p:cNvSpPr/>
          <p:nvPr/>
        </p:nvSpPr>
        <p:spPr>
          <a:xfrm>
            <a:off x="1187350" y="494182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92377-B8BB-49E6-AF32-51089A4D9A0A}"/>
              </a:ext>
            </a:extLst>
          </p:cNvPr>
          <p:cNvSpPr/>
          <p:nvPr/>
        </p:nvSpPr>
        <p:spPr>
          <a:xfrm>
            <a:off x="1187350" y="5299013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E5118-7E63-421A-941D-5E2E4C71944D}"/>
              </a:ext>
            </a:extLst>
          </p:cNvPr>
          <p:cNvSpPr/>
          <p:nvPr/>
        </p:nvSpPr>
        <p:spPr>
          <a:xfrm>
            <a:off x="1187350" y="566834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036C127-AD95-41F8-8FD4-38CC62150B80}"/>
              </a:ext>
            </a:extLst>
          </p:cNvPr>
          <p:cNvSpPr txBox="1">
            <a:spLocks/>
          </p:cNvSpPr>
          <p:nvPr/>
        </p:nvSpPr>
        <p:spPr>
          <a:xfrm>
            <a:off x="6707694" y="4978178"/>
            <a:ext cx="4363695" cy="369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Return </a:t>
            </a:r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.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38FD6E7-A8DA-4DFF-BD66-65661BF87D0F}"/>
              </a:ext>
            </a:extLst>
          </p:cNvPr>
          <p:cNvSpPr txBox="1">
            <a:spLocks/>
          </p:cNvSpPr>
          <p:nvPr/>
        </p:nvSpPr>
        <p:spPr>
          <a:xfrm>
            <a:off x="6707693" y="5314983"/>
            <a:ext cx="4363695" cy="369332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Return true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BC7CEBE-C59B-420C-9AD6-B75D4270B0F5}"/>
              </a:ext>
            </a:extLst>
          </p:cNvPr>
          <p:cNvSpPr txBox="1">
            <a:spLocks/>
          </p:cNvSpPr>
          <p:nvPr/>
        </p:nvSpPr>
        <p:spPr>
          <a:xfrm>
            <a:off x="6707693" y="5758262"/>
            <a:ext cx="4743606" cy="535885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349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715963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9693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77913" indent="-276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Font typeface="Verdana" panose="020B060403050404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Verdana" panose="020B0604030504040204" pitchFamily="34" charset="0"/>
              <a:buNone/>
            </a:pPr>
            <a:r>
              <a:rPr lang="en-US" dirty="0"/>
              <a:t>Return </a:t>
            </a:r>
            <a:r>
              <a:rPr lang="en-US" dirty="0" err="1"/>
              <a:t>negatief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object </a:t>
            </a:r>
            <a:r>
              <a:rPr lang="en-US" dirty="0" err="1"/>
              <a:t>kleiner</a:t>
            </a:r>
            <a:r>
              <a:rPr lang="en-US" dirty="0"/>
              <a:t> is dan o, 0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positief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object </a:t>
            </a:r>
            <a:r>
              <a:rPr lang="en-US" dirty="0" err="1"/>
              <a:t>groter</a:t>
            </a:r>
            <a:r>
              <a:rPr lang="en-US" dirty="0"/>
              <a:t> dan object o is.</a:t>
            </a:r>
          </a:p>
        </p:txBody>
      </p:sp>
    </p:spTree>
    <p:extLst>
      <p:ext uri="{BB962C8B-B14F-4D97-AF65-F5344CB8AC3E}">
        <p14:creationId xmlns:p14="http://schemas.microsoft.com/office/powerpoint/2010/main" val="16086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8BBD-1B8C-4148-8E93-7DA6DF0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78093-82B5-443A-A0B6-69BF689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8FB0-8A41-4B4A-ADF0-0CE9D99EE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B4C0-F2AE-4719-B01F-4F68EBD6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90284-C086-4EA4-AB8F-ED6DBC4AE3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sorteermanier</a:t>
            </a:r>
            <a:r>
              <a:rPr lang="en-US" dirty="0"/>
              <a:t>: </a:t>
            </a:r>
            <a:r>
              <a:rPr lang="en-US" dirty="0" err="1"/>
              <a:t>Voeg</a:t>
            </a:r>
            <a:r>
              <a:rPr lang="en-US" dirty="0"/>
              <a:t> alle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toe </a:t>
            </a:r>
            <a:r>
              <a:rPr lang="en-US" dirty="0" err="1"/>
              <a:t>en</a:t>
            </a:r>
            <a:r>
              <a:rPr lang="en-US" dirty="0"/>
              <a:t> iterate dan over de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heen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alle </a:t>
            </a:r>
            <a:r>
              <a:rPr lang="en-US" dirty="0" err="1"/>
              <a:t>vogelbekdieren</a:t>
            </a:r>
            <a:r>
              <a:rPr lang="en-US" dirty="0"/>
              <a:t>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HashSet </a:t>
            </a:r>
            <a:r>
              <a:rPr lang="en-US" dirty="0" err="1"/>
              <a:t>en</a:t>
            </a:r>
            <a:r>
              <a:rPr lang="en-US" dirty="0"/>
              <a:t> check of alle </a:t>
            </a:r>
            <a:r>
              <a:rPr lang="en-US" dirty="0" err="1"/>
              <a:t>functies</a:t>
            </a:r>
            <a:r>
              <a:rPr lang="en-US" dirty="0"/>
              <a:t> .contains(), .add() </a:t>
            </a:r>
            <a:r>
              <a:rPr lang="en-US" dirty="0" err="1"/>
              <a:t>en</a:t>
            </a:r>
            <a:r>
              <a:rPr lang="en-US" dirty="0"/>
              <a:t> .remove() </a:t>
            </a:r>
            <a:r>
              <a:rPr lang="en-US" dirty="0" err="1"/>
              <a:t>werken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BC7E82-211C-4191-949A-6C60B2457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Opdrachten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79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Gegeven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stuk</a:t>
                </a:r>
                <a:r>
                  <a:rPr lang="en-US" dirty="0"/>
                  <a:t> </a:t>
                </a:r>
                <a:r>
                  <a:rPr lang="en-US" dirty="0" err="1"/>
                  <a:t>simpele</a:t>
                </a:r>
                <a:r>
                  <a:rPr lang="en-US" dirty="0"/>
                  <a:t> code: </a:t>
                </a:r>
              </a:p>
              <a:p>
                <a:pPr marL="725488" lvl="1" indent="-457200"/>
                <a:r>
                  <a:rPr lang="en-US" i="1" dirty="0"/>
                  <a:t>Wat is de worst-case </a:t>
                </a:r>
                <a:r>
                  <a:rPr lang="en-US" i="1" dirty="0" err="1"/>
                  <a:t>verwerkingstijd</a:t>
                </a:r>
                <a:r>
                  <a:rPr lang="en-US" i="1" dirty="0"/>
                  <a:t>?</a:t>
                </a:r>
              </a:p>
              <a:p>
                <a:pPr marL="725488" lvl="1" indent="-457200"/>
                <a:r>
                  <a:rPr lang="en-US" i="1" dirty="0"/>
                  <a:t>Wat is het extra </a:t>
                </a:r>
                <a:r>
                  <a:rPr lang="en-US" i="1" dirty="0" err="1"/>
                  <a:t>geheugengebruik</a:t>
                </a:r>
                <a:r>
                  <a:rPr lang="en-US" i="1" dirty="0"/>
                  <a:t>?</a:t>
                </a:r>
              </a:p>
              <a:p>
                <a:pPr marL="268288" lvl="1" indent="0">
                  <a:buNone/>
                </a:pP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snapt</a:t>
                </a:r>
                <a:r>
                  <a:rPr lang="en-US" dirty="0"/>
                  <a:t> wat de big-O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betekent</a:t>
                </a:r>
                <a:endParaRPr lang="en-US" dirty="0"/>
              </a:p>
              <a:p>
                <a:pPr marL="725488" lvl="1" indent="-457200"/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inputverzameling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10x zo </a:t>
                </a:r>
                <a:r>
                  <a:rPr lang="en-US" dirty="0" err="1"/>
                  <a:t>groot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, </a:t>
                </a:r>
                <a:r>
                  <a:rPr lang="en-US" dirty="0" err="1"/>
                  <a:t>duurt</a:t>
                </a:r>
                <a:r>
                  <a:rPr lang="en-US" dirty="0"/>
                  <a:t> het running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100x zo lang.</a:t>
                </a:r>
              </a:p>
              <a:p>
                <a:pPr marL="725488" lvl="1" indent="-457200"/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snelheden</a:t>
                </a:r>
                <a:r>
                  <a:rPr lang="en-US" dirty="0"/>
                  <a:t> </a:t>
                </a:r>
                <a:r>
                  <a:rPr lang="en-US" dirty="0" err="1"/>
                  <a:t>vergelijken</a:t>
                </a:r>
                <a:r>
                  <a:rPr lang="en-US" dirty="0"/>
                  <a:t>: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n, in de worst-case).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31" t="-20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4FE03-3888-4853-9AE2-DEF30BA7A9E4}"/>
              </a:ext>
            </a:extLst>
          </p:cNvPr>
          <p:cNvSpPr/>
          <p:nvPr/>
        </p:nvSpPr>
        <p:spPr>
          <a:xfrm>
            <a:off x="7616141" y="1305342"/>
            <a:ext cx="4499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Big-O is </a:t>
                </a:r>
                <a:r>
                  <a:rPr lang="en-US" sz="1800" dirty="0" err="1"/>
                  <a:t>een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notatie</a:t>
                </a:r>
                <a:r>
                  <a:rPr lang="en-US" sz="1800" dirty="0"/>
                  <a:t> van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groei</a:t>
                </a:r>
                <a:r>
                  <a:rPr lang="en-US" sz="1800" dirty="0"/>
                  <a:t> wat we </a:t>
                </a:r>
                <a:r>
                  <a:rPr lang="en-US" sz="1800" dirty="0" err="1"/>
                  <a:t>gebruiken</a:t>
                </a:r>
                <a:r>
                  <a:rPr lang="en-US" sz="1800" dirty="0"/>
                  <a:t> om de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snelheden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van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algoritmes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te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accent2"/>
                    </a:solidFill>
                  </a:rPr>
                  <a:t>vergelijken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Dit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noteren</a:t>
                </a:r>
                <a:r>
                  <a:rPr lang="en-US" sz="1800" dirty="0"/>
                  <a:t> we met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: </a:t>
                </a:r>
                <a:r>
                  <a:rPr lang="en-US" sz="1600" dirty="0" err="1"/>
                  <a:t>wordt</a:t>
                </a:r>
                <a:r>
                  <a:rPr lang="en-US" sz="1600" dirty="0"/>
                  <a:t> de input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keer</a:t>
                </a:r>
                <a:r>
                  <a:rPr lang="en-US" sz="1600" dirty="0"/>
                  <a:t> zo </a:t>
                </a:r>
                <a:r>
                  <a:rPr lang="en-US" sz="1600" dirty="0" err="1"/>
                  <a:t>groot</a:t>
                </a:r>
                <a:r>
                  <a:rPr lang="en-US" sz="1600" dirty="0"/>
                  <a:t>? → </a:t>
                </a:r>
                <a:r>
                  <a:rPr lang="en-US" sz="1600" dirty="0" err="1"/>
                  <a:t>Aantal</a:t>
                </a:r>
                <a:r>
                  <a:rPr lang="en-US" sz="1600" dirty="0"/>
                  <a:t> computations </a:t>
                </a:r>
                <a:r>
                  <a:rPr lang="en-US" sz="1600" dirty="0" err="1"/>
                  <a:t>groeit</a:t>
                </a:r>
                <a:r>
                  <a:rPr lang="en-US" sz="1600" dirty="0"/>
                  <a:t> met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(worst-case)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  <a:blipFill>
                <a:blip r:embed="rId2"/>
                <a:stretch>
                  <a:fillRect l="-1399" t="-186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uitgelegd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6A1F3-2B3E-4C68-9F28-CBF496A18C66}"/>
              </a:ext>
            </a:extLst>
          </p:cNvPr>
          <p:cNvSpPr/>
          <p:nvPr/>
        </p:nvSpPr>
        <p:spPr>
          <a:xfrm>
            <a:off x="1099929" y="3304676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D423A-DF54-49D4-8850-2F7DA8FA12E1}"/>
              </a:ext>
            </a:extLst>
          </p:cNvPr>
          <p:cNvSpPr/>
          <p:nvPr/>
        </p:nvSpPr>
        <p:spPr>
          <a:xfrm>
            <a:off x="4908000" y="6403195"/>
            <a:ext cx="4319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een</a:t>
            </a:r>
            <a:r>
              <a:rPr lang="en-US" sz="1050" dirty="0"/>
              <a:t> </a:t>
            </a:r>
            <a:r>
              <a:rPr lang="en-US" sz="1050" dirty="0" err="1"/>
              <a:t>wiskundigere</a:t>
            </a:r>
            <a:r>
              <a:rPr lang="en-US" sz="1050" dirty="0"/>
              <a:t> </a:t>
            </a:r>
            <a:r>
              <a:rPr lang="en-US" sz="1050" dirty="0" err="1"/>
              <a:t>uitleg</a:t>
            </a:r>
            <a:r>
              <a:rPr lang="en-US" sz="1050" dirty="0"/>
              <a:t>, </a:t>
            </a:r>
            <a:r>
              <a:rPr lang="en-US" sz="1050" dirty="0" err="1"/>
              <a:t>zie</a:t>
            </a:r>
            <a:r>
              <a:rPr lang="en-US" sz="1050" dirty="0"/>
              <a:t> de slides van </a:t>
            </a:r>
            <a:r>
              <a:rPr lang="en-US" sz="1050" dirty="0" err="1"/>
              <a:t>vorige</a:t>
            </a:r>
            <a:r>
              <a:rPr lang="en-US" sz="1050" dirty="0"/>
              <a:t> week)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739812-EBBB-4EF5-9533-9DA837521179}"/>
              </a:ext>
            </a:extLst>
          </p:cNvPr>
          <p:cNvSpPr/>
          <p:nvPr/>
        </p:nvSpPr>
        <p:spPr>
          <a:xfrm>
            <a:off x="5482907" y="3124596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/>
              <p:nvPr/>
            </p:nvSpPr>
            <p:spPr>
              <a:xfrm>
                <a:off x="5722620" y="327943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0" y="3279439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/>
              <p:nvPr/>
            </p:nvSpPr>
            <p:spPr>
              <a:xfrm>
                <a:off x="5708382" y="3692032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10∗50=500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82" y="3692032"/>
                <a:ext cx="2286000" cy="523220"/>
              </a:xfrm>
              <a:prstGeom prst="rect">
                <a:avLst/>
              </a:prstGeom>
              <a:blipFill>
                <a:blip r:embed="rId4"/>
                <a:stretch>
                  <a:fillRect l="-800" t="-23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1B9C6B-6E14-4DA3-B6C4-AE3FD9DC6B73}"/>
              </a:ext>
            </a:extLst>
          </p:cNvPr>
          <p:cNvSpPr/>
          <p:nvPr/>
        </p:nvSpPr>
        <p:spPr>
          <a:xfrm>
            <a:off x="8891170" y="3115007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/>
              <p:nvPr/>
            </p:nvSpPr>
            <p:spPr>
              <a:xfrm>
                <a:off x="9130883" y="326985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83" y="326985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/>
              <p:nvPr/>
            </p:nvSpPr>
            <p:spPr>
              <a:xfrm>
                <a:off x="9116645" y="3682443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40∗50=2000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645" y="3682443"/>
                <a:ext cx="2286000" cy="523220"/>
              </a:xfrm>
              <a:prstGeom prst="rect">
                <a:avLst/>
              </a:prstGeom>
              <a:blipFill>
                <a:blip r:embed="rId6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636292A-83D2-4A92-8F3D-0EF2A7548B5B}"/>
              </a:ext>
            </a:extLst>
          </p:cNvPr>
          <p:cNvSpPr/>
          <p:nvPr/>
        </p:nvSpPr>
        <p:spPr>
          <a:xfrm>
            <a:off x="991020" y="4901032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B92836-8BBF-4D1B-972D-F1A890D3BA3F}"/>
              </a:ext>
            </a:extLst>
          </p:cNvPr>
          <p:cNvCxnSpPr>
            <a:cxnSpLocks/>
          </p:cNvCxnSpPr>
          <p:nvPr/>
        </p:nvCxnSpPr>
        <p:spPr>
          <a:xfrm>
            <a:off x="7894320" y="3464105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E933D-4228-4C64-8BCE-83DD44D59557}"/>
              </a:ext>
            </a:extLst>
          </p:cNvPr>
          <p:cNvSpPr txBox="1"/>
          <p:nvPr/>
        </p:nvSpPr>
        <p:spPr>
          <a:xfrm>
            <a:off x="8341303" y="3115007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97EFE8-B75F-477E-9223-0FF594DEA426}"/>
              </a:ext>
            </a:extLst>
          </p:cNvPr>
          <p:cNvGrpSpPr/>
          <p:nvPr/>
        </p:nvGrpSpPr>
        <p:grpSpPr>
          <a:xfrm>
            <a:off x="7894320" y="3682959"/>
            <a:ext cx="1333500" cy="369332"/>
            <a:chOff x="7894320" y="3682959"/>
            <a:chExt cx="1333500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60DBA9-D6B1-441B-8B3E-90B0079D4769}"/>
                </a:ext>
              </a:extLst>
            </p:cNvPr>
            <p:cNvCxnSpPr>
              <a:cxnSpLocks/>
            </p:cNvCxnSpPr>
            <p:nvPr/>
          </p:nvCxnSpPr>
          <p:spPr>
            <a:xfrm>
              <a:off x="7894320" y="4032057"/>
              <a:ext cx="1333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33B612-B63A-45B4-A901-E68383CC2F8D}"/>
                </a:ext>
              </a:extLst>
            </p:cNvPr>
            <p:cNvSpPr txBox="1"/>
            <p:nvPr/>
          </p:nvSpPr>
          <p:spPr>
            <a:xfrm>
              <a:off x="8341303" y="3682959"/>
              <a:ext cx="49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x4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931B6C-C452-47AA-99E8-41C1C662AD7A}"/>
              </a:ext>
            </a:extLst>
          </p:cNvPr>
          <p:cNvSpPr/>
          <p:nvPr/>
        </p:nvSpPr>
        <p:spPr>
          <a:xfrm>
            <a:off x="5427850" y="4825427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B65A87-601B-424D-B49B-82D2B9EB72AA}"/>
                  </a:ext>
                </a:extLst>
              </p:cNvPr>
              <p:cNvSpPr txBox="1"/>
              <p:nvPr/>
            </p:nvSpPr>
            <p:spPr>
              <a:xfrm>
                <a:off x="5667563" y="498027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B65A87-601B-424D-B49B-82D2B9EB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63" y="4980270"/>
                <a:ext cx="228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0EE8E1-9EDD-47A5-A976-4CAF210C0566}"/>
                  </a:ext>
                </a:extLst>
              </p:cNvPr>
              <p:cNvSpPr txBox="1"/>
              <p:nvPr/>
            </p:nvSpPr>
            <p:spPr>
              <a:xfrm>
                <a:off x="5653325" y="5392863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10∗10=100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0EE8E1-9EDD-47A5-A976-4CAF210C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325" y="5392863"/>
                <a:ext cx="2286000" cy="523220"/>
              </a:xfrm>
              <a:prstGeom prst="rect">
                <a:avLst/>
              </a:prstGeom>
              <a:blipFill>
                <a:blip r:embed="rId8"/>
                <a:stretch>
                  <a:fillRect l="-800" t="-23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DCB40C-6800-49C0-A259-B6536BD1246B}"/>
              </a:ext>
            </a:extLst>
          </p:cNvPr>
          <p:cNvSpPr/>
          <p:nvPr/>
        </p:nvSpPr>
        <p:spPr>
          <a:xfrm>
            <a:off x="8836113" y="4815838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2ED1BC-8FAE-43F4-BD7A-4CA2E738EF55}"/>
                  </a:ext>
                </a:extLst>
              </p:cNvPr>
              <p:cNvSpPr txBox="1"/>
              <p:nvPr/>
            </p:nvSpPr>
            <p:spPr>
              <a:xfrm>
                <a:off x="9075826" y="4970681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2ED1BC-8FAE-43F4-BD7A-4CA2E738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826" y="4970681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CF40D3-7797-411D-90DB-05BAC67FCB95}"/>
                  </a:ext>
                </a:extLst>
              </p:cNvPr>
              <p:cNvSpPr txBox="1"/>
              <p:nvPr/>
            </p:nvSpPr>
            <p:spPr>
              <a:xfrm>
                <a:off x="9061588" y="5383274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40∗40=1600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CF40D3-7797-411D-90DB-05BAC67FC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88" y="5383274"/>
                <a:ext cx="2286000" cy="523220"/>
              </a:xfrm>
              <a:prstGeom prst="rect">
                <a:avLst/>
              </a:prstGeom>
              <a:blipFill>
                <a:blip r:embed="rId10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65D2B8-6F30-410C-930C-AB32488B4DA9}"/>
              </a:ext>
            </a:extLst>
          </p:cNvPr>
          <p:cNvCxnSpPr>
            <a:cxnSpLocks/>
          </p:cNvCxnSpPr>
          <p:nvPr/>
        </p:nvCxnSpPr>
        <p:spPr>
          <a:xfrm>
            <a:off x="7839263" y="5164936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B7BEDD-D815-49BC-A328-357A7263069E}"/>
              </a:ext>
            </a:extLst>
          </p:cNvPr>
          <p:cNvSpPr txBox="1"/>
          <p:nvPr/>
        </p:nvSpPr>
        <p:spPr>
          <a:xfrm>
            <a:off x="8286246" y="4815838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28577-A1F9-41B4-9E1D-269723881B2B}"/>
              </a:ext>
            </a:extLst>
          </p:cNvPr>
          <p:cNvGrpSpPr/>
          <p:nvPr/>
        </p:nvGrpSpPr>
        <p:grpSpPr>
          <a:xfrm>
            <a:off x="7839263" y="5385992"/>
            <a:ext cx="1333500" cy="369332"/>
            <a:chOff x="7839263" y="5385992"/>
            <a:chExt cx="1333500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44032A-7616-4B83-800E-B3CA959A9A1C}"/>
                </a:ext>
              </a:extLst>
            </p:cNvPr>
            <p:cNvCxnSpPr>
              <a:cxnSpLocks/>
            </p:cNvCxnSpPr>
            <p:nvPr/>
          </p:nvCxnSpPr>
          <p:spPr>
            <a:xfrm>
              <a:off x="7839263" y="5732888"/>
              <a:ext cx="13335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AEB629-106B-4721-B449-BF73C561F6C6}"/>
                </a:ext>
              </a:extLst>
            </p:cNvPr>
            <p:cNvSpPr txBox="1"/>
            <p:nvPr/>
          </p:nvSpPr>
          <p:spPr>
            <a:xfrm>
              <a:off x="8193479" y="5385992"/>
              <a:ext cx="6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x16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/>
              <p:nvPr/>
            </p:nvSpPr>
            <p:spPr>
              <a:xfrm>
                <a:off x="1187350" y="2988049"/>
                <a:ext cx="1078172" cy="2885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2988049"/>
                <a:ext cx="1078172" cy="288512"/>
              </a:xfrm>
              <a:prstGeom prst="roundRect">
                <a:avLst/>
              </a:prstGeom>
              <a:blipFill>
                <a:blip r:embed="rId11"/>
                <a:stretch>
                  <a:fillRect b="-943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48D6053-FD0B-468C-9B82-0635159EBE33}"/>
                  </a:ext>
                </a:extLst>
              </p:cNvPr>
              <p:cNvSpPr/>
              <p:nvPr/>
            </p:nvSpPr>
            <p:spPr>
              <a:xfrm>
                <a:off x="1099929" y="4583856"/>
                <a:ext cx="1268441" cy="289061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48D6053-FD0B-468C-9B82-0635159EB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29" y="4583856"/>
                <a:ext cx="1268441" cy="289061"/>
              </a:xfrm>
              <a:prstGeom prst="roundRect">
                <a:avLst/>
              </a:prstGeom>
              <a:blipFill>
                <a:blip r:embed="rId12"/>
                <a:stretch>
                  <a:fillRect b="-943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2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4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Big-O </a:t>
            </a:r>
            <a:r>
              <a:rPr lang="en-US" dirty="0" err="1"/>
              <a:t>intuitief</a:t>
            </a:r>
            <a:r>
              <a:rPr lang="en-US" dirty="0"/>
              <a:t> </a:t>
            </a:r>
            <a:r>
              <a:rPr lang="en-US" dirty="0" err="1"/>
              <a:t>uitgelegd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6A1F3-2B3E-4C68-9F28-CBF496A18C66}"/>
              </a:ext>
            </a:extLst>
          </p:cNvPr>
          <p:cNvSpPr/>
          <p:nvPr/>
        </p:nvSpPr>
        <p:spPr>
          <a:xfrm>
            <a:off x="1099929" y="5117124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D423A-DF54-49D4-8850-2F7DA8FA12E1}"/>
              </a:ext>
            </a:extLst>
          </p:cNvPr>
          <p:cNvSpPr/>
          <p:nvPr/>
        </p:nvSpPr>
        <p:spPr>
          <a:xfrm>
            <a:off x="4908000" y="6403195"/>
            <a:ext cx="4319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Voor</a:t>
            </a:r>
            <a:r>
              <a:rPr lang="en-US" sz="1050" dirty="0"/>
              <a:t> </a:t>
            </a:r>
            <a:r>
              <a:rPr lang="en-US" sz="1050" dirty="0" err="1"/>
              <a:t>een</a:t>
            </a:r>
            <a:r>
              <a:rPr lang="en-US" sz="1050" dirty="0"/>
              <a:t> </a:t>
            </a:r>
            <a:r>
              <a:rPr lang="en-US" sz="1050" dirty="0" err="1"/>
              <a:t>wiskundigere</a:t>
            </a:r>
            <a:r>
              <a:rPr lang="en-US" sz="1050" dirty="0"/>
              <a:t> </a:t>
            </a:r>
            <a:r>
              <a:rPr lang="en-US" sz="1050" dirty="0" err="1"/>
              <a:t>uitleg</a:t>
            </a:r>
            <a:r>
              <a:rPr lang="en-US" sz="1050" dirty="0"/>
              <a:t>, </a:t>
            </a:r>
            <a:r>
              <a:rPr lang="en-US" sz="1050" dirty="0" err="1"/>
              <a:t>zie</a:t>
            </a:r>
            <a:r>
              <a:rPr lang="en-US" sz="1050" dirty="0"/>
              <a:t> de slides van </a:t>
            </a:r>
            <a:r>
              <a:rPr lang="en-US" sz="1050" dirty="0" err="1"/>
              <a:t>vorige</a:t>
            </a:r>
            <a:r>
              <a:rPr lang="en-US" sz="1050" dirty="0"/>
              <a:t> week)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739812-EBBB-4EF5-9533-9DA837521179}"/>
              </a:ext>
            </a:extLst>
          </p:cNvPr>
          <p:cNvSpPr/>
          <p:nvPr/>
        </p:nvSpPr>
        <p:spPr>
          <a:xfrm>
            <a:off x="5482907" y="4937044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/>
              <p:nvPr/>
            </p:nvSpPr>
            <p:spPr>
              <a:xfrm>
                <a:off x="5722620" y="5091887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0BD4BC-A171-4EB7-8E4F-A1AF9CFB6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0" y="5091887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/>
              <p:nvPr/>
            </p:nvSpPr>
            <p:spPr>
              <a:xfrm>
                <a:off x="5708382" y="5504480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1+2+…+10=55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63FAB-D062-4F3B-AB0D-485F16421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82" y="5504480"/>
                <a:ext cx="2286000" cy="523220"/>
              </a:xfrm>
              <a:prstGeom prst="rect">
                <a:avLst/>
              </a:prstGeom>
              <a:blipFill>
                <a:blip r:embed="rId3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1B9C6B-6E14-4DA3-B6C4-AE3FD9DC6B73}"/>
              </a:ext>
            </a:extLst>
          </p:cNvPr>
          <p:cNvSpPr/>
          <p:nvPr/>
        </p:nvSpPr>
        <p:spPr>
          <a:xfrm>
            <a:off x="9150439" y="4927455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/>
              <p:nvPr/>
            </p:nvSpPr>
            <p:spPr>
              <a:xfrm>
                <a:off x="9390152" y="508229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E9085F-548C-4574-BCBA-4608868E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52" y="5082298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/>
              <p:nvPr/>
            </p:nvSpPr>
            <p:spPr>
              <a:xfrm>
                <a:off x="9375914" y="5494891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+2+…+40=2000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D8354A-7F95-41A6-B8C3-FB1A3294F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14" y="5494891"/>
                <a:ext cx="2286000" cy="523220"/>
              </a:xfrm>
              <a:prstGeom prst="rect">
                <a:avLst/>
              </a:prstGeom>
              <a:blipFill>
                <a:blip r:embed="rId5"/>
                <a:stretch>
                  <a:fillRect l="-800" t="-116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B92836-8BBF-4D1B-972D-F1A890D3BA3F}"/>
              </a:ext>
            </a:extLst>
          </p:cNvPr>
          <p:cNvCxnSpPr>
            <a:cxnSpLocks/>
          </p:cNvCxnSpPr>
          <p:nvPr/>
        </p:nvCxnSpPr>
        <p:spPr>
          <a:xfrm>
            <a:off x="7894320" y="5276553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E933D-4228-4C64-8BCE-83DD44D59557}"/>
              </a:ext>
            </a:extLst>
          </p:cNvPr>
          <p:cNvSpPr txBox="1"/>
          <p:nvPr/>
        </p:nvSpPr>
        <p:spPr>
          <a:xfrm>
            <a:off x="8438183" y="4927455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60DBA9-D6B1-441B-8B3E-90B0079D4769}"/>
              </a:ext>
            </a:extLst>
          </p:cNvPr>
          <p:cNvCxnSpPr>
            <a:cxnSpLocks/>
          </p:cNvCxnSpPr>
          <p:nvPr/>
        </p:nvCxnSpPr>
        <p:spPr>
          <a:xfrm>
            <a:off x="7894320" y="5844505"/>
            <a:ext cx="1333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33B612-B63A-45B4-A901-E68383CC2F8D}"/>
              </a:ext>
            </a:extLst>
          </p:cNvPr>
          <p:cNvSpPr txBox="1"/>
          <p:nvPr/>
        </p:nvSpPr>
        <p:spPr>
          <a:xfrm>
            <a:off x="8213921" y="5495407"/>
            <a:ext cx="9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x14.9</a:t>
            </a:r>
            <a:endParaRPr lang="en-NL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/>
              <p:nvPr/>
            </p:nvSpPr>
            <p:spPr>
              <a:xfrm>
                <a:off x="1187350" y="4800497"/>
                <a:ext cx="1181020" cy="2885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03DD5CA-EC87-4350-B662-58211B96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4800497"/>
                <a:ext cx="1181020" cy="288512"/>
              </a:xfrm>
              <a:prstGeom prst="roundRect">
                <a:avLst/>
              </a:prstGeom>
              <a:blipFill>
                <a:blip r:embed="rId6"/>
                <a:stretch>
                  <a:fillRect b="-7407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D693CF1B-708F-4A6B-9512-6839B2FAF257}"/>
              </a:ext>
            </a:extLst>
          </p:cNvPr>
          <p:cNvSpPr/>
          <p:nvPr/>
        </p:nvSpPr>
        <p:spPr>
          <a:xfrm>
            <a:off x="1099929" y="2272466"/>
            <a:ext cx="4156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C1B530-B48B-4C05-9F4D-10BDE29353B4}"/>
              </a:ext>
            </a:extLst>
          </p:cNvPr>
          <p:cNvSpPr/>
          <p:nvPr/>
        </p:nvSpPr>
        <p:spPr>
          <a:xfrm>
            <a:off x="5482907" y="1902315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588C95-BF1C-45C4-B791-A843A493D25A}"/>
                  </a:ext>
                </a:extLst>
              </p:cNvPr>
              <p:cNvSpPr txBox="1"/>
              <p:nvPr/>
            </p:nvSpPr>
            <p:spPr>
              <a:xfrm>
                <a:off x="5722620" y="205715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6588C95-BF1C-45C4-B791-A843A493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0" y="2057158"/>
                <a:ext cx="228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F618A1-A261-4268-9417-3E7A79095D62}"/>
                  </a:ext>
                </a:extLst>
              </p:cNvPr>
              <p:cNvSpPr txBox="1"/>
              <p:nvPr/>
            </p:nvSpPr>
            <p:spPr>
              <a:xfrm>
                <a:off x="5708382" y="2469751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10²+10=110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F618A1-A261-4268-9417-3E7A7909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82" y="2469751"/>
                <a:ext cx="2286000" cy="523220"/>
              </a:xfrm>
              <a:prstGeom prst="rect">
                <a:avLst/>
              </a:prstGeom>
              <a:blipFill>
                <a:blip r:embed="rId8"/>
                <a:stretch>
                  <a:fillRect l="-800" t="-23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7A54D7E-CD19-4A4F-84B4-2A45C07BC9A0}"/>
              </a:ext>
            </a:extLst>
          </p:cNvPr>
          <p:cNvSpPr/>
          <p:nvPr/>
        </p:nvSpPr>
        <p:spPr>
          <a:xfrm>
            <a:off x="9150439" y="1892726"/>
            <a:ext cx="2736950" cy="133341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565602-80C3-406E-88E5-2A34D24B145E}"/>
                  </a:ext>
                </a:extLst>
              </p:cNvPr>
              <p:cNvSpPr txBox="1"/>
              <p:nvPr/>
            </p:nvSpPr>
            <p:spPr>
              <a:xfrm>
                <a:off x="9390152" y="204756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565602-80C3-406E-88E5-2A34D24B1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152" y="2047569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6AAF5D-0060-4038-A2DA-9B23FFBF16B8}"/>
                  </a:ext>
                </a:extLst>
              </p:cNvPr>
              <p:cNvSpPr txBox="1"/>
              <p:nvPr/>
            </p:nvSpPr>
            <p:spPr>
              <a:xfrm>
                <a:off x="9375914" y="2460162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Aantal computations: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+40=1640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6AAF5D-0060-4038-A2DA-9B23FFBF1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14" y="2460162"/>
                <a:ext cx="2286000" cy="523220"/>
              </a:xfrm>
              <a:prstGeom prst="rect">
                <a:avLst/>
              </a:prstGeom>
              <a:blipFill>
                <a:blip r:embed="rId10"/>
                <a:stretch>
                  <a:fillRect l="-800" t="-235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A9EBCA-9042-402C-A396-B9C8297B3269}"/>
              </a:ext>
            </a:extLst>
          </p:cNvPr>
          <p:cNvCxnSpPr>
            <a:cxnSpLocks/>
          </p:cNvCxnSpPr>
          <p:nvPr/>
        </p:nvCxnSpPr>
        <p:spPr>
          <a:xfrm>
            <a:off x="8008620" y="22418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73F88D6-3222-47AE-8AF5-CCB10B7F5ED0}"/>
              </a:ext>
            </a:extLst>
          </p:cNvPr>
          <p:cNvSpPr txBox="1"/>
          <p:nvPr/>
        </p:nvSpPr>
        <p:spPr>
          <a:xfrm>
            <a:off x="8438183" y="1892726"/>
            <a:ext cx="4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x4</a:t>
            </a:r>
            <a:endParaRPr lang="en-NL" dirty="0">
              <a:solidFill>
                <a:schemeClr val="accent2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46B0CB-7DB2-4138-9288-531D9ABF1F3A}"/>
              </a:ext>
            </a:extLst>
          </p:cNvPr>
          <p:cNvGrpSpPr/>
          <p:nvPr/>
        </p:nvGrpSpPr>
        <p:grpSpPr>
          <a:xfrm>
            <a:off x="8008620" y="2460678"/>
            <a:ext cx="1219200" cy="369332"/>
            <a:chOff x="8008620" y="2460678"/>
            <a:chExt cx="1219200" cy="3693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43FF868-8934-4B4E-B2CB-236FBD11B4E2}"/>
                </a:ext>
              </a:extLst>
            </p:cNvPr>
            <p:cNvCxnSpPr>
              <a:cxnSpLocks/>
            </p:cNvCxnSpPr>
            <p:nvPr/>
          </p:nvCxnSpPr>
          <p:spPr>
            <a:xfrm>
              <a:off x="8008620" y="2809776"/>
              <a:ext cx="1219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FB0F51-A84F-4CDB-9AC3-A28811BB6F38}"/>
                </a:ext>
              </a:extLst>
            </p:cNvPr>
            <p:cNvSpPr txBox="1"/>
            <p:nvPr/>
          </p:nvSpPr>
          <p:spPr>
            <a:xfrm>
              <a:off x="8237905" y="2460678"/>
              <a:ext cx="94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x14.9</a:t>
              </a:r>
              <a:endParaRPr lang="en-NL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7CA6A6B6-C316-4763-93FC-CEB1AB06BD9F}"/>
                  </a:ext>
                </a:extLst>
              </p:cNvPr>
              <p:cNvSpPr/>
              <p:nvPr/>
            </p:nvSpPr>
            <p:spPr>
              <a:xfrm>
                <a:off x="1187350" y="1955839"/>
                <a:ext cx="1181020" cy="288512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92075" algn="ctr">
                  <a:tabLst>
                    <a:tab pos="920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sSup>
                        <m:sSup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sSupPr>
                        <m:e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2</m:t>
                          </m:r>
                        </m:sup>
                      </m:sSup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7CA6A6B6-C316-4763-93FC-CEB1AB06B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0" y="1955839"/>
                <a:ext cx="1181020" cy="288512"/>
              </a:xfrm>
              <a:prstGeom prst="roundRect">
                <a:avLst/>
              </a:prstGeom>
              <a:blipFill>
                <a:blip r:embed="rId11"/>
                <a:stretch>
                  <a:fillRect b="-9434"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0" grpId="0"/>
      <p:bldP spid="77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11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Hoe bereken je het vanuit de code?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5">
                <a:extLst>
                  <a:ext uri="{FF2B5EF4-FFF2-40B4-BE49-F238E27FC236}">
                    <a16:creationId xmlns:a16="http://schemas.microsoft.com/office/drawing/2014/main" id="{FEE117C4-2777-4B0A-9E39-69000DEE93C3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Handmatig </a:t>
                </a:r>
                <a:r>
                  <a:rPr lang="en-US" sz="1800" dirty="0" err="1"/>
                  <a:t>kunnen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tellen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zie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vorige</a:t>
                </a:r>
                <a:r>
                  <a:rPr lang="en-US" sz="1800" dirty="0"/>
                  <a:t> slides. (</a:t>
                </a:r>
                <a:r>
                  <a:rPr lang="en-US" sz="1800" dirty="0" err="1"/>
                  <a:t>Niet</a:t>
                </a:r>
                <a:r>
                  <a:rPr lang="en-US" sz="1800" dirty="0"/>
                  <a:t> exact, al is het </a:t>
                </a:r>
                <a:r>
                  <a:rPr lang="en-US" sz="1800" dirty="0" err="1"/>
                  <a:t>voor</a:t>
                </a:r>
                <a:r>
                  <a:rPr lang="en-US" sz="1800" dirty="0"/>
                  <a:t> nu </a:t>
                </a:r>
                <a:r>
                  <a:rPr lang="en-US" sz="1800" dirty="0" err="1"/>
                  <a:t>goed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genoeg</a:t>
                </a:r>
                <a:r>
                  <a:rPr lang="en-US" sz="18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err="1"/>
                  <a:t>Rekenen</a:t>
                </a:r>
                <a:r>
                  <a:rPr lang="en-US" sz="1800" dirty="0"/>
                  <a:t> met Big-O </a:t>
                </a:r>
                <a:r>
                  <a:rPr lang="en-US" sz="1800" dirty="0" err="1"/>
                  <a:t>notatie</a:t>
                </a:r>
                <a:endParaRPr lang="en-US" sz="18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611188" lvl="1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(50)</m:t>
                    </m:r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dirty="0" err="1"/>
                  <a:t>Voorbeeld</a:t>
                </a:r>
                <a:r>
                  <a:rPr lang="en-US" sz="180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36" name="Content Placeholder 5">
                <a:extLst>
                  <a:ext uri="{FF2B5EF4-FFF2-40B4-BE49-F238E27FC236}">
                    <a16:creationId xmlns:a16="http://schemas.microsoft.com/office/drawing/2014/main" id="{FEE117C4-2777-4B0A-9E39-69000DEE9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10463530" cy="4252883"/>
              </a:xfrm>
              <a:blipFill>
                <a:blip r:embed="rId2"/>
                <a:stretch>
                  <a:fillRect l="-1399" t="-1862" r="-64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0139D5D-80D0-410E-8C3E-5D30FDA5F047}"/>
              </a:ext>
            </a:extLst>
          </p:cNvPr>
          <p:cNvSpPr/>
          <p:nvPr/>
        </p:nvSpPr>
        <p:spPr>
          <a:xfrm>
            <a:off x="3604260" y="4839029"/>
            <a:ext cx="4156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O(1)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CF2FCC-246A-4A57-9BF3-9BA9193C920A}"/>
              </a:ext>
            </a:extLst>
          </p:cNvPr>
          <p:cNvGrpSpPr/>
          <p:nvPr/>
        </p:nvGrpSpPr>
        <p:grpSpPr>
          <a:xfrm>
            <a:off x="1493027" y="4937086"/>
            <a:ext cx="1065375" cy="1082232"/>
            <a:chOff x="1493027" y="4937086"/>
            <a:chExt cx="1065375" cy="1082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/>
                <p:nvPr/>
              </p:nvSpPr>
              <p:spPr>
                <a:xfrm>
                  <a:off x="1493027" y="5305620"/>
                  <a:ext cx="464107" cy="323680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𝑛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488ABE8-F3E4-45CD-AFEB-E56612B11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027" y="5305620"/>
                  <a:ext cx="464107" cy="323680"/>
                </a:xfrm>
                <a:prstGeom prst="roundRect">
                  <a:avLst/>
                </a:prstGeom>
                <a:blipFill>
                  <a:blip r:embed="rId3"/>
                  <a:stretch>
                    <a:fillRect r="-7317" b="-339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B9DA427-1790-4F19-96BB-7ED1E5DB2BC5}"/>
                </a:ext>
              </a:extLst>
            </p:cNvPr>
            <p:cNvSpPr/>
            <p:nvPr/>
          </p:nvSpPr>
          <p:spPr>
            <a:xfrm rot="10800000">
              <a:off x="2094295" y="4937086"/>
              <a:ext cx="464107" cy="1082232"/>
            </a:xfrm>
            <a:prstGeom prst="rightBrace">
              <a:avLst>
                <a:gd name="adj1" fmla="val 35460"/>
                <a:gd name="adj2" fmla="val 50000"/>
              </a:avLst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5AD2A-3CA0-4577-B25F-EE9C315FF508}"/>
              </a:ext>
            </a:extLst>
          </p:cNvPr>
          <p:cNvGrpSpPr/>
          <p:nvPr/>
        </p:nvGrpSpPr>
        <p:grpSpPr>
          <a:xfrm>
            <a:off x="2682096" y="5158740"/>
            <a:ext cx="922159" cy="624840"/>
            <a:chOff x="2682096" y="5158740"/>
            <a:chExt cx="922159" cy="624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/>
                <p:nvPr/>
              </p:nvSpPr>
              <p:spPr>
                <a:xfrm>
                  <a:off x="2682096" y="5284062"/>
                  <a:ext cx="464107" cy="323680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(1)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985AEB65-56CE-41DB-92EC-175A2A404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096" y="5284062"/>
                  <a:ext cx="464107" cy="323680"/>
                </a:xfrm>
                <a:prstGeom prst="roundRect">
                  <a:avLst/>
                </a:prstGeom>
                <a:blipFill>
                  <a:blip r:embed="rId4"/>
                  <a:stretch>
                    <a:fillRect r="-6098" b="-1695"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EF12A2BD-FF38-432F-BF0B-6629A8D5FDCC}"/>
                </a:ext>
              </a:extLst>
            </p:cNvPr>
            <p:cNvSpPr/>
            <p:nvPr/>
          </p:nvSpPr>
          <p:spPr>
            <a:xfrm rot="10800000">
              <a:off x="3251713" y="5158740"/>
              <a:ext cx="352542" cy="624840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/>
              <p:nvPr/>
            </p:nvSpPr>
            <p:spPr>
              <a:xfrm>
                <a:off x="7631146" y="4918726"/>
                <a:ext cx="3882674" cy="689015"/>
              </a:xfrm>
              <a:prstGeom prst="round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7313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pc="-10" smtClean="0">
                          <a:latin typeface="Cambria Math" panose="02040503050406030204" pitchFamily="18" charset="0"/>
                          <a:cs typeface="Verdana"/>
                        </a:rPr>
                        <m:t>𝑇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∗</m:t>
                      </m:r>
                      <m:r>
                        <a:rPr lang="en-US" sz="1400" b="0" i="1" spc="-1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d>
                        <m:dPr>
                          <m:ctrlP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</m:ctrlPr>
                        </m:dPr>
                        <m:e>
                          <m:r>
                            <a:rPr lang="en-US" sz="1400" b="0" i="1" spc="-1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𝑛</m:t>
                          </m:r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b="0" i="1" spc="-1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  <m:r>
                            <a:rPr lang="en-US" sz="1400" b="0" i="1" spc="-10" smtClean="0">
                              <a:latin typeface="Cambria Math" panose="02040503050406030204" pitchFamily="18" charset="0"/>
                              <a:cs typeface="Verdana"/>
                            </a:rPr>
                            <m:t>∗</m:t>
                          </m:r>
                          <m:r>
                            <a:rPr lang="en-US" sz="1400" b="0" i="1" spc="-1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Verdana"/>
                            </a:rPr>
                            <m:t>1</m:t>
                          </m:r>
                        </m:e>
                      </m:d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=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𝑂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(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𝑛</m:t>
                      </m:r>
                      <m:r>
                        <a:rPr lang="en-US" sz="1400" b="0" i="1" spc="-10" smtClean="0">
                          <a:latin typeface="Cambria Math" panose="02040503050406030204" pitchFamily="18" charset="0"/>
                          <a:cs typeface="Verdana"/>
                        </a:rPr>
                        <m:t>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A25E6B0-33FB-4D0A-964F-E9EC37C23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46" y="4918726"/>
                <a:ext cx="3882674" cy="68901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80069D-E59F-4BF6-8373-70503CB31BD0}"/>
              </a:ext>
            </a:extLst>
          </p:cNvPr>
          <p:cNvGrpSpPr/>
          <p:nvPr/>
        </p:nvGrpSpPr>
        <p:grpSpPr>
          <a:xfrm>
            <a:off x="3598204" y="5284062"/>
            <a:ext cx="734039" cy="280021"/>
            <a:chOff x="3598204" y="5284062"/>
            <a:chExt cx="734039" cy="280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/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7313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spc="-10" smtClean="0">
                            <a:latin typeface="Cambria Math" panose="02040503050406030204" pitchFamily="18" charset="0"/>
                            <a:cs typeface="Verdana"/>
                          </a:rPr>
                          <m:t>𝑂</m:t>
                        </m:r>
                        <m:r>
                          <a:rPr lang="en-US" sz="1400" b="0" i="1" spc="-10" smtClean="0">
                            <a:latin typeface="Cambria Math" panose="02040503050406030204" pitchFamily="18" charset="0"/>
                            <a:cs typeface="Verdana"/>
                          </a:rPr>
                          <m:t>(1)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 xmlns="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361DF31E-E456-48C0-B202-66B453C72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204" y="5284062"/>
                  <a:ext cx="464107" cy="280021"/>
                </a:xfrm>
                <a:prstGeom prst="roundRect">
                  <a:avLst/>
                </a:prstGeom>
                <a:blipFill>
                  <a:blip r:embed="rId6"/>
                  <a:stretch>
                    <a:fillRect r="-7317" b="-9615"/>
                  </a:stretch>
                </a:blipFill>
                <a:ln w="3810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F3B54BA3-6287-4A3B-9410-7ECBD77B3677}"/>
                </a:ext>
              </a:extLst>
            </p:cNvPr>
            <p:cNvSpPr/>
            <p:nvPr/>
          </p:nvSpPr>
          <p:spPr>
            <a:xfrm rot="10800000">
              <a:off x="4188592" y="5305620"/>
              <a:ext cx="143651" cy="258461"/>
            </a:xfrm>
            <a:prstGeom prst="rightBrace">
              <a:avLst>
                <a:gd name="adj1" fmla="val 35460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1816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Breedbeeld"/>
  <p:tag name="BEDRIJFID" val="41"/>
  <p:tag name="BEDRIJF" val="ATGM"/>
  <p:tag name="TAAL" val="Nederlands"/>
  <p:tag name="TITELAUTEURS" val="0"/>
  <p:tag name="AUTEUR1" val=""/>
  <p:tag name="ONDERTITEL" val="Workshop major PO²"/>
  <p:tag name="VIEWOFFICEVERSIE" val="2016.1.6.19050"/>
  <p:tag name="AUTEUR2EMAIL" val=""/>
  <p:tag name="AUTEUR2FUNCTIE" val=""/>
  <p:tag name="AUTEUR3EMAIL" val=""/>
  <p:tag name="AUTEUR3FUNCTIE" val=""/>
  <p:tag name="TITEL" val="Project Moleculair Kok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742,677185058594;51,0236206054687;903,4169921875;99,2126007080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heme/theme1.xml><?xml version="1.0" encoding="utf-8"?>
<a:theme xmlns:a="http://schemas.openxmlformats.org/drawingml/2006/main" name="Kantoorthema">
  <a:themeElements>
    <a:clrScheme name="Office+Ava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5B9BD5"/>
      </a:accent2>
      <a:accent3>
        <a:srgbClr val="70AD47"/>
      </a:accent3>
      <a:accent4>
        <a:srgbClr val="FFC000"/>
      </a:accent4>
      <a:accent5>
        <a:srgbClr val="ED7D31"/>
      </a:accent5>
      <a:accent6>
        <a:srgbClr val="C7002B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4EC72D82D10478A2D2B4E630C5534" ma:contentTypeVersion="7" ma:contentTypeDescription="Create a new document." ma:contentTypeScope="" ma:versionID="567017e739b746b1d8a7526db7acb8ab">
  <xsd:schema xmlns:xsd="http://www.w3.org/2001/XMLSchema" xmlns:xs="http://www.w3.org/2001/XMLSchema" xmlns:p="http://schemas.microsoft.com/office/2006/metadata/properties" xmlns:ns2="aeb1c7b1-42c4-4363-b77a-78011725d53c" xmlns:ns3="b803b392-a84b-4d32-9445-629d33b3f70f" targetNamespace="http://schemas.microsoft.com/office/2006/metadata/properties" ma:root="true" ma:fieldsID="0c85bfa78c1241fdd450d034fe0149da" ns2:_="" ns3:_="">
    <xsd:import namespace="aeb1c7b1-42c4-4363-b77a-78011725d53c"/>
    <xsd:import namespace="b803b392-a84b-4d32-9445-629d33b3f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1c7b1-42c4-4363-b77a-78011725d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3b392-a84b-4d32-9445-629d33b3f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007067-EB76-4E05-8836-C7CE537DDB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F2F006-A359-4226-AB96-D723538AE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1c7b1-42c4-4363-b77a-78011725d53c"/>
    <ds:schemaRef ds:uri="b803b392-a84b-4d32-9445-629d33b3f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45EF4B-48EC-42ED-844B-BD97F714A864}">
  <ds:schemaRefs>
    <ds:schemaRef ds:uri="http://schemas.microsoft.com/office/2006/documentManagement/types"/>
    <ds:schemaRef ds:uri="http://purl.org/dc/dcmitype/"/>
    <ds:schemaRef ds:uri="http://purl.org/dc/elements/1.1/"/>
    <ds:schemaRef ds:uri="b803b392-a84b-4d32-9445-629d33b3f70f"/>
    <ds:schemaRef ds:uri="http://schemas.openxmlformats.org/package/2006/metadata/core-properties"/>
    <ds:schemaRef ds:uri="http://schemas.microsoft.com/office/infopath/2007/PartnerControls"/>
    <ds:schemaRef ds:uri="aeb1c7b1-42c4-4363-b77a-78011725d53c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Breedbeeld</Template>
  <TotalTime>2668</TotalTime>
  <Words>5762</Words>
  <Application>Microsoft Office PowerPoint</Application>
  <PresentationFormat>Widescreen</PresentationFormat>
  <Paragraphs>1103</Paragraphs>
  <Slides>51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Courier New</vt:lpstr>
      <vt:lpstr>Times New Roman</vt:lpstr>
      <vt:lpstr>Verdana</vt:lpstr>
      <vt:lpstr>Wingdings</vt:lpstr>
      <vt:lpstr>Kantoorthema</vt:lpstr>
      <vt:lpstr>ALGORITMES &amp; DataStucturen</vt:lpstr>
      <vt:lpstr>Opdrachten en vragen</vt:lpstr>
      <vt:lpstr>Les van vandaag</vt:lpstr>
      <vt:lpstr>Les van vandaag</vt:lpstr>
      <vt:lpstr>Les van vandaag</vt:lpstr>
      <vt:lpstr>1. Tijds- en geheugencomplexiteit</vt:lpstr>
      <vt:lpstr>1. Tijds- en geheugencomplexiteit</vt:lpstr>
      <vt:lpstr>1. Tijds- en geheugencomplexiteit</vt:lpstr>
      <vt:lpstr>1. Tijds- en geheugencomplexiteit</vt:lpstr>
      <vt:lpstr>1. Tijds- en geheugencomplexiteit</vt:lpstr>
      <vt:lpstr>1. Tijds- en geheugencomplexiteit</vt:lpstr>
      <vt:lpstr>1. Tijds- en geheugencomplexiteit</vt:lpstr>
      <vt:lpstr>Les van vandaag</vt:lpstr>
      <vt:lpstr>2. Voorbeeld: Sorteren</vt:lpstr>
      <vt:lpstr>2. Voorbeeld: Sorteren</vt:lpstr>
      <vt:lpstr>2. Voorbeeld: Sorteren</vt:lpstr>
      <vt:lpstr>2. Voorbeeld: Sorteren</vt:lpstr>
      <vt:lpstr>2. Voorbeeld 2: Sorteren</vt:lpstr>
      <vt:lpstr>2. Voorbeeld: Sorteren</vt:lpstr>
      <vt:lpstr>Opdracht</vt:lpstr>
      <vt:lpstr>Les van vandaag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3. Arrays en Lists</vt:lpstr>
      <vt:lpstr>Opdrachten</vt:lpstr>
      <vt:lpstr>Les van vandaag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  <vt:lpstr>4. Sets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Platypus</dc:title>
  <dc:creator>Perry Visser</dc:creator>
  <cp:lastModifiedBy>Joost Visser</cp:lastModifiedBy>
  <cp:revision>275</cp:revision>
  <dcterms:created xsi:type="dcterms:W3CDTF">2017-06-26T10:07:03Z</dcterms:created>
  <dcterms:modified xsi:type="dcterms:W3CDTF">2021-05-11T18:56:58Z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0x01010002A4EC72D82D10478A2D2B4E630C5534</vt:lpwstr>
  </property>
</Properties>
</file>