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handoutMasterIdLst>
    <p:handoutMasterId r:id="rId55"/>
  </p:handoutMasterIdLst>
  <p:sldIdLst>
    <p:sldId id="256" r:id="rId5"/>
    <p:sldId id="324" r:id="rId6"/>
    <p:sldId id="288" r:id="rId7"/>
    <p:sldId id="295" r:id="rId8"/>
    <p:sldId id="326" r:id="rId9"/>
    <p:sldId id="374" r:id="rId10"/>
    <p:sldId id="375" r:id="rId11"/>
    <p:sldId id="376" r:id="rId12"/>
    <p:sldId id="378" r:id="rId13"/>
    <p:sldId id="379" r:id="rId14"/>
    <p:sldId id="380" r:id="rId15"/>
    <p:sldId id="381" r:id="rId16"/>
    <p:sldId id="382" r:id="rId17"/>
    <p:sldId id="383" r:id="rId18"/>
    <p:sldId id="408" r:id="rId19"/>
    <p:sldId id="377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4" r:id="rId30"/>
    <p:sldId id="395" r:id="rId31"/>
    <p:sldId id="396" r:id="rId32"/>
    <p:sldId id="397" r:id="rId33"/>
    <p:sldId id="398" r:id="rId34"/>
    <p:sldId id="400" r:id="rId35"/>
    <p:sldId id="401" r:id="rId36"/>
    <p:sldId id="405" r:id="rId37"/>
    <p:sldId id="402" r:id="rId38"/>
    <p:sldId id="403" r:id="rId39"/>
    <p:sldId id="404" r:id="rId40"/>
    <p:sldId id="406" r:id="rId41"/>
    <p:sldId id="407" r:id="rId42"/>
    <p:sldId id="409" r:id="rId43"/>
    <p:sldId id="410" r:id="rId44"/>
    <p:sldId id="411" r:id="rId45"/>
    <p:sldId id="413" r:id="rId46"/>
    <p:sldId id="412" r:id="rId47"/>
    <p:sldId id="414" r:id="rId48"/>
    <p:sldId id="415" r:id="rId49"/>
    <p:sldId id="416" r:id="rId50"/>
    <p:sldId id="417" r:id="rId51"/>
    <p:sldId id="418" r:id="rId52"/>
    <p:sldId id="419" r:id="rId53"/>
  </p:sldIdLst>
  <p:sldSz cx="12192000" cy="6858000"/>
  <p:notesSz cx="6858000" cy="9144000"/>
  <p:custDataLst>
    <p:tags r:id="rId5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t Visser" initials="JV" lastIdx="1" clrIdx="0">
    <p:extLst>
      <p:ext uri="{19B8F6BF-5375-455C-9EA6-DF929625EA0E}">
        <p15:presenceInfo xmlns:p15="http://schemas.microsoft.com/office/powerpoint/2012/main" userId="Joost Vis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898989"/>
    <a:srgbClr val="A5A5A5"/>
    <a:srgbClr val="FFC000"/>
    <a:srgbClr val="FFF2CC"/>
    <a:srgbClr val="EDEDED"/>
    <a:srgbClr val="ED7D31"/>
    <a:srgbClr val="FBE5D6"/>
    <a:srgbClr val="70AD4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0" autoAdjust="0"/>
    <p:restoredTop sz="81854" autoAdjust="0"/>
  </p:normalViewPr>
  <p:slideViewPr>
    <p:cSldViewPr snapToGrid="0">
      <p:cViewPr varScale="1">
        <p:scale>
          <a:sx n="109" d="100"/>
          <a:sy n="109" d="100"/>
        </p:scale>
        <p:origin x="282" y="96"/>
      </p:cViewPr>
      <p:guideLst/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123-7607-47C6-B6E4-1044F4C923E1}" type="datetimeFigureOut">
              <a:rPr lang="nl-NL" smtClean="0"/>
              <a:t>18-5-2021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FCFC-42DC-4D34-9B5D-35CACE386D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91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18-5-2021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78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 dirty="0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188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2353-43BF-42BC-8B75-48EB2E26C794}" type="datetime4">
              <a:rPr lang="nl-NL" smtClean="0"/>
              <a:t>18 mei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CE1E-659B-4558-8056-51FAFD493255}" type="datetime4">
              <a:rPr lang="nl-NL" smtClean="0"/>
              <a:t>18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F5F63F-4044-460F-9F07-0D92C671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3E46313-24A9-49ED-9DDC-71B7833F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B044B-6772-48DE-B7E5-D11EEA166D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252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7DDA-800A-4962-9B92-FA3264F8F3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7350" y="1379798"/>
            <a:ext cx="7740650" cy="357188"/>
          </a:xfrm>
        </p:spPr>
        <p:txBody>
          <a:bodyPr/>
          <a:lstStyle>
            <a:lvl1pPr marL="0" indent="0">
              <a:buNone/>
              <a:defRPr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add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E950-94A6-473F-ADCF-AC2ABAE51F7D}" type="datetime4">
              <a:rPr lang="nl-NL" smtClean="0"/>
              <a:t>18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B80D-6332-4D30-9BCD-AA0CC129C6E9}" type="datetime4">
              <a:rPr lang="nl-NL" smtClean="0"/>
              <a:t>18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AE90B2F-D3FB-46DE-B71B-D4735F58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BDCC-82FB-40D7-A869-BFAF0B2C471F}" type="datetime4">
              <a:rPr lang="nl-NL" smtClean="0"/>
              <a:t>18 mei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E64790D-F2CA-4F03-96D2-F02F8D3F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7F5-51D7-47D2-8CE7-930C7210176D}" type="datetime4">
              <a:rPr lang="nl-NL" smtClean="0"/>
              <a:t>18 mei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78C98E3-9D1E-4199-8F61-6A060F9D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DD03-A9CC-41CB-ADAE-F188D834016E}" type="datetime4">
              <a:rPr lang="nl-NL" smtClean="0"/>
              <a:t>18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6668D-311C-4E1C-9D21-0174FCFB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5F0-0DF7-42A8-BB5A-F6E448492A53}" type="datetime4">
              <a:rPr lang="nl-NL" smtClean="0"/>
              <a:t>18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5930702-3617-4FB0-A6BF-EEF5AF6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A6C-6EC0-4CAF-BF33-67B3FB71F359}" type="datetime4">
              <a:rPr lang="nl-NL" smtClean="0"/>
              <a:t>18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1488113B-62FE-4F73-9558-C3DB4765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E17426-3F26-4D14-9630-D683F248EAFB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solidFill>
            <a:srgbClr val="C7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A020F2-8DC2-44BF-BC79-F427FE580C1E}"/>
              </a:ext>
            </a:extLst>
          </p:cNvPr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598077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9182713-75DA-4B19-80CF-47AD6AEF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9693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77913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wjh.visser@avans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nary_hea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7CA-FFE2-4911-B469-EF28C5D2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ALGORITMES &amp; DataStucturen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BF7-82A4-4BB7-BB6B-07AF87BE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00" y="3679200"/>
            <a:ext cx="9864000" cy="1456325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nl-NL" sz="1600" spc="-5" dirty="0">
                <a:latin typeface="Verdana"/>
                <a:cs typeface="Verdana"/>
              </a:rPr>
              <a:t>Joost Visser </a:t>
            </a:r>
            <a:r>
              <a:rPr lang="nl-NL" sz="1600" b="0" spc="-5" dirty="0">
                <a:latin typeface="Verdana"/>
                <a:cs typeface="Verdana"/>
              </a:rPr>
              <a:t>(</a:t>
            </a:r>
            <a:r>
              <a:rPr lang="nl-NL" sz="1600" b="0" spc="-5" dirty="0">
                <a:latin typeface="Verdana"/>
                <a:cs typeface="Verdana"/>
                <a:hlinkClick r:id="rId2"/>
              </a:rPr>
              <a:t>jwjh.visser@avans.nl</a:t>
            </a:r>
            <a:r>
              <a:rPr lang="nl-NL" sz="1600" b="0" spc="-5" dirty="0">
                <a:latin typeface="Verdana"/>
                <a:cs typeface="Verdana"/>
              </a:rPr>
              <a:t>)</a:t>
            </a:r>
            <a:endParaRPr lang="nl-NL" sz="1600" b="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lang="nl-NL" sz="1600" b="0" dirty="0">
              <a:latin typeface="Verdana"/>
              <a:cs typeface="Verdana"/>
            </a:endParaRPr>
          </a:p>
          <a:p>
            <a:pPr marL="12700" marR="1741170">
              <a:spcBef>
                <a:spcPts val="5"/>
              </a:spcBef>
            </a:pPr>
            <a:r>
              <a:rPr lang="nl-NL" sz="1600" b="0" spc="-5" dirty="0">
                <a:latin typeface="Verdana"/>
                <a:cs typeface="Verdana"/>
              </a:rPr>
              <a:t>Academie</a:t>
            </a:r>
            <a:r>
              <a:rPr lang="nl-NL" sz="1600" b="0" spc="-35" dirty="0">
                <a:latin typeface="Verdana"/>
                <a:cs typeface="Verdana"/>
              </a:rPr>
              <a:t> </a:t>
            </a:r>
            <a:r>
              <a:rPr lang="nl-NL" sz="1600" b="0" dirty="0">
                <a:latin typeface="Verdana"/>
                <a:cs typeface="Verdana"/>
              </a:rPr>
              <a:t>voor</a:t>
            </a:r>
            <a:r>
              <a:rPr lang="nl-NL" sz="1600" b="0" spc="-30" dirty="0">
                <a:latin typeface="Verdana"/>
                <a:cs typeface="Verdana"/>
              </a:rPr>
              <a:t> </a:t>
            </a:r>
            <a:r>
              <a:rPr lang="nl-NL" sz="1600" b="0" spc="-5" dirty="0">
                <a:latin typeface="Verdana"/>
                <a:cs typeface="Verdana"/>
              </a:rPr>
              <a:t>Deeltijd</a:t>
            </a:r>
            <a:endParaRPr lang="nl-NL" sz="1600" b="0" dirty="0">
              <a:latin typeface="Verdana"/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35C8-8A24-4EFB-93AF-B6CDAC66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0579" y="6442777"/>
            <a:ext cx="2743200" cy="216000"/>
          </a:xfrm>
        </p:spPr>
        <p:txBody>
          <a:bodyPr/>
          <a:lstStyle/>
          <a:p>
            <a:fld id="{E8CC65D3-1213-4AD3-B6EB-284694BEB521}" type="datetime4">
              <a:rPr lang="nl-NL" smtClean="0"/>
              <a:t>18 mei 2021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10261868" cy="4252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TreeSet: </a:t>
                </a:r>
                <a:r>
                  <a:rPr lang="en-US" dirty="0" err="1"/>
                  <a:t>sla</a:t>
                </a:r>
                <a:r>
                  <a:rPr lang="en-US" dirty="0"/>
                  <a:t> </a:t>
                </a:r>
                <a:r>
                  <a:rPr lang="en-US" dirty="0" err="1"/>
                  <a:t>objecten</a:t>
                </a:r>
                <a:r>
                  <a:rPr lang="en-US" dirty="0"/>
                  <a:t> op in </a:t>
                </a:r>
                <a:r>
                  <a:rPr lang="en-US" dirty="0" err="1"/>
                  <a:t>een</a:t>
                </a:r>
                <a:r>
                  <a:rPr lang="en-US" dirty="0"/>
                  <a:t> Red-Black tree (trees → Les 4).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Voordelen</a:t>
                </a:r>
                <a:r>
                  <a:rPr lang="en-US" dirty="0"/>
                  <a:t> van </a:t>
                </a:r>
                <a:r>
                  <a:rPr lang="en-US" dirty="0" err="1"/>
                  <a:t>TreeSet</a:t>
                </a:r>
                <a:r>
                  <a:rPr lang="en-US" dirty="0"/>
                  <a:t> </a:t>
                </a:r>
                <a:r>
                  <a:rPr lang="en-US" dirty="0" err="1"/>
                  <a:t>t.o.v</a:t>
                </a:r>
                <a:r>
                  <a:rPr lang="en-US" dirty="0"/>
                  <a:t>. HashSet: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Elementen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gelijk</a:t>
                </a:r>
                <a:r>
                  <a:rPr lang="en-US" dirty="0"/>
                  <a:t> </a:t>
                </a:r>
                <a:r>
                  <a:rPr lang="en-US" dirty="0" err="1"/>
                  <a:t>gesorteerd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Kan </a:t>
                </a:r>
                <a:r>
                  <a:rPr lang="en-US" dirty="0" err="1"/>
                  <a:t>éérste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laatste</a:t>
                </a:r>
                <a:r>
                  <a:rPr lang="en-US" dirty="0"/>
                  <a:t> element pollen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:r>
                  <a:rPr lang="en-US" dirty="0" err="1"/>
                  <a:t>paar</a:t>
                </a:r>
                <a:r>
                  <a:rPr lang="en-US" dirty="0"/>
                  <a:t> </a:t>
                </a:r>
                <a:r>
                  <a:rPr lang="en-US" dirty="0" err="1"/>
                  <a:t>andere</a:t>
                </a:r>
                <a:r>
                  <a:rPr lang="en-US" dirty="0"/>
                  <a:t> extra </a:t>
                </a:r>
                <a:r>
                  <a:rPr lang="en-US" dirty="0" err="1"/>
                  <a:t>functies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Nadeel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plaats</a:t>
                </a:r>
                <a:r>
                  <a:rPr lang="en-US" dirty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10261868" cy="4252883"/>
              </a:xfrm>
              <a:blipFill>
                <a:blip r:embed="rId2"/>
                <a:stretch>
                  <a:fillRect l="-1545" t="-186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Herhaling</a:t>
            </a:r>
            <a:r>
              <a:rPr lang="en-US" dirty="0"/>
              <a:t> Sets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102439" r="-556731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102439" r="-293878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102439" r="-168323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207500" r="-556731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207500" r="-293878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207500" r="-168323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207500" r="-108462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207500" r="-2920" b="-3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07500" r="-293878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07500" r="-168323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307500" r="-108462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307500" r="-2920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97561" r="-293878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97561" r="-16832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510000" r="-29387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510000" r="-16832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510000" r="-10846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510000" r="-292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6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78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HashSet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hashCode</a:t>
            </a:r>
            <a:r>
              <a:rPr lang="en-US" b="1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6F245-7869-447D-98AD-9495EC55EA81}"/>
              </a:ext>
            </a:extLst>
          </p:cNvPr>
          <p:cNvSpPr/>
          <p:nvPr/>
        </p:nvSpPr>
        <p:spPr>
          <a:xfrm>
            <a:off x="5840964" y="4324040"/>
            <a:ext cx="6573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latin typeface="Consolas" panose="020B0609020204030204" pitchFamily="49" charset="0"/>
              </a:rPr>
              <a:t>public final int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17;</a:t>
            </a:r>
          </a:p>
          <a:p>
            <a:pPr>
              <a:tabLst>
                <a:tab pos="541338" algn="l"/>
              </a:tabLst>
            </a:pPr>
            <a:r>
              <a:rPr lang="en-US" dirty="0">
                <a:latin typeface="Consolas" panose="020B0609020204030204" pitchFamily="49" charset="0"/>
              </a:rPr>
              <a:t>	result = 31 * result + </a:t>
            </a:r>
            <a:r>
              <a:rPr lang="en-US" dirty="0" err="1">
                <a:latin typeface="Consolas" panose="020B0609020204030204" pitchFamily="49" charset="0"/>
              </a:rPr>
              <a:t>city.hashCode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defTabSz="541338"/>
            <a:r>
              <a:rPr lang="en-US" dirty="0">
                <a:latin typeface="Consolas" panose="020B0609020204030204" pitchFamily="49" charset="0"/>
              </a:rPr>
              <a:t>	result = 31 * result + </a:t>
            </a:r>
            <a:r>
              <a:rPr lang="en-US" dirty="0" err="1">
                <a:latin typeface="Consolas" panose="020B0609020204030204" pitchFamily="49" charset="0"/>
              </a:rPr>
              <a:t>department.hashCode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NL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44D5-13A8-4E21-9DE5-608317CC3ED1}"/>
              </a:ext>
            </a:extLst>
          </p:cNvPr>
          <p:cNvSpPr/>
          <p:nvPr/>
        </p:nvSpPr>
        <p:spPr>
          <a:xfrm>
            <a:off x="1187350" y="4575280"/>
            <a:ext cx="4653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implementeert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wiskundige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 met </a:t>
            </a:r>
            <a:r>
              <a:rPr lang="en-US" dirty="0" err="1"/>
              <a:t>priemgetallen</a:t>
            </a:r>
            <a:r>
              <a:rPr lang="en-US" dirty="0"/>
              <a:t> wat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hashes </a:t>
            </a:r>
            <a:r>
              <a:rPr lang="en-US" dirty="0" err="1"/>
              <a:t>geeft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je IDE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A7E7AD-7596-419E-8B8F-49750562041F}"/>
              </a:ext>
            </a:extLst>
          </p:cNvPr>
          <p:cNvSpPr/>
          <p:nvPr/>
        </p:nvSpPr>
        <p:spPr>
          <a:xfrm>
            <a:off x="1210614" y="2888379"/>
            <a:ext cx="84013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latin typeface="Consolas" panose="020B0609020204030204" pitchFamily="49" charset="0"/>
              </a:rPr>
              <a:t>public int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defTabSz="450850"/>
            <a:r>
              <a:rPr lang="en-US" dirty="0">
                <a:latin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</a:rPr>
              <a:t>Objects.hash</a:t>
            </a:r>
            <a:r>
              <a:rPr lang="en-US" dirty="0">
                <a:latin typeface="Consolas" panose="020B0609020204030204" pitchFamily="49" charset="0"/>
              </a:rPr>
              <a:t>(this.property1, this.property2, …);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de </a:t>
            </a:r>
            <a:r>
              <a:rPr lang="en-US" sz="1600" dirty="0" err="1"/>
              <a:t>hashCode</a:t>
            </a:r>
            <a:r>
              <a:rPr lang="en-US" sz="1600" dirty="0"/>
              <a:t> int</a:t>
            </a:r>
          </a:p>
        </p:txBody>
      </p:sp>
    </p:spTree>
    <p:extLst>
      <p:ext uri="{BB962C8B-B14F-4D97-AF65-F5344CB8AC3E}">
        <p14:creationId xmlns:p14="http://schemas.microsoft.com/office/powerpoint/2010/main" val="2223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HashSet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b="1" dirty="0"/>
              <a:t>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412DD-F002-4AD7-813D-AAC48790FD19}"/>
              </a:ext>
            </a:extLst>
          </p:cNvPr>
          <p:cNvSpPr/>
          <p:nvPr/>
        </p:nvSpPr>
        <p:spPr>
          <a:xfrm>
            <a:off x="532178" y="4042271"/>
            <a:ext cx="10539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(!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!=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andereDier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andereDier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andereDier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A7844C1-06E6-4872-BABF-47367AC075FA}"/>
              </a:ext>
            </a:extLst>
          </p:cNvPr>
          <p:cNvSpPr txBox="1">
            <a:spLocks/>
          </p:cNvSpPr>
          <p:nvPr/>
        </p:nvSpPr>
        <p:spPr>
          <a:xfrm>
            <a:off x="1187350" y="2805726"/>
            <a:ext cx="10261868" cy="10321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Return True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als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hetzelfde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is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als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this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Return False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anders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0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202CC-3D44-4864-BF84-F814D09C621A}"/>
              </a:ext>
            </a:extLst>
          </p:cNvPr>
          <p:cNvSpPr/>
          <p:nvPr/>
        </p:nvSpPr>
        <p:spPr>
          <a:xfrm>
            <a:off x="1761627" y="3496280"/>
            <a:ext cx="8341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Comparable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A558EBE-1D96-40DA-88FF-E1351756D298}"/>
              </a:ext>
            </a:extLst>
          </p:cNvPr>
          <p:cNvSpPr txBox="1">
            <a:spLocks/>
          </p:cNvSpPr>
          <p:nvPr/>
        </p:nvSpPr>
        <p:spPr>
          <a:xfrm>
            <a:off x="1187350" y="3008403"/>
            <a:ext cx="10261868" cy="4878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 de Comparable interface </a:t>
            </a:r>
            <a:r>
              <a:rPr lang="en-US" dirty="0" err="1"/>
              <a:t>implementeert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987D002-C367-4805-9F92-9C444D822E8F}"/>
              </a:ext>
            </a:extLst>
          </p:cNvPr>
          <p:cNvSpPr txBox="1">
            <a:spLocks/>
          </p:cNvSpPr>
          <p:nvPr/>
        </p:nvSpPr>
        <p:spPr>
          <a:xfrm>
            <a:off x="1187350" y="4097686"/>
            <a:ext cx="10261868" cy="1842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compareTo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ordering.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negatief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i="1" dirty="0"/>
              <a:t>this</a:t>
            </a:r>
            <a:r>
              <a:rPr lang="en-US" dirty="0"/>
              <a:t> &lt; Object 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0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i="1" dirty="0"/>
              <a:t>this =</a:t>
            </a:r>
            <a:r>
              <a:rPr lang="en-US" dirty="0"/>
              <a:t> Object 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positief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i="1" dirty="0"/>
              <a:t>this</a:t>
            </a:r>
            <a:r>
              <a:rPr lang="en-US" dirty="0"/>
              <a:t> &gt; Object 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3543D-ED33-42B2-8FA3-0A79A255575A}"/>
              </a:ext>
            </a:extLst>
          </p:cNvPr>
          <p:cNvSpPr/>
          <p:nvPr/>
        </p:nvSpPr>
        <p:spPr>
          <a:xfrm>
            <a:off x="1574678" y="5813667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987D002-C367-4805-9F92-9C444D822E8F}"/>
              </a:ext>
            </a:extLst>
          </p:cNvPr>
          <p:cNvSpPr txBox="1">
            <a:spLocks/>
          </p:cNvSpPr>
          <p:nvPr/>
        </p:nvSpPr>
        <p:spPr>
          <a:xfrm>
            <a:off x="965066" y="2768087"/>
            <a:ext cx="10261868" cy="356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compareTo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ordering.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D04869-FD82-4A56-AD0B-6641151BA3BE}"/>
              </a:ext>
            </a:extLst>
          </p:cNvPr>
          <p:cNvGrpSpPr/>
          <p:nvPr/>
        </p:nvGrpSpPr>
        <p:grpSpPr>
          <a:xfrm>
            <a:off x="788222" y="4992079"/>
            <a:ext cx="6519778" cy="1556730"/>
            <a:chOff x="788222" y="4796827"/>
            <a:chExt cx="6519778" cy="15567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E3BE0A-EA20-4514-B077-BB5FE1029C0F}"/>
                </a:ext>
              </a:extLst>
            </p:cNvPr>
            <p:cNvSpPr/>
            <p:nvPr/>
          </p:nvSpPr>
          <p:spPr>
            <a:xfrm>
              <a:off x="788222" y="5153228"/>
              <a:ext cx="651977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nb-NO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nb-NO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nb-NO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compare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b-NO" dirty="0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nb-NO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nb-NO" dirty="0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Content Placeholder 5">
              <a:extLst>
                <a:ext uri="{FF2B5EF4-FFF2-40B4-BE49-F238E27FC236}">
                  <a16:creationId xmlns:a16="http://schemas.microsoft.com/office/drawing/2014/main" id="{CB3680CE-1DCF-450A-9FD5-A9830C59C8A6}"/>
                </a:ext>
              </a:extLst>
            </p:cNvPr>
            <p:cNvSpPr txBox="1">
              <a:spLocks/>
            </p:cNvSpPr>
            <p:nvPr/>
          </p:nvSpPr>
          <p:spPr>
            <a:xfrm>
              <a:off x="965066" y="4796827"/>
              <a:ext cx="5130934" cy="35640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dirty="0" err="1"/>
                <a:t>Alternatief</a:t>
              </a:r>
              <a:r>
                <a:rPr lang="en-US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7B7102-E1A5-49DC-BBC2-DFD4DA2A49EB}"/>
              </a:ext>
            </a:extLst>
          </p:cNvPr>
          <p:cNvGrpSpPr/>
          <p:nvPr/>
        </p:nvGrpSpPr>
        <p:grpSpPr>
          <a:xfrm>
            <a:off x="788222" y="3334176"/>
            <a:ext cx="5598064" cy="1582370"/>
            <a:chOff x="788222" y="3334176"/>
            <a:chExt cx="5598064" cy="15823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7D814-62F5-44F2-A791-7B7F621D1350}"/>
                </a:ext>
              </a:extLst>
            </p:cNvPr>
            <p:cNvSpPr/>
            <p:nvPr/>
          </p:nvSpPr>
          <p:spPr>
            <a:xfrm>
              <a:off x="788222" y="3716217"/>
              <a:ext cx="559806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 – 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o.lengte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8D446568-01F1-4D89-852B-B246235E7B36}"/>
                </a:ext>
              </a:extLst>
            </p:cNvPr>
            <p:cNvSpPr txBox="1">
              <a:spLocks/>
            </p:cNvSpPr>
            <p:nvPr/>
          </p:nvSpPr>
          <p:spPr>
            <a:xfrm>
              <a:off x="965066" y="3334176"/>
              <a:ext cx="3142114" cy="35640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dirty="0" err="1"/>
                <a:t>Sorteer</a:t>
              </a:r>
              <a:r>
                <a:rPr lang="en-US" dirty="0"/>
                <a:t> op integers: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F62AA9-DBD9-46F3-B4D9-EB73BCE67515}"/>
              </a:ext>
            </a:extLst>
          </p:cNvPr>
          <p:cNvGrpSpPr/>
          <p:nvPr/>
        </p:nvGrpSpPr>
        <p:grpSpPr>
          <a:xfrm>
            <a:off x="6386286" y="3319429"/>
            <a:ext cx="6096000" cy="1578901"/>
            <a:chOff x="6386286" y="3375412"/>
            <a:chExt cx="6096000" cy="15789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38AF8B-1D3E-43AD-B9A6-959017409531}"/>
                </a:ext>
              </a:extLst>
            </p:cNvPr>
            <p:cNvSpPr/>
            <p:nvPr/>
          </p:nvSpPr>
          <p:spPr>
            <a:xfrm>
              <a:off x="6386286" y="3753984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Content Placeholder 5">
              <a:extLst>
                <a:ext uri="{FF2B5EF4-FFF2-40B4-BE49-F238E27FC236}">
                  <a16:creationId xmlns:a16="http://schemas.microsoft.com/office/drawing/2014/main" id="{7F2F0F3F-A35D-4E42-A19F-8B297E2FD850}"/>
                </a:ext>
              </a:extLst>
            </p:cNvPr>
            <p:cNvSpPr txBox="1">
              <a:spLocks/>
            </p:cNvSpPr>
            <p:nvPr/>
          </p:nvSpPr>
          <p:spPr>
            <a:xfrm>
              <a:off x="6593743" y="3375412"/>
              <a:ext cx="3142114" cy="35640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dirty="0" err="1"/>
                <a:t>Sorteer</a:t>
              </a:r>
              <a:r>
                <a:rPr lang="en-US" dirty="0"/>
                <a:t> op Strings: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5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261868" cy="4767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de </a:t>
            </a:r>
            <a:r>
              <a:rPr lang="en-US" dirty="0" err="1">
                <a:latin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implementeren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je </a:t>
            </a:r>
            <a:r>
              <a:rPr lang="en-US" dirty="0" err="1">
                <a:latin typeface="+mn-lt"/>
              </a:rPr>
              <a:t>ook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Comparator </a:t>
            </a:r>
            <a:r>
              <a:rPr lang="en-US" dirty="0" err="1">
                <a:latin typeface="+mn-lt"/>
              </a:rPr>
              <a:t>doorgeven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bij</a:t>
            </a:r>
            <a:r>
              <a:rPr lang="en-US" dirty="0">
                <a:latin typeface="+mn-lt"/>
              </a:rPr>
              <a:t> het </a:t>
            </a:r>
            <a:r>
              <a:rPr lang="en-US" dirty="0" err="1">
                <a:latin typeface="+mn-lt"/>
              </a:rPr>
              <a:t>aanmaken</a:t>
            </a:r>
            <a:r>
              <a:rPr lang="en-US" dirty="0">
                <a:latin typeface="+mn-lt"/>
              </a:rPr>
              <a:t> van de </a:t>
            </a:r>
            <a:r>
              <a:rPr lang="en-US" dirty="0" err="1">
                <a:latin typeface="+mn-lt"/>
              </a:rPr>
              <a:t>TestSet</a:t>
            </a:r>
            <a:r>
              <a:rPr lang="en-US" dirty="0">
                <a:latin typeface="+mn-lt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latin typeface="+mn-lt"/>
            </a:endParaRPr>
          </a:p>
          <a:p>
            <a:pPr marL="0" indent="-1588">
              <a:spcAft>
                <a:spcPts val="1200"/>
              </a:spcAft>
              <a:buNone/>
            </a:pPr>
            <a:r>
              <a:rPr lang="en-US" sz="1900" dirty="0" err="1">
                <a:latin typeface="+mn-lt"/>
              </a:rPr>
              <a:t>Voordelen</a:t>
            </a:r>
            <a:r>
              <a:rPr lang="en-US" sz="1900" dirty="0">
                <a:latin typeface="+mn-lt"/>
              </a:rPr>
              <a:t>: </a:t>
            </a: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Minder code </a:t>
            </a:r>
            <a:r>
              <a:rPr lang="en-US" dirty="0" err="1">
                <a:latin typeface="+mn-lt"/>
              </a:rPr>
              <a:t>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schrijven</a:t>
            </a:r>
            <a:endParaRPr lang="en-US" dirty="0">
              <a:latin typeface="+mn-lt"/>
            </a:endParaRP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+mn-lt"/>
              </a:rPr>
              <a:t>Verschillende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sorteerfuncties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mogelijk</a:t>
            </a:r>
            <a:r>
              <a:rPr lang="en-US" dirty="0">
                <a:latin typeface="+mn-lt"/>
              </a:rPr>
              <a:t>.</a:t>
            </a:r>
          </a:p>
          <a:p>
            <a:pPr marL="0" indent="-1588">
              <a:spcAft>
                <a:spcPts val="1200"/>
              </a:spcAft>
              <a:buNone/>
            </a:pPr>
            <a:r>
              <a:rPr lang="en-US" sz="1900" dirty="0" err="1">
                <a:latin typeface="+mn-lt"/>
              </a:rPr>
              <a:t>Nadeel</a:t>
            </a:r>
            <a:r>
              <a:rPr lang="en-US" sz="1900" dirty="0">
                <a:latin typeface="+mn-lt"/>
              </a:rPr>
              <a:t>: </a:t>
            </a: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+mn-lt"/>
              </a:rPr>
              <a:t>Mocht</a:t>
            </a:r>
            <a:r>
              <a:rPr lang="en-US" dirty="0">
                <a:latin typeface="+mn-lt"/>
              </a:rPr>
              <a:t> je </a:t>
            </a:r>
            <a:r>
              <a:rPr lang="en-US" dirty="0" err="1">
                <a:latin typeface="+mn-lt"/>
              </a:rPr>
              <a:t>meerdere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keren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bepaald</a:t>
            </a:r>
            <a:r>
              <a:rPr lang="en-US" dirty="0">
                <a:latin typeface="+mn-lt"/>
              </a:rPr>
              <a:t> object in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set </a:t>
            </a:r>
            <a:r>
              <a:rPr lang="en-US" dirty="0" err="1">
                <a:latin typeface="+mn-lt"/>
              </a:rPr>
              <a:t>moeten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gebruiken</a:t>
            </a:r>
            <a:r>
              <a:rPr lang="en-US" dirty="0">
                <a:latin typeface="+mn-lt"/>
              </a:rPr>
              <a:t>, dan </a:t>
            </a:r>
            <a:r>
              <a:rPr lang="en-US" dirty="0" err="1">
                <a:latin typeface="+mn-lt"/>
              </a:rPr>
              <a:t>moet</a:t>
            </a:r>
            <a:r>
              <a:rPr lang="en-US" dirty="0">
                <a:latin typeface="+mn-lt"/>
              </a:rPr>
              <a:t> je </a:t>
            </a:r>
            <a:r>
              <a:rPr lang="en-US" dirty="0" err="1">
                <a:latin typeface="+mn-lt"/>
              </a:rPr>
              <a:t>deze</a:t>
            </a:r>
            <a:r>
              <a:rPr lang="en-US" dirty="0">
                <a:latin typeface="+mn-lt"/>
              </a:rPr>
              <a:t> comparator steeds copy-</a:t>
            </a:r>
            <a:r>
              <a:rPr lang="en-US" dirty="0" err="1">
                <a:latin typeface="+mn-lt"/>
              </a:rPr>
              <a:t>pasten</a:t>
            </a:r>
            <a:r>
              <a:rPr lang="en-US" dirty="0">
                <a:latin typeface="+mn-lt"/>
              </a:rPr>
              <a:t>.</a:t>
            </a: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Je </a:t>
            </a:r>
            <a:r>
              <a:rPr lang="en-US" dirty="0" err="1">
                <a:latin typeface="+mn-lt"/>
              </a:rPr>
              <a:t>moet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hetgene</a:t>
            </a:r>
            <a:r>
              <a:rPr lang="en-US" dirty="0">
                <a:latin typeface="+mn-lt"/>
              </a:rPr>
              <a:t> wat je wilt </a:t>
            </a:r>
            <a:r>
              <a:rPr lang="en-US" dirty="0" err="1">
                <a:latin typeface="+mn-lt"/>
              </a:rPr>
              <a:t>comparen</a:t>
            </a:r>
            <a:r>
              <a:rPr lang="en-US" dirty="0">
                <a:latin typeface="+mn-lt"/>
              </a:rPr>
              <a:t> public </a:t>
            </a:r>
            <a:r>
              <a:rPr lang="en-US" dirty="0" err="1">
                <a:latin typeface="+mn-lt"/>
              </a:rPr>
              <a:t>maken</a:t>
            </a:r>
            <a:r>
              <a:rPr lang="en-US" dirty="0">
                <a:latin typeface="+mn-lt"/>
              </a:rPr>
              <a:t>.)</a:t>
            </a:r>
            <a:endParaRPr lang="en-US" b="1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0360A-0DA6-43C9-B7FE-3A504870AB99}"/>
              </a:ext>
            </a:extLst>
          </p:cNvPr>
          <p:cNvSpPr/>
          <p:nvPr/>
        </p:nvSpPr>
        <p:spPr>
          <a:xfrm>
            <a:off x="1520687" y="3306111"/>
            <a:ext cx="9387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TreeSet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treeSet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TreeSet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set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, </a:t>
            </a:r>
            <a:r>
              <a:rPr lang="en-US" dirty="0" err="1"/>
              <a:t>zonder</a:t>
            </a:r>
            <a:r>
              <a:rPr lang="en-US" dirty="0"/>
              <a:t> duplicates die </a:t>
            </a:r>
            <a:r>
              <a:rPr lang="en-US" i="1" dirty="0" err="1"/>
              <a:t>niet</a:t>
            </a:r>
            <a:r>
              <a:rPr lang="en-US" i="1" dirty="0"/>
              <a:t> direct </a:t>
            </a:r>
            <a:r>
              <a:rPr lang="en-US" dirty="0"/>
              <a:t>op index </a:t>
            </a:r>
            <a:r>
              <a:rPr lang="en-US" dirty="0" err="1"/>
              <a:t>aangeroepen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18820"/>
                  </p:ext>
                </p:extLst>
              </p:nvPr>
            </p:nvGraphicFramePr>
            <p:xfrm>
              <a:off x="1896245" y="2772218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18820"/>
                  </p:ext>
                </p:extLst>
              </p:nvPr>
            </p:nvGraphicFramePr>
            <p:xfrm>
              <a:off x="1896245" y="2772218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103279" r="-5312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103279" r="-29906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103279" r="-17222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203279" r="-5312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203279" r="-29906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203279" r="-17222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203279" r="-10561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203279" r="-19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303279" r="-29906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303279" r="-17222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303279" r="-10561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303279" r="-19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403279" r="-2990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403279" r="-17222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503279" r="-2990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503279" r="-1722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503279" r="-10561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503279" r="-19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62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64880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set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zonder</a:t>
            </a:r>
            <a:r>
              <a:rPr lang="en-US" dirty="0">
                <a:solidFill>
                  <a:schemeClr val="accent1"/>
                </a:solidFill>
              </a:rPr>
              <a:t> duplicates </a:t>
            </a:r>
            <a:r>
              <a:rPr lang="en-US" dirty="0"/>
              <a:t>die </a:t>
            </a:r>
            <a:r>
              <a:rPr lang="en-US" dirty="0" err="1">
                <a:solidFill>
                  <a:schemeClr val="accent1"/>
                </a:solidFill>
              </a:rPr>
              <a:t>niet</a:t>
            </a:r>
            <a:r>
              <a:rPr lang="en-US" dirty="0">
                <a:solidFill>
                  <a:schemeClr val="accent1"/>
                </a:solidFill>
              </a:rPr>
              <a:t> direct</a:t>
            </a:r>
            <a:r>
              <a:rPr lang="en-US" i="1" dirty="0"/>
              <a:t> </a:t>
            </a:r>
            <a:r>
              <a:rPr lang="en-US" dirty="0"/>
              <a:t>op index </a:t>
            </a:r>
            <a:r>
              <a:rPr lang="en-US" dirty="0" err="1"/>
              <a:t>aangeroepen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46E16B2F-41AD-48FC-9822-970B40F72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2780198"/>
                <a:ext cx="9720263" cy="89606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b="1" dirty="0"/>
                  <a:t>TreeSet: </a:t>
                </a:r>
                <a:r>
                  <a:rPr lang="en-US" dirty="0" err="1"/>
                  <a:t>Een</a:t>
                </a:r>
                <a:r>
                  <a:rPr lang="en-US" dirty="0"/>
                  <a:t> set met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operaties</a:t>
                </a:r>
                <a:r>
                  <a:rPr lang="en-US" dirty="0"/>
                  <a:t> die </a:t>
                </a:r>
                <a:r>
                  <a:rPr lang="en-US" dirty="0" err="1"/>
                  <a:t>automatisch</a:t>
                </a:r>
                <a:r>
                  <a:rPr lang="en-US" dirty="0"/>
                  <a:t> de set </a:t>
                </a:r>
                <a:r>
                  <a:rPr lang="en-US" dirty="0" err="1"/>
                  <a:t>sorteerd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HashSet: </a:t>
                </a:r>
                <a:r>
                  <a:rPr lang="en-US" dirty="0" err="1"/>
                  <a:t>Een</a:t>
                </a:r>
                <a:r>
                  <a:rPr lang="en-US" dirty="0"/>
                  <a:t> set met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operaties</a:t>
                </a:r>
                <a:r>
                  <a:rPr lang="en-US" dirty="0"/>
                  <a:t> die </a:t>
                </a:r>
                <a:r>
                  <a:rPr lang="en-US" dirty="0" err="1"/>
                  <a:t>gebruik</a:t>
                </a:r>
                <a:r>
                  <a:rPr lang="en-US" dirty="0"/>
                  <a:t> </a:t>
                </a:r>
                <a:r>
                  <a:rPr lang="en-US" dirty="0" err="1"/>
                  <a:t>maakt</a:t>
                </a:r>
                <a:r>
                  <a:rPr lang="en-US" dirty="0"/>
                  <a:t> van hashes.</a:t>
                </a:r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46E16B2F-41AD-48FC-9822-970B40F72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2780198"/>
                <a:ext cx="9720263" cy="896064"/>
              </a:xfrm>
              <a:prstGeom prst="rect">
                <a:avLst/>
              </a:prstGeom>
              <a:blipFill>
                <a:blip r:embed="rId2"/>
                <a:stretch>
                  <a:fillRect l="-1631" t="-88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1806230-8AEA-4755-BC7C-04DDCE89FFE6}"/>
              </a:ext>
            </a:extLst>
          </p:cNvPr>
          <p:cNvSpPr txBox="1">
            <a:spLocks/>
          </p:cNvSpPr>
          <p:nvPr/>
        </p:nvSpPr>
        <p:spPr>
          <a:xfrm>
            <a:off x="1187349" y="3823410"/>
            <a:ext cx="9720263" cy="21165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b="1" dirty="0"/>
              <a:t>HashSet </a:t>
            </a:r>
            <a:r>
              <a:rPr lang="en-US" dirty="0"/>
              <a:t>of </a:t>
            </a:r>
            <a:r>
              <a:rPr lang="en-US" b="1" dirty="0" err="1"/>
              <a:t>TreeSet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met eigen classes?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HashSet: </a:t>
            </a: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equals()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TreeSet</a:t>
            </a:r>
            <a:r>
              <a:rPr lang="en-US" dirty="0"/>
              <a:t>: </a:t>
            </a: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(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laatste</a:t>
            </a:r>
            <a:r>
              <a:rPr lang="en-US" dirty="0"/>
              <a:t> de interface </a:t>
            </a:r>
            <a:r>
              <a:rPr lang="en-US" dirty="0">
                <a:latin typeface="Consolas" panose="020B0609020204030204" pitchFamily="49" charset="0"/>
              </a:rPr>
              <a:t>Comparable&lt;&gt;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4B6BE1-71A6-4CBC-801C-8D023F6F12A3}"/>
              </a:ext>
            </a:extLst>
          </p:cNvPr>
          <p:cNvSpPr/>
          <p:nvPr/>
        </p:nvSpPr>
        <p:spPr>
          <a:xfrm>
            <a:off x="4752391" y="5579894"/>
            <a:ext cx="2687217" cy="720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Vragen</a:t>
            </a:r>
            <a:r>
              <a:rPr lang="en-US" sz="2400" dirty="0"/>
              <a:t>?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3046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Maps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23A48-CC53-430D-9F56-F57023F3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2465" y="2260822"/>
            <a:ext cx="6790995" cy="33074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B0CF54-92E1-47A0-9561-BAFD585E39C2}"/>
              </a:ext>
            </a:extLst>
          </p:cNvPr>
          <p:cNvSpPr/>
          <p:nvPr/>
        </p:nvSpPr>
        <p:spPr>
          <a:xfrm>
            <a:off x="10506269" y="3712590"/>
            <a:ext cx="1443033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#2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520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31472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ooit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opgezocht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Gegeven</a:t>
            </a:r>
            <a:r>
              <a:rPr lang="en-US" dirty="0"/>
              <a:t> naam → Facebook </a:t>
            </a:r>
            <a:r>
              <a:rPr lang="en-US" dirty="0" err="1"/>
              <a:t>profiel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Gegeven</a:t>
            </a:r>
            <a:r>
              <a:rPr lang="en-US" dirty="0"/>
              <a:t> docent → </a:t>
            </a:r>
            <a:r>
              <a:rPr lang="en-US" dirty="0" err="1"/>
              <a:t>Vakken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Studie</a:t>
            </a:r>
            <a:r>
              <a:rPr lang="en-US" dirty="0"/>
              <a:t> → </a:t>
            </a:r>
            <a:r>
              <a:rPr lang="en-US" dirty="0" err="1"/>
              <a:t>Vakken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Vak</a:t>
            </a:r>
            <a:r>
              <a:rPr lang="en-US" dirty="0"/>
              <a:t> → </a:t>
            </a:r>
            <a:r>
              <a:rPr lang="en-US" dirty="0" err="1"/>
              <a:t>Studie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Java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 met Maps.</a:t>
            </a:r>
          </a:p>
          <a:p>
            <a:pPr marL="0" indent="0">
              <a:buNone/>
            </a:pPr>
            <a:r>
              <a:rPr lang="en-US" dirty="0"/>
              <a:t>Met Maps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key </a:t>
            </a:r>
            <a:r>
              <a:rPr lang="en-US" dirty="0"/>
              <a:t>de </a:t>
            </a:r>
            <a:r>
              <a:rPr lang="en-US" dirty="0" err="1"/>
              <a:t>bijbehorende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value </a:t>
            </a:r>
            <a:r>
              <a:rPr lang="en-US" dirty="0" err="1"/>
              <a:t>opzoeken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Key → Value(s)</a:t>
            </a:r>
          </a:p>
          <a:p>
            <a:pPr lvl="1"/>
            <a:r>
              <a:rPr lang="en-US" dirty="0"/>
              <a:t>In Python,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C#: Dictionary</a:t>
            </a:r>
          </a:p>
          <a:p>
            <a:pPr lvl="1"/>
            <a:r>
              <a:rPr lang="en-US" dirty="0"/>
              <a:t>In Java: </a:t>
            </a:r>
            <a:r>
              <a:rPr lang="en-US" dirty="0">
                <a:latin typeface="Consolas" panose="020B0609020204030204" pitchFamily="49" charset="0"/>
              </a:rPr>
              <a:t>Map&lt;String, String&gt; </a:t>
            </a:r>
            <a:r>
              <a:rPr lang="en-US" dirty="0" err="1">
                <a:latin typeface="Consolas" panose="020B0609020204030204" pitchFamily="49" charset="0"/>
              </a:rPr>
              <a:t>myMap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514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CDD3F-93DE-4897-8A29-4E5D4933FE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lecture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opgenomen</a:t>
            </a:r>
            <a:r>
              <a:rPr lang="en-US" dirty="0"/>
              <a:t>.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19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0890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op?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2221D-B19E-4E3C-B9AE-536D7428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7897" y="2503406"/>
            <a:ext cx="7636205" cy="330748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A439-0D7E-42A0-BC06-734C08608590}"/>
              </a:ext>
            </a:extLst>
          </p:cNvPr>
          <p:cNvSpPr/>
          <p:nvPr/>
        </p:nvSpPr>
        <p:spPr>
          <a:xfrm>
            <a:off x="6471138" y="3955174"/>
            <a:ext cx="3442964" cy="1984826"/>
          </a:xfrm>
          <a:prstGeom prst="roundRect">
            <a:avLst>
              <a:gd name="adj" fmla="val 4607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264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0890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maps op </a:t>
            </a:r>
            <a:r>
              <a:rPr lang="en-US" dirty="0" err="1"/>
              <a:t>eenzelfde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sets, met </a:t>
            </a:r>
            <a:r>
              <a:rPr lang="en-US" dirty="0" err="1"/>
              <a:t>een</a:t>
            </a:r>
            <a:r>
              <a:rPr lang="en-US" dirty="0"/>
              <a:t> extra </a:t>
            </a:r>
            <a:r>
              <a:rPr lang="en-US" dirty="0" err="1"/>
              <a:t>functionaliteit</a:t>
            </a:r>
            <a:r>
              <a:rPr lang="en-US" dirty="0"/>
              <a:t>: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wijzen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met </a:t>
            </a:r>
            <a:r>
              <a:rPr lang="en-US" dirty="0" err="1"/>
              <a:t>ArrayLists</a:t>
            </a:r>
            <a:r>
              <a:rPr lang="en-US" dirty="0"/>
              <a:t>?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Enorm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opzoeken</a:t>
            </a:r>
            <a:r>
              <a:rPr lang="en-US" dirty="0"/>
              <a:t> van data,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key.</a:t>
            </a:r>
          </a:p>
          <a:p>
            <a:pPr marL="0" indent="0"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twee </a:t>
            </a:r>
            <a:r>
              <a:rPr lang="en-US" dirty="0" err="1"/>
              <a:t>implementaties</a:t>
            </a:r>
            <a:r>
              <a:rPr lang="en-US" dirty="0"/>
              <a:t> die we </a:t>
            </a:r>
            <a:r>
              <a:rPr lang="en-US" dirty="0" err="1"/>
              <a:t>bespreken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TreeMap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HashMap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HashSet! </a:t>
            </a:r>
            <a:br>
              <a:rPr lang="en-US" dirty="0"/>
            </a:br>
            <a:r>
              <a:rPr lang="en-US" dirty="0"/>
              <a:t>Ze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running time.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C7373-C09F-4D1E-BE74-61EED71799BD}"/>
              </a:ext>
            </a:extLst>
          </p:cNvPr>
          <p:cNvSpPr/>
          <p:nvPr/>
        </p:nvSpPr>
        <p:spPr>
          <a:xfrm>
            <a:off x="6541560" y="2533915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Antwoord: </a:t>
            </a:r>
            <a:r>
              <a:rPr lang="en-US" dirty="0"/>
              <a:t>duplicates.</a:t>
            </a:r>
          </a:p>
        </p:txBody>
      </p:sp>
    </p:spTree>
    <p:extLst>
      <p:ext uri="{BB962C8B-B14F-4D97-AF65-F5344CB8AC3E}">
        <p14:creationId xmlns:p14="http://schemas.microsoft.com/office/powerpoint/2010/main" val="5851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0890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get(k) </a:t>
            </a:r>
            <a:r>
              <a:rPr lang="en-US" dirty="0"/>
              <a:t>[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getOrDefault</a:t>
            </a:r>
            <a:r>
              <a:rPr lang="en-US" dirty="0">
                <a:latin typeface="Consolas" panose="020B0609020204030204" pitchFamily="49" charset="0"/>
              </a:rPr>
              <a:t>(k, 0)</a:t>
            </a:r>
            <a:r>
              <a:rPr lang="en-US" dirty="0"/>
              <a:t>]</a:t>
            </a:r>
          </a:p>
          <a:p>
            <a:pPr marL="725488" lvl="1" indent="-457200"/>
            <a:r>
              <a:rPr lang="en-US" dirty="0" err="1"/>
              <a:t>Vind</a:t>
            </a:r>
            <a:r>
              <a:rPr lang="en-US" dirty="0"/>
              <a:t> values </a:t>
            </a:r>
            <a:r>
              <a:rPr lang="en-US" dirty="0" err="1"/>
              <a:t>gegeven</a:t>
            </a:r>
            <a:r>
              <a:rPr lang="en-US" dirty="0"/>
              <a:t>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put(k, v)</a:t>
            </a:r>
          </a:p>
          <a:p>
            <a:pPr marL="725488" lvl="1" indent="-457200"/>
            <a:r>
              <a:rPr lang="en-US" dirty="0"/>
              <a:t>Insert value v met key 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remove(k) </a:t>
            </a:r>
          </a:p>
          <a:p>
            <a:pPr marL="725488" lvl="1" indent="-457200"/>
            <a:r>
              <a:rPr lang="en-US" dirty="0"/>
              <a:t>Removes de key 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bijbehorende</a:t>
            </a:r>
            <a:r>
              <a:rPr lang="en-US" dirty="0"/>
              <a:t>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keyset()</a:t>
            </a:r>
          </a:p>
          <a:p>
            <a:pPr marL="725488" lvl="1" indent="-457200"/>
            <a:r>
              <a:rPr lang="en-US" dirty="0" err="1"/>
              <a:t>Een</a:t>
            </a:r>
            <a:r>
              <a:rPr lang="en-US" dirty="0"/>
              <a:t> Set met alle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values()</a:t>
            </a:r>
          </a:p>
          <a:p>
            <a:pPr marL="725488" lvl="1" indent="-457200"/>
            <a:r>
              <a:rPr lang="en-US" dirty="0" err="1"/>
              <a:t>Een</a:t>
            </a:r>
            <a:r>
              <a:rPr lang="en-US" dirty="0"/>
              <a:t> Collection met alle values (</a:t>
            </a:r>
            <a:r>
              <a:rPr lang="en-US" dirty="0" err="1"/>
              <a:t>waar</a:t>
            </a:r>
            <a:r>
              <a:rPr lang="en-US" dirty="0"/>
              <a:t> je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loop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iteraten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78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1: Naam → Docent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43729-69DF-4A7D-9C20-AC0EC6627520}"/>
              </a:ext>
            </a:extLst>
          </p:cNvPr>
          <p:cNvSpPr/>
          <p:nvPr/>
        </p:nvSpPr>
        <p:spPr>
          <a:xfrm>
            <a:off x="745255" y="3305133"/>
            <a:ext cx="111421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Joost: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38B92-22BA-4418-B87B-46469C9219E8}"/>
              </a:ext>
            </a:extLst>
          </p:cNvPr>
          <p:cNvSpPr txBox="1"/>
          <p:nvPr/>
        </p:nvSpPr>
        <p:spPr>
          <a:xfrm>
            <a:off x="1187350" y="5730073"/>
            <a:ext cx="8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Vraag</a:t>
            </a:r>
            <a:r>
              <a:rPr lang="en-US" dirty="0"/>
              <a:t>: Moet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 in Docent?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26DDD-BC9B-4A1A-B955-4D9807278E78}"/>
              </a:ext>
            </a:extLst>
          </p:cNvPr>
          <p:cNvSpPr txBox="1"/>
          <p:nvPr/>
        </p:nvSpPr>
        <p:spPr>
          <a:xfrm>
            <a:off x="1187350" y="5190039"/>
            <a:ext cx="8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System.out</a:t>
            </a:r>
            <a:r>
              <a:rPr lang="en-US" dirty="0"/>
              <a:t>: “</a:t>
            </a:r>
            <a:r>
              <a:rPr lang="en-US" dirty="0" err="1"/>
              <a:t>Werkervaring</a:t>
            </a:r>
            <a:r>
              <a:rPr lang="en-US" dirty="0"/>
              <a:t> Joost: 1”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84298B-683E-49BF-9A7F-5840BEFE5EC9}"/>
              </a:ext>
            </a:extLst>
          </p:cNvPr>
          <p:cNvSpPr/>
          <p:nvPr/>
        </p:nvSpPr>
        <p:spPr>
          <a:xfrm>
            <a:off x="6096000" y="616644"/>
            <a:ext cx="5960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0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26003094" cy="9534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2: Naam → Docent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docenten</a:t>
            </a:r>
            <a:r>
              <a:rPr lang="en-US" dirty="0"/>
              <a:t> in </a:t>
            </a:r>
            <a:r>
              <a:rPr lang="en-US" dirty="0" err="1"/>
              <a:t>alfabetische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6DEAE-FC35-4A9F-A6CE-1FD441F92BC0}"/>
              </a:ext>
            </a:extLst>
          </p:cNvPr>
          <p:cNvSpPr/>
          <p:nvPr/>
        </p:nvSpPr>
        <p:spPr>
          <a:xfrm>
            <a:off x="6096000" y="616644"/>
            <a:ext cx="5960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43729-69DF-4A7D-9C20-AC0EC6627520}"/>
              </a:ext>
            </a:extLst>
          </p:cNvPr>
          <p:cNvSpPr/>
          <p:nvPr/>
        </p:nvSpPr>
        <p:spPr>
          <a:xfrm>
            <a:off x="654755" y="3025803"/>
            <a:ext cx="11142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Joost: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26DDD-BC9B-4A1A-B955-4D9807278E78}"/>
              </a:ext>
            </a:extLst>
          </p:cNvPr>
          <p:cNvSpPr txBox="1"/>
          <p:nvPr/>
        </p:nvSpPr>
        <p:spPr>
          <a:xfrm>
            <a:off x="7314210" y="4948672"/>
            <a:ext cx="322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System.out</a:t>
            </a:r>
            <a:endParaRPr lang="en-US" b="1" u="sng" dirty="0"/>
          </a:p>
          <a:p>
            <a:r>
              <a:rPr lang="en-NL" dirty="0" err="1"/>
              <a:t>Werkervaring</a:t>
            </a:r>
            <a:r>
              <a:rPr lang="en-NL" dirty="0"/>
              <a:t> Joost: 1</a:t>
            </a:r>
          </a:p>
          <a:p>
            <a:r>
              <a:rPr lang="en-NL" dirty="0"/>
              <a:t>Frans  </a:t>
            </a:r>
          </a:p>
          <a:p>
            <a:r>
              <a:rPr lang="en-NL" dirty="0"/>
              <a:t>Joost  </a:t>
            </a:r>
          </a:p>
          <a:p>
            <a:r>
              <a:rPr lang="en-NL" dirty="0"/>
              <a:t>Patrick</a:t>
            </a:r>
          </a:p>
        </p:txBody>
      </p:sp>
    </p:spTree>
    <p:extLst>
      <p:ext uri="{BB962C8B-B14F-4D97-AF65-F5344CB8AC3E}">
        <p14:creationId xmlns:p14="http://schemas.microsoft.com/office/powerpoint/2010/main" val="16105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883939" cy="9534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3: Docent → </a:t>
            </a:r>
            <a:r>
              <a:rPr lang="en-US" dirty="0" err="1"/>
              <a:t>Vakken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6DEAE-FC35-4A9F-A6CE-1FD441F92BC0}"/>
              </a:ext>
            </a:extLst>
          </p:cNvPr>
          <p:cNvSpPr/>
          <p:nvPr/>
        </p:nvSpPr>
        <p:spPr>
          <a:xfrm>
            <a:off x="6096000" y="616644"/>
            <a:ext cx="5960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43729-69DF-4A7D-9C20-AC0EC6627520}"/>
              </a:ext>
            </a:extLst>
          </p:cNvPr>
          <p:cNvSpPr/>
          <p:nvPr/>
        </p:nvSpPr>
        <p:spPr>
          <a:xfrm>
            <a:off x="609599" y="3310226"/>
            <a:ext cx="10869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Vak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vakMapping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B5CA74-8E14-42DD-9E2F-F7D4FE11AA54}"/>
              </a:ext>
            </a:extLst>
          </p:cNvPr>
          <p:cNvSpPr txBox="1">
            <a:spLocks/>
          </p:cNvSpPr>
          <p:nvPr/>
        </p:nvSpPr>
        <p:spPr>
          <a:xfrm>
            <a:off x="1187350" y="4922607"/>
            <a:ext cx="9884039" cy="953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straks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883939" cy="4050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Maps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 </a:t>
            </a:r>
            <a:r>
              <a:rPr lang="en-US" dirty="0" err="1"/>
              <a:t>waarmee</a:t>
            </a:r>
            <a:r>
              <a:rPr lang="en-US" dirty="0"/>
              <a:t> je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opzoeken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Key →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Java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HashMap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TreeMap</a:t>
            </a:r>
            <a:r>
              <a:rPr lang="en-US" dirty="0"/>
              <a:t> </a:t>
            </a:r>
            <a:r>
              <a:rPr lang="en-US" dirty="0" err="1"/>
              <a:t>geïmplementeert</a:t>
            </a:r>
            <a:r>
              <a:rPr lang="en-US" dirty="0"/>
              <a:t>, wat erg op de HashSet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lijkt</a:t>
            </a:r>
            <a:r>
              <a:rPr lang="en-US" dirty="0"/>
              <a:t> (met </a:t>
            </a:r>
            <a:r>
              <a:rPr lang="en-US" dirty="0" err="1"/>
              <a:t>dezelfde</a:t>
            </a:r>
            <a:r>
              <a:rPr lang="en-US" dirty="0"/>
              <a:t> running times).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Gebruik</a:t>
            </a:r>
            <a:r>
              <a:rPr lang="en-US" dirty="0"/>
              <a:t> HashMap </a:t>
            </a:r>
            <a:r>
              <a:rPr lang="en-US" dirty="0" err="1"/>
              <a:t>als</a:t>
            </a:r>
            <a:r>
              <a:rPr lang="en-US" dirty="0"/>
              <a:t> je keys/values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gesorteerd</a:t>
            </a:r>
            <a:r>
              <a:rPr lang="en-US" dirty="0"/>
              <a:t>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,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77562C-86E7-40B5-8EB8-A3962933F0D9}"/>
              </a:ext>
            </a:extLst>
          </p:cNvPr>
          <p:cNvSpPr/>
          <p:nvPr/>
        </p:nvSpPr>
        <p:spPr>
          <a:xfrm>
            <a:off x="4752391" y="5402271"/>
            <a:ext cx="2687217" cy="720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Vragen</a:t>
            </a:r>
            <a:r>
              <a:rPr lang="en-US" sz="2400" dirty="0"/>
              <a:t>?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9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883939" cy="4050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mapping van Naam → </a:t>
            </a:r>
            <a:r>
              <a:rPr lang="en-US" dirty="0" err="1"/>
              <a:t>Vogelbekdier</a:t>
            </a:r>
            <a:r>
              <a:rPr lang="en-US" dirty="0"/>
              <a:t> in de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[VogelbekdierMaps.java]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, </a:t>
            </a:r>
            <a:r>
              <a:rPr lang="en-US" dirty="0" err="1"/>
              <a:t>implementeer</a:t>
            </a:r>
            <a:r>
              <a:rPr lang="en-US" dirty="0"/>
              <a:t> “</a:t>
            </a:r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vogelbekdieren</a:t>
            </a:r>
            <a:r>
              <a:rPr lang="en-US" dirty="0"/>
              <a:t>” </a:t>
            </a:r>
            <a:r>
              <a:rPr lang="en-US" dirty="0" err="1"/>
              <a:t>opdracht</a:t>
            </a:r>
            <a:r>
              <a:rPr lang="en-US" dirty="0"/>
              <a:t> met </a:t>
            </a:r>
            <a:r>
              <a:rPr lang="en-US" dirty="0" err="1"/>
              <a:t>TreeMaps</a:t>
            </a:r>
            <a:r>
              <a:rPr lang="en-US" dirty="0"/>
              <a:t>. (</a:t>
            </a:r>
            <a:r>
              <a:rPr lang="en-US" dirty="0" err="1"/>
              <a:t>Sorteer</a:t>
            </a:r>
            <a:r>
              <a:rPr lang="en-US" dirty="0"/>
              <a:t> op integer </a:t>
            </a:r>
            <a:r>
              <a:rPr lang="en-US" dirty="0" err="1"/>
              <a:t>en</a:t>
            </a:r>
            <a:r>
              <a:rPr lang="en-US" dirty="0"/>
              <a:t> op naam.)</a:t>
            </a:r>
            <a:br>
              <a:rPr lang="en-US" dirty="0"/>
            </a:b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géén</a:t>
            </a:r>
            <a:r>
              <a:rPr lang="en-US" dirty="0"/>
              <a:t> .sort()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de mapping van Docent → </a:t>
            </a:r>
            <a:r>
              <a:rPr lang="en-US" dirty="0" err="1"/>
              <a:t>Vakken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[DocentMaps.java]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Joost → ADS, </a:t>
            </a:r>
            <a:r>
              <a:rPr lang="en-US" dirty="0" err="1"/>
              <a:t>Wiskunde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Patrick → ADS, Design Patterns</a:t>
            </a:r>
          </a:p>
          <a:p>
            <a:pPr marL="268288" lvl="1" indent="0">
              <a:buNone/>
            </a:pPr>
            <a:r>
              <a:rPr lang="en-US" dirty="0" err="1"/>
              <a:t>Verifieer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implementatie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. (</a:t>
            </a:r>
            <a:r>
              <a:rPr lang="en-US" dirty="0" err="1"/>
              <a:t>Krijg</a:t>
            </a:r>
            <a:r>
              <a:rPr lang="en-US" dirty="0"/>
              <a:t> je de </a:t>
            </a:r>
            <a:r>
              <a:rPr lang="en-US" dirty="0" err="1"/>
              <a:t>vakken</a:t>
            </a:r>
            <a:r>
              <a:rPr lang="en-US" dirty="0"/>
              <a:t> ADS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Wiskunde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>
                <a:latin typeface="Consolas" panose="020B0609020204030204" pitchFamily="49" charset="0"/>
              </a:rPr>
              <a:t>get(“Joost”); </a:t>
            </a:r>
            <a:r>
              <a:rPr lang="en-US" dirty="0" err="1"/>
              <a:t>uitvoert</a:t>
            </a:r>
            <a:r>
              <a:rPr lang="en-US" dirty="0"/>
              <a:t>? </a:t>
            </a:r>
            <a:r>
              <a:rPr lang="en-US" dirty="0" err="1"/>
              <a:t>Bijvoorbeeld</a:t>
            </a:r>
            <a:r>
              <a:rPr lang="en-US" dirty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67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ArrayDeque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queues?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23A48-CC53-430D-9F56-F57023F3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2465" y="2260822"/>
            <a:ext cx="6790995" cy="33074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B0CF54-92E1-47A0-9561-BAFD585E39C2}"/>
              </a:ext>
            </a:extLst>
          </p:cNvPr>
          <p:cNvSpPr/>
          <p:nvPr/>
        </p:nvSpPr>
        <p:spPr>
          <a:xfrm>
            <a:off x="6350000" y="5130799"/>
            <a:ext cx="2726267" cy="437503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Topic #3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1855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Ooit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gestaan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Soms</a:t>
            </a:r>
            <a:r>
              <a:rPr lang="en-US" dirty="0"/>
              <a:t> is de </a:t>
            </a:r>
            <a:r>
              <a:rPr lang="en-US" dirty="0" err="1">
                <a:solidFill>
                  <a:schemeClr val="accent1"/>
                </a:solidFill>
              </a:rPr>
              <a:t>orde</a:t>
            </a:r>
            <a:r>
              <a:rPr lang="en-US" dirty="0"/>
              <a:t> van de data </a:t>
            </a:r>
            <a:r>
              <a:rPr lang="en-US" dirty="0" err="1"/>
              <a:t>belangrijk</a:t>
            </a:r>
            <a:r>
              <a:rPr lang="en-US" dirty="0"/>
              <a:t>, dan </a:t>
            </a:r>
            <a:r>
              <a:rPr lang="en-US" dirty="0" err="1"/>
              <a:t>kunnen</a:t>
            </a:r>
            <a:r>
              <a:rPr lang="en-US" dirty="0"/>
              <a:t> we queues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“Stefano” → “Luuk” → “Marissa” → “Claire”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je dan </a:t>
            </a:r>
            <a:r>
              <a:rPr lang="en-US" dirty="0" err="1"/>
              <a:t>een</a:t>
            </a:r>
            <a:r>
              <a:rPr lang="en-US" dirty="0"/>
              <a:t> extra element </a:t>
            </a:r>
            <a:r>
              <a:rPr lang="en-US" dirty="0" err="1"/>
              <a:t>aan</a:t>
            </a:r>
            <a:r>
              <a:rPr lang="en-US" dirty="0"/>
              <a:t> de queue </a:t>
            </a:r>
            <a:r>
              <a:rPr lang="en-US" dirty="0" err="1"/>
              <a:t>toevoegt</a:t>
            </a:r>
            <a:r>
              <a:rPr lang="en-US" dirty="0"/>
              <a:t>, dan sluit het </a:t>
            </a:r>
            <a:r>
              <a:rPr lang="en-US" dirty="0" err="1"/>
              <a:t>achteraan</a:t>
            </a:r>
            <a:r>
              <a:rPr lang="en-US" dirty="0"/>
              <a:t>. </a:t>
            </a:r>
            <a:r>
              <a:rPr lang="en-US" dirty="0" err="1"/>
              <a:t>Stel</a:t>
            </a:r>
            <a:r>
              <a:rPr lang="en-US" dirty="0"/>
              <a:t> we </a:t>
            </a:r>
            <a:r>
              <a:rPr lang="en-US" dirty="0" err="1"/>
              <a:t>voegen</a:t>
            </a:r>
            <a:r>
              <a:rPr lang="en-US" dirty="0"/>
              <a:t> “Lisa” toe: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“Lisa” → “Stefano” → “Luuk” → “Marissa” → “Claire”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queues?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08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2D0-42F2-4358-B2D8-B788E1C1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1A7A1-0A75-4DB5-A479-F53F62F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F71E-1BBF-46C3-961C-58AA0A15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CDBF-2288-4667-B53A-6D31A4CC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46398D-E593-4DBE-AF46-F193AC306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endParaRPr lang="en-NL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AEAB0B6-6F86-4995-943D-BBA533A2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76401"/>
              </p:ext>
            </p:extLst>
          </p:nvPr>
        </p:nvGraphicFramePr>
        <p:xfrm>
          <a:off x="1187350" y="1795030"/>
          <a:ext cx="10339365" cy="3573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94">
                  <a:extLst>
                    <a:ext uri="{9D8B030D-6E8A-4147-A177-3AD203B41FA5}">
                      <a16:colId xmlns:a16="http://schemas.microsoft.com/office/drawing/2014/main" val="3137907438"/>
                    </a:ext>
                  </a:extLst>
                </a:gridCol>
                <a:gridCol w="2467186">
                  <a:extLst>
                    <a:ext uri="{9D8B030D-6E8A-4147-A177-3AD203B41FA5}">
                      <a16:colId xmlns:a16="http://schemas.microsoft.com/office/drawing/2014/main" val="1655821202"/>
                    </a:ext>
                  </a:extLst>
                </a:gridCol>
                <a:gridCol w="2456933">
                  <a:extLst>
                    <a:ext uri="{9D8B030D-6E8A-4147-A177-3AD203B41FA5}">
                      <a16:colId xmlns:a16="http://schemas.microsoft.com/office/drawing/2014/main" val="1689137165"/>
                    </a:ext>
                  </a:extLst>
                </a:gridCol>
                <a:gridCol w="4596152">
                  <a:extLst>
                    <a:ext uri="{9D8B030D-6E8A-4147-A177-3AD203B41FA5}">
                      <a16:colId xmlns:a16="http://schemas.microsoft.com/office/drawing/2014/main" val="3864927329"/>
                    </a:ext>
                  </a:extLst>
                </a:gridCol>
              </a:tblGrid>
              <a:tr h="3973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Inhoud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97768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Introductie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Inleiding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algoritme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complexiteit</a:t>
                      </a:r>
                      <a:r>
                        <a:rPr lang="en-US" dirty="0"/>
                        <a:t>, data-</a:t>
                      </a:r>
                      <a:r>
                        <a:rPr lang="en-US" dirty="0" err="1"/>
                        <a:t>structuren</a:t>
                      </a:r>
                      <a:r>
                        <a:rPr lang="en-US" dirty="0"/>
                        <a:t>, Linear </a:t>
                      </a:r>
                      <a:r>
                        <a:rPr lang="en-US" dirty="0" err="1"/>
                        <a:t>zoeken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53460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</a:t>
                      </a:r>
                      <a:r>
                        <a:rPr lang="en-US" b="0" dirty="0" err="1"/>
                        <a:t>mei</a:t>
                      </a:r>
                      <a:r>
                        <a:rPr lang="en-US" b="0" dirty="0"/>
                        <a:t> 2021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Datastructuren</a:t>
                      </a:r>
                      <a:r>
                        <a:rPr lang="en-US" b="0" dirty="0"/>
                        <a:t> 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Herhaling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algoritme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complexiteit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Sorteren</a:t>
                      </a:r>
                      <a:r>
                        <a:rPr lang="en-US" b="0" dirty="0"/>
                        <a:t> 1, </a:t>
                      </a:r>
                      <a:r>
                        <a:rPr lang="en-US" b="0" dirty="0" err="1"/>
                        <a:t>Abstracte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datatypen</a:t>
                      </a:r>
                      <a:r>
                        <a:rPr lang="en-US" b="0" dirty="0"/>
                        <a:t>, Array, List, Set, Hashing</a:t>
                      </a:r>
                      <a:endParaRPr lang="en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4794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Datastructuren</a:t>
                      </a:r>
                      <a:r>
                        <a:rPr lang="en-US" dirty="0"/>
                        <a:t> 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Sets 2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Maps, </a:t>
                      </a:r>
                      <a:r>
                        <a:rPr lang="en-US" dirty="0"/>
                        <a:t>Stack, Deque, Heap, Priority Queue,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4691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Algoritmes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Generieke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datatypen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(</a:t>
                      </a:r>
                      <a:r>
                        <a:rPr lang="en-US" dirty="0" err="1"/>
                        <a:t>Sorteren</a:t>
                      </a:r>
                      <a:r>
                        <a:rPr lang="en-US" dirty="0"/>
                        <a:t> 2</a:t>
                      </a:r>
                      <a:r>
                        <a:rPr lang="en-US" b="1" dirty="0"/>
                        <a:t>)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recursie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proeftoets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2344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F89F35-F065-4FE8-B073-EF8CB96CBAF5}"/>
              </a:ext>
            </a:extLst>
          </p:cNvPr>
          <p:cNvSpPr/>
          <p:nvPr/>
        </p:nvSpPr>
        <p:spPr>
          <a:xfrm>
            <a:off x="5041942" y="5939153"/>
            <a:ext cx="2108116" cy="6096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Vragen</a:t>
            </a:r>
            <a:r>
              <a:rPr lang="en-US" sz="2000" dirty="0"/>
              <a:t>?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6641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aan</a:t>
            </a:r>
            <a:r>
              <a:rPr lang="en-US" dirty="0"/>
              <a:t> twee </a:t>
            </a:r>
            <a:r>
              <a:rPr lang="en-US" dirty="0" err="1"/>
              <a:t>kanten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rij</a:t>
            </a:r>
            <a:r>
              <a:rPr lang="en-US" dirty="0"/>
              <a:t> er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uithalen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“Lisa” </a:t>
            </a:r>
            <a:r>
              <a:rPr lang="en-US" dirty="0"/>
              <a:t>→ “Stefano” → “Luuk” → “Marissa” → </a:t>
            </a:r>
            <a:r>
              <a:rPr lang="en-US" dirty="0">
                <a:solidFill>
                  <a:schemeClr val="accent3"/>
                </a:solidFill>
              </a:rPr>
              <a:t>“Claire”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Haal</a:t>
            </a:r>
            <a:r>
              <a:rPr lang="en-US" dirty="0"/>
              <a:t> je het object </a:t>
            </a:r>
            <a:r>
              <a:rPr lang="en-US" dirty="0" err="1"/>
              <a:t>eruit</a:t>
            </a:r>
            <a:r>
              <a:rPr lang="en-US" dirty="0"/>
              <a:t> wat het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erin</a:t>
            </a:r>
            <a:r>
              <a:rPr lang="en-US" dirty="0"/>
              <a:t> zit? </a:t>
            </a:r>
            <a:r>
              <a:rPr lang="en-US" dirty="0">
                <a:solidFill>
                  <a:schemeClr val="accent2"/>
                </a:solidFill>
              </a:rPr>
              <a:t>LIFO Queue: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LIFO Queue → Last-In-First-Out queue </a:t>
            </a:r>
          </a:p>
          <a:p>
            <a:pPr lvl="1"/>
            <a:r>
              <a:rPr lang="en-US" dirty="0"/>
              <a:t>Ook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stack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Voorbeelden</a:t>
            </a:r>
            <a:r>
              <a:rPr lang="en-US" b="1" dirty="0"/>
              <a:t>: </a:t>
            </a:r>
            <a:r>
              <a:rPr lang="en-US" dirty="0" err="1"/>
              <a:t>Stapel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. Undo/Redo stack in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Haal</a:t>
            </a:r>
            <a:r>
              <a:rPr lang="en-US" dirty="0"/>
              <a:t> je het object </a:t>
            </a:r>
            <a:r>
              <a:rPr lang="en-US" dirty="0" err="1"/>
              <a:t>eruit</a:t>
            </a:r>
            <a:r>
              <a:rPr lang="en-US" dirty="0"/>
              <a:t> wat het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erin</a:t>
            </a:r>
            <a:r>
              <a:rPr lang="en-US" dirty="0"/>
              <a:t> zit? </a:t>
            </a:r>
            <a:r>
              <a:rPr lang="en-US" dirty="0">
                <a:solidFill>
                  <a:schemeClr val="accent3"/>
                </a:solidFill>
              </a:rPr>
              <a:t>FIFO Queue:</a:t>
            </a:r>
            <a:endParaRPr lang="en-US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FIFO Queue → First-In-First-Out queue</a:t>
            </a:r>
          </a:p>
          <a:p>
            <a:pPr lvl="1"/>
            <a:r>
              <a:rPr lang="en-US" dirty="0"/>
              <a:t>Ook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queue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Voorbeelden</a:t>
            </a:r>
            <a:r>
              <a:rPr lang="en-US" b="1" dirty="0"/>
              <a:t>: </a:t>
            </a:r>
            <a:r>
              <a:rPr lang="en-US" dirty="0" err="1"/>
              <a:t>Wachtrij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kassa</a:t>
            </a:r>
            <a:r>
              <a:rPr lang="en-US" dirty="0"/>
              <a:t>. Printer queue.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2352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4107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Je </a:t>
                </a:r>
                <a:r>
                  <a:rPr lang="en-US" dirty="0" err="1"/>
                  <a:t>kan</a:t>
                </a:r>
                <a:r>
                  <a:rPr lang="en-US" dirty="0"/>
                  <a:t> in Java </a:t>
                </a:r>
                <a:r>
                  <a:rPr lang="en-US" dirty="0" err="1"/>
                  <a:t>ze</a:t>
                </a:r>
                <a:r>
                  <a:rPr lang="en-US" dirty="0"/>
                  <a:t> </a:t>
                </a:r>
                <a:r>
                  <a:rPr lang="en-US" dirty="0" err="1"/>
                  <a:t>beide</a:t>
                </a:r>
                <a:r>
                  <a:rPr lang="en-US" dirty="0"/>
                  <a:t> </a:t>
                </a:r>
                <a:r>
                  <a:rPr lang="en-US" dirty="0" err="1"/>
                  <a:t>implementeren</a:t>
                </a:r>
                <a:r>
                  <a:rPr lang="en-US" dirty="0"/>
                  <a:t> met </a:t>
                </a:r>
                <a:r>
                  <a:rPr lang="en-US" dirty="0" err="1"/>
                  <a:t>één</a:t>
                </a:r>
                <a:r>
                  <a:rPr lang="en-US" dirty="0"/>
                  <a:t> </a:t>
                </a:r>
                <a:r>
                  <a:rPr lang="en-US" dirty="0" err="1"/>
                  <a:t>datastructuur</a:t>
                </a:r>
                <a:r>
                  <a:rPr lang="en-US" dirty="0"/>
                  <a:t>: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ArrayDeque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ArrayDeque</a:t>
                </a:r>
                <a:r>
                  <a:rPr lang="en-US" dirty="0"/>
                  <a:t> = Array </a:t>
                </a:r>
                <a:r>
                  <a:rPr lang="en-US" b="1" dirty="0"/>
                  <a:t>D</a:t>
                </a:r>
                <a:r>
                  <a:rPr lang="en-US" dirty="0"/>
                  <a:t>ouble-</a:t>
                </a:r>
                <a:r>
                  <a:rPr lang="en-US" b="1" dirty="0"/>
                  <a:t>e</a:t>
                </a:r>
                <a:r>
                  <a:rPr lang="en-US" dirty="0"/>
                  <a:t>nded </a:t>
                </a:r>
                <a:r>
                  <a:rPr lang="en-US" b="1" dirty="0"/>
                  <a:t>que</a:t>
                </a:r>
                <a:r>
                  <a:rPr lang="en-US" dirty="0"/>
                  <a:t>ue</a:t>
                </a:r>
              </a:p>
              <a:p>
                <a:pPr lvl="1"/>
                <a:r>
                  <a:rPr lang="en-US" dirty="0" err="1"/>
                  <a:t>Spreek</a:t>
                </a:r>
                <a:r>
                  <a:rPr lang="en-US" dirty="0"/>
                  <a:t> </a:t>
                </a:r>
                <a:r>
                  <a:rPr lang="en-US" dirty="0" err="1"/>
                  <a:t>uit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“Array deck”.</a:t>
                </a:r>
              </a:p>
              <a:p>
                <a:pPr lvl="1"/>
                <a:r>
                  <a:rPr lang="en-US" dirty="0" err="1"/>
                  <a:t>Een</a:t>
                </a:r>
                <a:r>
                  <a:rPr lang="en-US" dirty="0"/>
                  <a:t> queue die je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beide</a:t>
                </a:r>
                <a:r>
                  <a:rPr lang="en-US" dirty="0"/>
                  <a:t> </a:t>
                </a:r>
                <a:r>
                  <a:rPr lang="en-US" dirty="0" err="1"/>
                  <a:t>kanten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bereiken</a:t>
                </a:r>
                <a:r>
                  <a:rPr lang="en-US" dirty="0"/>
                  <a:t>.</a:t>
                </a:r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0" indent="-1588">
                  <a:buNone/>
                </a:pPr>
                <a:r>
                  <a:rPr lang="en-US" dirty="0" err="1"/>
                  <a:t>Verder</a:t>
                </a:r>
                <a:r>
                  <a:rPr lang="en-US" dirty="0"/>
                  <a:t> </a:t>
                </a:r>
                <a:r>
                  <a:rPr lang="en-US" dirty="0" err="1"/>
                  <a:t>heb</a:t>
                </a:r>
                <a:r>
                  <a:rPr lang="en-US" dirty="0"/>
                  <a:t> je </a:t>
                </a:r>
                <a:r>
                  <a:rPr lang="en-US" dirty="0" err="1"/>
                  <a:t>nog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contains(e) </a:t>
                </a:r>
                <a:r>
                  <a:rPr lang="en-US" dirty="0" err="1"/>
                  <a:t>functie</a:t>
                </a:r>
                <a:r>
                  <a:rPr lang="en-US" dirty="0"/>
                  <a:t> die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runt.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410776"/>
              </a:xfrm>
              <a:blipFill>
                <a:blip r:embed="rId2"/>
                <a:stretch>
                  <a:fillRect l="-1568" t="-19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3F6D17D-6C70-4EAF-AA93-417F9A8D4D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362558"/>
                  </p:ext>
                </p:extLst>
              </p:nvPr>
            </p:nvGraphicFramePr>
            <p:xfrm>
              <a:off x="1187349" y="3861980"/>
              <a:ext cx="67846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873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823141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2826419728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Tail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Insert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Examine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3F6D17D-6C70-4EAF-AA93-417F9A8D4D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362558"/>
                  </p:ext>
                </p:extLst>
              </p:nvPr>
            </p:nvGraphicFramePr>
            <p:xfrm>
              <a:off x="1187349" y="3861980"/>
              <a:ext cx="67846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873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823141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2826419728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Tail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Insert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58521" t="-103279" r="-1286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58521" t="-203279" r="-1286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Examine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58521" t="-303279" r="-128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16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Example code:</a:t>
            </a:r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3B5CA-6A54-4A95-99D5-C92A9E3A7B25}"/>
              </a:ext>
            </a:extLst>
          </p:cNvPr>
          <p:cNvSpPr/>
          <p:nvPr/>
        </p:nvSpPr>
        <p:spPr>
          <a:xfrm>
            <a:off x="6277708" y="2334930"/>
            <a:ext cx="54850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"Pieter"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"Annabel"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Mensen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in de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wachtrij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8790-0628-4D97-8814-347178CEFCEB}"/>
              </a:ext>
            </a:extLst>
          </p:cNvPr>
          <p:cNvSpPr/>
          <p:nvPr/>
        </p:nvSpPr>
        <p:spPr>
          <a:xfrm>
            <a:off x="712611" y="2345882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"Pieter"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"Annabel"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Mensen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in de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wachtrij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BA571A-2B6A-4025-B62F-5EAE07128FC4}"/>
              </a:ext>
            </a:extLst>
          </p:cNvPr>
          <p:cNvSpPr/>
          <p:nvPr/>
        </p:nvSpPr>
        <p:spPr>
          <a:xfrm>
            <a:off x="2038444" y="5344732"/>
            <a:ext cx="2833352" cy="53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 is de output?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6CBB10-EA7E-410D-9B93-2A4445A264F9}"/>
              </a:ext>
            </a:extLst>
          </p:cNvPr>
          <p:cNvSpPr/>
          <p:nvPr/>
        </p:nvSpPr>
        <p:spPr>
          <a:xfrm>
            <a:off x="7603540" y="5361911"/>
            <a:ext cx="2833352" cy="57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 is de output?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48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achter de </a:t>
            </a:r>
            <a:r>
              <a:rPr lang="en-US" dirty="0" err="1"/>
              <a:t>schermen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en</a:t>
            </a:r>
            <a:r>
              <a:rPr lang="en-US" dirty="0"/>
              <a:t> twee integers: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Head → Index van de </a:t>
            </a:r>
            <a:r>
              <a:rPr lang="en-US" dirty="0" err="1"/>
              <a:t>eerste</a:t>
            </a:r>
            <a:r>
              <a:rPr lang="en-US" dirty="0"/>
              <a:t> van de queue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Tail → Index van de </a:t>
            </a:r>
            <a:r>
              <a:rPr lang="en-US" dirty="0" err="1"/>
              <a:t>laatste</a:t>
            </a:r>
            <a:r>
              <a:rPr lang="en-US" dirty="0"/>
              <a:t> van de queue</a:t>
            </a:r>
          </a:p>
          <a:p>
            <a:pPr marL="455612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element </a:t>
            </a:r>
            <a:r>
              <a:rPr lang="en-US" dirty="0" err="1"/>
              <a:t>aan</a:t>
            </a:r>
            <a:r>
              <a:rPr lang="en-US" dirty="0"/>
              <a:t> de queue </a:t>
            </a:r>
            <a:r>
              <a:rPr lang="en-US" dirty="0" err="1"/>
              <a:t>toegevoegd</a:t>
            </a:r>
            <a:r>
              <a:rPr lang="en-US" dirty="0"/>
              <a:t> of </a:t>
            </a:r>
            <a:r>
              <a:rPr lang="en-US" dirty="0" err="1"/>
              <a:t>verwijdert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, dan </a:t>
            </a:r>
            <a:r>
              <a:rPr lang="en-US" dirty="0" err="1"/>
              <a:t>updaten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indices. </a:t>
            </a: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de </a:t>
            </a:r>
            <a:r>
              <a:rPr lang="en-US" dirty="0" err="1"/>
              <a:t>eerste</a:t>
            </a:r>
            <a:r>
              <a:rPr lang="en-US" dirty="0"/>
              <a:t> element </a:t>
            </a:r>
            <a:r>
              <a:rPr lang="en-US" dirty="0" err="1"/>
              <a:t>weghaalt</a:t>
            </a:r>
            <a:r>
              <a:rPr lang="en-US" dirty="0"/>
              <a:t>, dan </a:t>
            </a:r>
            <a:r>
              <a:rPr lang="en-US" dirty="0" err="1"/>
              <a:t>schuift</a:t>
            </a:r>
            <a:r>
              <a:rPr lang="en-US" dirty="0"/>
              <a:t> de head index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element </a:t>
            </a:r>
            <a:r>
              <a:rPr lang="en-US" dirty="0" err="1"/>
              <a:t>achteraan</a:t>
            </a:r>
            <a:r>
              <a:rPr lang="en-US" dirty="0"/>
              <a:t> </a:t>
            </a:r>
            <a:r>
              <a:rPr lang="en-US" dirty="0" err="1"/>
              <a:t>toevoegt</a:t>
            </a:r>
            <a:r>
              <a:rPr lang="en-US" dirty="0"/>
              <a:t>, dan </a:t>
            </a:r>
            <a:r>
              <a:rPr lang="en-US" dirty="0" err="1"/>
              <a:t>schuift</a:t>
            </a:r>
            <a:r>
              <a:rPr lang="en-US" dirty="0"/>
              <a:t> de tail index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82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FAQ: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Wat is de Stack class </a:t>
            </a:r>
            <a:r>
              <a:rPr lang="en-US" dirty="0" err="1"/>
              <a:t>binnen</a:t>
            </a:r>
            <a:r>
              <a:rPr lang="en-US" dirty="0"/>
              <a:t> de Java Collection Framework?</a:t>
            </a:r>
          </a:p>
          <a:p>
            <a:pPr lvl="1"/>
            <a:r>
              <a:rPr lang="en-US" dirty="0"/>
              <a:t>Antwoord: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legacy class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LIFO queue, maar dan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benamingen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peek()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256F4-4E61-4185-9EAE-2F6FECFE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3135" y="3263907"/>
            <a:ext cx="7378429" cy="303599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704359-E819-4BF8-863F-73B6B8739FFB}"/>
              </a:ext>
            </a:extLst>
          </p:cNvPr>
          <p:cNvSpPr/>
          <p:nvPr/>
        </p:nvSpPr>
        <p:spPr>
          <a:xfrm>
            <a:off x="7601133" y="5901900"/>
            <a:ext cx="926161" cy="347700"/>
          </a:xfrm>
          <a:prstGeom prst="round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6070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FAQ: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Wat is de Stack class </a:t>
            </a:r>
            <a:r>
              <a:rPr lang="en-US" dirty="0" err="1"/>
              <a:t>binnen</a:t>
            </a:r>
            <a:r>
              <a:rPr lang="en-US" dirty="0"/>
              <a:t> de Java Collection Framework?</a:t>
            </a:r>
          </a:p>
          <a:p>
            <a:pPr lvl="1"/>
            <a:r>
              <a:rPr lang="en-US" dirty="0"/>
              <a:t>Antwoord: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legacy class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LIFO queue, maar dan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benamingen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peek()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Kan je </a:t>
            </a:r>
            <a:r>
              <a:rPr lang="en-US" dirty="0" err="1"/>
              <a:t>een</a:t>
            </a:r>
            <a:r>
              <a:rPr lang="en-US" dirty="0"/>
              <a:t> LinkedList </a:t>
            </a:r>
            <a:r>
              <a:rPr lang="en-US" dirty="0" err="1"/>
              <a:t>gebruiken</a:t>
            </a:r>
            <a:r>
              <a:rPr lang="en-US" dirty="0"/>
              <a:t> in </a:t>
            </a:r>
            <a:r>
              <a:rPr lang="en-US" dirty="0" err="1"/>
              <a:t>plaats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?</a:t>
            </a:r>
          </a:p>
          <a:p>
            <a:pPr marL="533400" lvl="1" indent="-266700"/>
            <a:r>
              <a:rPr lang="en-US" dirty="0"/>
              <a:t>Antwoord: Ja! </a:t>
            </a:r>
            <a:br>
              <a:rPr lang="en-US" dirty="0"/>
            </a:br>
            <a:r>
              <a:rPr lang="en-US" dirty="0"/>
              <a:t>Het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worst-case running times, maar in de </a:t>
            </a:r>
            <a:r>
              <a:rPr lang="en-US" dirty="0" err="1"/>
              <a:t>praktijk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minder memory.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27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Queues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implementeren</a:t>
            </a:r>
            <a:r>
              <a:rPr lang="en-US" dirty="0"/>
              <a:t> in Java met </a:t>
            </a:r>
            <a:r>
              <a:rPr lang="en-US" dirty="0" err="1"/>
              <a:t>ArrayDeque</a:t>
            </a:r>
            <a:r>
              <a:rPr lang="en-US" dirty="0"/>
              <a:t>.</a:t>
            </a:r>
          </a:p>
          <a:p>
            <a:pPr marL="0" indent="-1588">
              <a:buNone/>
            </a:pPr>
            <a:r>
              <a:rPr lang="en-US" dirty="0"/>
              <a:t>FIFO = First in First out,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.</a:t>
            </a:r>
          </a:p>
          <a:p>
            <a:pPr marL="0" indent="-1588">
              <a:buNone/>
            </a:pPr>
            <a:r>
              <a:rPr lang="en-US" dirty="0"/>
              <a:t>FILO = First in Last out,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stack.</a:t>
            </a:r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4">
                <a:extLst>
                  <a:ext uri="{FF2B5EF4-FFF2-40B4-BE49-F238E27FC236}">
                    <a16:creationId xmlns:a16="http://schemas.microsoft.com/office/drawing/2014/main" id="{FFD4F9A7-DBAB-419A-9DCB-778897D6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21039"/>
                  </p:ext>
                </p:extLst>
              </p:nvPr>
            </p:nvGraphicFramePr>
            <p:xfrm>
              <a:off x="1187350" y="3253162"/>
              <a:ext cx="967670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139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81380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317922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49069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53506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16494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85196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laatste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4">
                <a:extLst>
                  <a:ext uri="{FF2B5EF4-FFF2-40B4-BE49-F238E27FC236}">
                    <a16:creationId xmlns:a16="http://schemas.microsoft.com/office/drawing/2014/main" id="{FFD4F9A7-DBAB-419A-9DCB-778897D6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21039"/>
                  </p:ext>
                </p:extLst>
              </p:nvPr>
            </p:nvGraphicFramePr>
            <p:xfrm>
              <a:off x="1187350" y="3253162"/>
              <a:ext cx="967670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139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81380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317922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49069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53506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16494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85196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4138" t="-103279" r="-77517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103279" r="-42037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103279" r="-28151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4138" t="-203279" r="-77517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203279" r="-42037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203279" r="-28151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6316" t="-203279" r="-25263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59799" t="-203279" r="-14120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203279" r="-1444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303279" r="-42037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03279" r="-28151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6316" t="-303279" r="-25263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59799" t="-303279" r="-14120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303279" r="-1444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403279" r="-4203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403279" r="-28151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403279" r="-144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503279" r="-4203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03279" r="-28151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603279" r="-4203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03279" r="-28151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6316" t="-603279" r="-25263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59799" t="-603279" r="-1412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703279" r="-4203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703279" r="-28151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703279" r="-144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laatste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803279" r="-4203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803279" r="-2815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803279" r="-144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0B3B80-6F19-4384-B9FA-928B49D52284}"/>
              </a:ext>
            </a:extLst>
          </p:cNvPr>
          <p:cNvSpPr/>
          <p:nvPr/>
        </p:nvSpPr>
        <p:spPr>
          <a:xfrm>
            <a:off x="9057400" y="2968323"/>
            <a:ext cx="2013702" cy="3622399"/>
          </a:xfrm>
          <a:prstGeom prst="round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9524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PriorityQueue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sz="2000" dirty="0"/>
              <a:t>Wat is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PriorityQueue</a:t>
            </a:r>
            <a:endParaRPr lang="en-US" sz="2000" dirty="0"/>
          </a:p>
          <a:p>
            <a:pPr marL="725488" lvl="1" indent="-457200">
              <a:buFont typeface="+mj-lt"/>
              <a:buAutoNum type="arabicPeriod"/>
            </a:pPr>
            <a:r>
              <a:rPr lang="en-US" sz="2000" dirty="0"/>
              <a:t>Hoe </a:t>
            </a:r>
            <a:r>
              <a:rPr lang="en-US" sz="2000" dirty="0" err="1"/>
              <a:t>werkt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PriorityQueue</a:t>
            </a:r>
            <a:r>
              <a:rPr lang="en-US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EC300-E0CE-4B28-9364-07A7BB62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005" y="2569826"/>
            <a:ext cx="6790995" cy="33074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5EE29E-7BFF-4D6D-A694-E41B6EA41B16}"/>
              </a:ext>
            </a:extLst>
          </p:cNvPr>
          <p:cNvSpPr/>
          <p:nvPr/>
        </p:nvSpPr>
        <p:spPr>
          <a:xfrm>
            <a:off x="4748574" y="5070191"/>
            <a:ext cx="1483397" cy="75666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400" b="1" dirty="0"/>
              <a:t>Topic #3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7423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 van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vak</a:t>
            </a:r>
            <a:r>
              <a:rPr lang="en-US" dirty="0"/>
              <a:t> is de </a:t>
            </a:r>
            <a:r>
              <a:rPr lang="en-US" dirty="0">
                <a:solidFill>
                  <a:schemeClr val="accent2"/>
                </a:solidFill>
              </a:rPr>
              <a:t>Priority Queue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 </a:t>
            </a:r>
            <a:r>
              <a:rPr lang="en-US" dirty="0" err="1"/>
              <a:t>een</a:t>
            </a:r>
            <a:r>
              <a:rPr lang="en-US" dirty="0"/>
              <a:t> Priority Queue </a:t>
            </a:r>
            <a:r>
              <a:rPr lang="en-US" dirty="0" err="1"/>
              <a:t>kan</a:t>
            </a:r>
            <a:r>
              <a:rPr lang="en-US" dirty="0"/>
              <a:t> je heel </a:t>
            </a:r>
            <a:r>
              <a:rPr lang="en-US" dirty="0" err="1"/>
              <a:t>makkelijk</a:t>
            </a:r>
            <a:r>
              <a:rPr lang="en-US" dirty="0"/>
              <a:t> de </a:t>
            </a:r>
            <a:r>
              <a:rPr lang="en-US" dirty="0" err="1">
                <a:solidFill>
                  <a:schemeClr val="accent2"/>
                </a:solidFill>
              </a:rPr>
              <a:t>minimale</a:t>
            </a:r>
            <a:r>
              <a:rPr lang="en-US" dirty="0"/>
              <a:t> of </a:t>
            </a:r>
            <a:r>
              <a:rPr lang="en-US" dirty="0" err="1">
                <a:solidFill>
                  <a:schemeClr val="accent2"/>
                </a:solidFill>
              </a:rPr>
              <a:t>maximale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van je </a:t>
            </a:r>
            <a:r>
              <a:rPr lang="en-US" dirty="0" err="1"/>
              <a:t>opgeslagen</a:t>
            </a:r>
            <a:r>
              <a:rPr lang="en-US" dirty="0"/>
              <a:t> data </a:t>
            </a:r>
            <a:r>
              <a:rPr lang="en-US" dirty="0" err="1"/>
              <a:t>vinden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zou</a:t>
            </a:r>
            <a:r>
              <a:rPr lang="en-US" dirty="0"/>
              <a:t> het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makkelijk</a:t>
            </a:r>
            <a:r>
              <a:rPr lang="en-US" dirty="0"/>
              <a:t> de </a:t>
            </a:r>
            <a:r>
              <a:rPr lang="en-US" dirty="0" err="1"/>
              <a:t>hoogste</a:t>
            </a:r>
            <a:r>
              <a:rPr lang="en-US" dirty="0"/>
              <a:t> </a:t>
            </a:r>
            <a:r>
              <a:rPr lang="en-US" dirty="0" err="1"/>
              <a:t>prioriteit</a:t>
            </a:r>
            <a:r>
              <a:rPr lang="en-US" dirty="0"/>
              <a:t> </a:t>
            </a:r>
            <a:r>
              <a:rPr lang="en-US" dirty="0" err="1"/>
              <a:t>eruithalen</a:t>
            </a:r>
            <a:r>
              <a:rPr lang="en-US" dirty="0"/>
              <a:t>, </a:t>
            </a:r>
            <a:r>
              <a:rPr lang="en-US" dirty="0" err="1"/>
              <a:t>vandaar</a:t>
            </a:r>
            <a:r>
              <a:rPr lang="en-US" dirty="0"/>
              <a:t> de naam Priority Queue. Java </a:t>
            </a:r>
            <a:r>
              <a:rPr lang="en-US" dirty="0" err="1"/>
              <a:t>implementeert</a:t>
            </a:r>
            <a:r>
              <a:rPr lang="en-US" dirty="0"/>
              <a:t> het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i="1" dirty="0"/>
              <a:t>min-heap</a:t>
            </a:r>
            <a:r>
              <a:rPr lang="en-US" dirty="0"/>
              <a:t>: de </a:t>
            </a:r>
            <a:r>
              <a:rPr lang="en-US" dirty="0" err="1"/>
              <a:t>laagste</a:t>
            </a:r>
            <a:r>
              <a:rPr lang="en-US" dirty="0"/>
              <a:t> value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peeken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pollen.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B79F030-E4F9-411C-A61E-77828E6302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716835"/>
                  </p:ext>
                </p:extLst>
              </p:nvPr>
            </p:nvGraphicFramePr>
            <p:xfrm>
              <a:off x="2985752" y="4736522"/>
              <a:ext cx="62204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0701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656988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792806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 </a:t>
                          </a:r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peek(e)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poll(e)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B79F030-E4F9-411C-A61E-77828E6302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716835"/>
                  </p:ext>
                </p:extLst>
              </p:nvPr>
            </p:nvGraphicFramePr>
            <p:xfrm>
              <a:off x="2985752" y="4736522"/>
              <a:ext cx="62204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0701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656988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792806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 </a:t>
                          </a:r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6780" t="-101613" r="-135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peek(e)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6780" t="-204918" r="-1356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poll(e)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6780" t="-304918" r="-1356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93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Resultaat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FBCF9-1AF2-4233-B47F-C100B7661283}"/>
              </a:ext>
            </a:extLst>
          </p:cNvPr>
          <p:cNvSpPr/>
          <p:nvPr/>
        </p:nvSpPr>
        <p:spPr>
          <a:xfrm>
            <a:off x="993414" y="2493778"/>
            <a:ext cx="85429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Eerste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naam: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peek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().naam);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01955-BE6A-4AC8-83A3-3E29B86204DD}"/>
              </a:ext>
            </a:extLst>
          </p:cNvPr>
          <p:cNvSpPr/>
          <p:nvPr/>
        </p:nvSpPr>
        <p:spPr>
          <a:xfrm>
            <a:off x="2593539" y="414601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 err="1">
                <a:latin typeface="Consolas" panose="020B0609020204030204" pitchFamily="49" charset="0"/>
              </a:rPr>
              <a:t>Eerste</a:t>
            </a:r>
            <a:r>
              <a:rPr lang="en-NL" dirty="0">
                <a:latin typeface="Consolas" panose="020B0609020204030204" pitchFamily="49" charset="0"/>
              </a:rPr>
              <a:t> naam: Elise</a:t>
            </a:r>
          </a:p>
        </p:txBody>
      </p:sp>
    </p:spTree>
    <p:extLst>
      <p:ext uri="{BB962C8B-B14F-4D97-AF65-F5344CB8AC3E}">
        <p14:creationId xmlns:p14="http://schemas.microsoft.com/office/powerpoint/2010/main" val="32879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571-A75F-4906-95CE-056288A4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5600-5DB6-41B1-BAF3-F6FF67D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BE0-64EF-4EA2-9A56-9C9A4401D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4B7E-1B56-4B92-81A1-E55CC6A4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28EB3-8FA6-4AAC-9D3F-2E39BDCF1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datastructuren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5A39B7-64D6-477F-A4DB-DF0674D6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8516" y="1874649"/>
            <a:ext cx="9784430" cy="4161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BAE990-31C5-4DCF-919E-A9C332401FAA}"/>
              </a:ext>
            </a:extLst>
          </p:cNvPr>
          <p:cNvSpPr/>
          <p:nvPr/>
        </p:nvSpPr>
        <p:spPr>
          <a:xfrm>
            <a:off x="3039414" y="5254580"/>
            <a:ext cx="3771320" cy="91878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Topic #3</a:t>
            </a:r>
            <a:endParaRPr lang="en-NL" sz="1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38EE86-2B12-44F8-B4F6-B56383AD6FDB}"/>
              </a:ext>
            </a:extLst>
          </p:cNvPr>
          <p:cNvSpPr/>
          <p:nvPr/>
        </p:nvSpPr>
        <p:spPr>
          <a:xfrm>
            <a:off x="6813450" y="3955174"/>
            <a:ext cx="2193390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#1</a:t>
            </a:r>
            <a:endParaRPr lang="en-NL" sz="14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D45812-CD6B-4F99-8AA5-F7B9BF939F70}"/>
              </a:ext>
            </a:extLst>
          </p:cNvPr>
          <p:cNvSpPr/>
          <p:nvPr/>
        </p:nvSpPr>
        <p:spPr>
          <a:xfrm>
            <a:off x="9006840" y="3955174"/>
            <a:ext cx="2193390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#2</a:t>
            </a:r>
            <a:endParaRPr lang="en-NL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5FA6C8-8855-43AA-B2B5-11EC3499ECD5}"/>
              </a:ext>
            </a:extLst>
          </p:cNvPr>
          <p:cNvSpPr/>
          <p:nvPr/>
        </p:nvSpPr>
        <p:spPr>
          <a:xfrm>
            <a:off x="1418516" y="5243236"/>
            <a:ext cx="1183016" cy="91878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Topic #4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1599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custom classes: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equals()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Natural ordering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comparen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[+ </a:t>
            </a:r>
            <a:r>
              <a:rPr lang="en-US" dirty="0">
                <a:latin typeface="Consolas" panose="020B0609020204030204" pitchFamily="49" charset="0"/>
              </a:rPr>
              <a:t>implements Comparable&lt;&gt;</a:t>
            </a:r>
            <a:r>
              <a:rPr lang="en-US" dirty="0"/>
              <a:t>]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comparator </a:t>
            </a:r>
            <a:r>
              <a:rPr lang="en-US" dirty="0" err="1"/>
              <a:t>meegeven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maken</a:t>
            </a:r>
            <a:r>
              <a:rPr lang="en-US" dirty="0"/>
              <a:t> van de Priority Queue: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D8089-8555-4643-91F0-91A593ED84C2}"/>
              </a:ext>
            </a:extLst>
          </p:cNvPr>
          <p:cNvSpPr/>
          <p:nvPr/>
        </p:nvSpPr>
        <p:spPr>
          <a:xfrm>
            <a:off x="684632" y="4093341"/>
            <a:ext cx="10822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7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Achter de </a:t>
            </a:r>
            <a:r>
              <a:rPr lang="en-US" dirty="0" err="1"/>
              <a:t>schermen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Priority Queue </a:t>
            </a:r>
            <a:r>
              <a:rPr lang="en-US" dirty="0" err="1"/>
              <a:t>geïmplementeerd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binary heap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1DA24-5C13-4590-A41E-7BD5E3EFA73A}"/>
              </a:ext>
            </a:extLst>
          </p:cNvPr>
          <p:cNvSpPr/>
          <p:nvPr/>
        </p:nvSpPr>
        <p:spPr>
          <a:xfrm>
            <a:off x="1284287" y="5940000"/>
            <a:ext cx="8581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200" dirty="0"/>
              <a:t>By </a:t>
            </a:r>
            <a:r>
              <a:rPr lang="en-NL" sz="1200" dirty="0" err="1"/>
              <a:t>Ermishin</a:t>
            </a:r>
            <a:r>
              <a:rPr lang="en-NL" sz="1200" dirty="0"/>
              <a:t> - Own work, CC BY-SA 3.0, https://commons.wikimedia.org/w/index.php?curid=12251273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315BD06-46DC-4CFD-875F-1EA99C13D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956"/>
          <a:stretch/>
        </p:blipFill>
        <p:spPr>
          <a:xfrm>
            <a:off x="1543423" y="2773134"/>
            <a:ext cx="3402032" cy="28595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34DBDC6-6295-4D21-BEC8-CA50EE35F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7352" r="22672"/>
          <a:stretch/>
        </p:blipFill>
        <p:spPr>
          <a:xfrm>
            <a:off x="6241420" y="2454535"/>
            <a:ext cx="3846759" cy="19489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C08021-7950-4708-8524-3BDCC56DC154}"/>
              </a:ext>
            </a:extLst>
          </p:cNvPr>
          <p:cNvSpPr/>
          <p:nvPr/>
        </p:nvSpPr>
        <p:spPr>
          <a:xfrm>
            <a:off x="5976893" y="4816823"/>
            <a:ext cx="5120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Voor</a:t>
            </a:r>
            <a:r>
              <a:rPr lang="en-US" dirty="0"/>
              <a:t> hoe de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:</a:t>
            </a:r>
          </a:p>
          <a:p>
            <a:pPr algn="ctr"/>
            <a:r>
              <a:rPr lang="en-NL" dirty="0">
                <a:hlinkClick r:id="rId4"/>
              </a:rPr>
              <a:t>https://en.wikipedia.org/wiki/Binary_heap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22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Priority Queue vs </a:t>
            </a:r>
            <a:r>
              <a:rPr lang="en-US" dirty="0" err="1"/>
              <a:t>TreeSet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Priority Queue </a:t>
            </a:r>
            <a:r>
              <a:rPr lang="en-US" dirty="0" err="1"/>
              <a:t>kan</a:t>
            </a:r>
            <a:r>
              <a:rPr lang="en-US" dirty="0"/>
              <a:t> duplicates </a:t>
            </a:r>
            <a:r>
              <a:rPr lang="en-US" dirty="0" err="1"/>
              <a:t>bevatten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times: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B575F8A-5F3D-46C3-9DBF-59F295BB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043133"/>
                  </p:ext>
                </p:extLst>
              </p:nvPr>
            </p:nvGraphicFramePr>
            <p:xfrm>
              <a:off x="1284287" y="3757728"/>
              <a:ext cx="872317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056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2165668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  <a:gridCol w="2224405">
                      <a:extLst>
                        <a:ext uri="{9D8B030D-6E8A-4147-A177-3AD203B41FA5}">
                          <a16:colId xmlns:a16="http://schemas.microsoft.com/office/drawing/2014/main" val="330907262"/>
                        </a:ext>
                      </a:extLst>
                    </a:gridCol>
                    <a:gridCol w="1803043">
                      <a:extLst>
                        <a:ext uri="{9D8B030D-6E8A-4147-A177-3AD203B41FA5}">
                          <a16:colId xmlns:a16="http://schemas.microsoft.com/office/drawing/2014/main" val="654602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(min)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(max)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Data 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785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025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B575F8A-5F3D-46C3-9DBF-59F295BB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043133"/>
                  </p:ext>
                </p:extLst>
              </p:nvPr>
            </p:nvGraphicFramePr>
            <p:xfrm>
              <a:off x="1284287" y="3757728"/>
              <a:ext cx="872317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056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2165668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  <a:gridCol w="2224405">
                      <a:extLst>
                        <a:ext uri="{9D8B030D-6E8A-4147-A177-3AD203B41FA5}">
                          <a16:colId xmlns:a16="http://schemas.microsoft.com/office/drawing/2014/main" val="330907262"/>
                        </a:ext>
                      </a:extLst>
                    </a:gridCol>
                    <a:gridCol w="1803043">
                      <a:extLst>
                        <a:ext uri="{9D8B030D-6E8A-4147-A177-3AD203B41FA5}">
                          <a16:colId xmlns:a16="http://schemas.microsoft.com/office/drawing/2014/main" val="654602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(min)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(max)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Data 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16854" t="-104918" r="-18679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1507" t="-104918" r="-82192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104918" r="-1351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16854" t="-204918" r="-18679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204918" r="-1351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16854" t="-304918" r="-18679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304918" r="-1351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1507" t="-404918" r="-8219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404918" r="-1351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785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1507" t="-504918" r="-8219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504918" r="-1351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0256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77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>
                <a:solidFill>
                  <a:schemeClr val="accent2"/>
                </a:solidFill>
              </a:rPr>
              <a:t>Priority Queue </a:t>
            </a:r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 </a:t>
            </a:r>
            <a:r>
              <a:rPr lang="en-US" dirty="0" err="1"/>
              <a:t>waarmee</a:t>
            </a:r>
            <a:r>
              <a:rPr lang="en-US" dirty="0"/>
              <a:t> je </a:t>
            </a:r>
            <a:r>
              <a:rPr lang="en-US" dirty="0" err="1"/>
              <a:t>makkelijk</a:t>
            </a:r>
            <a:r>
              <a:rPr lang="en-US" dirty="0"/>
              <a:t> de </a:t>
            </a:r>
            <a:r>
              <a:rPr lang="en-US" dirty="0" err="1"/>
              <a:t>laagste</a:t>
            </a:r>
            <a:r>
              <a:rPr lang="en-US" dirty="0"/>
              <a:t> of </a:t>
            </a:r>
            <a:r>
              <a:rPr lang="en-US" dirty="0" err="1"/>
              <a:t>hoogste</a:t>
            </a:r>
            <a:r>
              <a:rPr lang="en-US" dirty="0"/>
              <a:t> value (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!) van je data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custom classes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4">
                <a:extLst>
                  <a:ext uri="{FF2B5EF4-FFF2-40B4-BE49-F238E27FC236}">
                    <a16:creationId xmlns:a16="http://schemas.microsoft.com/office/drawing/2014/main" id="{9801A338-E69E-44B1-821D-C63DFC1675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353881"/>
                  </p:ext>
                </p:extLst>
              </p:nvPr>
            </p:nvGraphicFramePr>
            <p:xfrm>
              <a:off x="350223" y="2282363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4">
                <a:extLst>
                  <a:ext uri="{FF2B5EF4-FFF2-40B4-BE49-F238E27FC236}">
                    <a16:creationId xmlns:a16="http://schemas.microsoft.com/office/drawing/2014/main" id="{9801A338-E69E-44B1-821D-C63DFC1675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353881"/>
                  </p:ext>
                </p:extLst>
              </p:nvPr>
            </p:nvGraphicFramePr>
            <p:xfrm>
              <a:off x="350223" y="2282363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104918" r="-97415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4918" r="-57230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4918" r="-42094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204918" r="-97415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204918" r="-57230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204918" r="-42094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204918" r="-42957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204918" r="-30765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204918" r="-12840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204918" r="-1194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304918" r="-5723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304918" r="-42094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304918" r="-42957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304918" r="-30765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304918" r="-12840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304918" r="-1194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411667" r="-57230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411667" r="-42094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411667" r="-12840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503279" r="-5723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503279" r="-42094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603279" r="-5723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603279" r="-4209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603279" r="-4295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603279" r="-30765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703279" r="-5723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703279" r="-4209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703279" r="-1284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803279" r="-97415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803279" r="-5723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803279" r="-4209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803279" r="-4295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803279" r="-30765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803279" r="-1284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803279" r="-119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903279" r="-5723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903279" r="-4209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903279" r="-4295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903279" r="-30765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903279" r="-1284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903279" r="-119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03279" r="-5723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03279" r="-4209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1003279" r="-4295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1003279" r="-3076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1003279" r="-1284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60FE15-BCE5-43F3-90BB-B88AA37D11AA}"/>
              </a:ext>
            </a:extLst>
          </p:cNvPr>
          <p:cNvSpPr/>
          <p:nvPr/>
        </p:nvSpPr>
        <p:spPr>
          <a:xfrm>
            <a:off x="9536400" y="2200712"/>
            <a:ext cx="2345262" cy="4252883"/>
          </a:xfrm>
          <a:prstGeom prst="round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23B9A8-697D-4982-BE40-8422D31BC7CE}"/>
              </a:ext>
            </a:extLst>
          </p:cNvPr>
          <p:cNvSpPr/>
          <p:nvPr/>
        </p:nvSpPr>
        <p:spPr>
          <a:xfrm>
            <a:off x="304611" y="5151549"/>
            <a:ext cx="11729451" cy="1302046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4609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569121" cy="42528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Houd</a:t>
            </a:r>
            <a:r>
              <a:rPr lang="en-US" dirty="0"/>
              <a:t> de </a:t>
            </a:r>
            <a:r>
              <a:rPr lang="en-US" dirty="0" err="1"/>
              <a:t>maximale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 van de Alpacas </a:t>
            </a:r>
            <a:r>
              <a:rPr lang="en-US" dirty="0" err="1"/>
              <a:t>bij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Priority Queue. 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Extract de </a:t>
            </a:r>
            <a:r>
              <a:rPr lang="en-US" dirty="0" err="1"/>
              <a:t>lengte</a:t>
            </a:r>
            <a:r>
              <a:rPr lang="en-US" dirty="0"/>
              <a:t> van de twee </a:t>
            </a:r>
            <a:r>
              <a:rPr lang="en-US" dirty="0" err="1"/>
              <a:t>grootste</a:t>
            </a:r>
            <a:r>
              <a:rPr lang="en-US" dirty="0"/>
              <a:t> alpacas.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Poll de </a:t>
            </a:r>
            <a:r>
              <a:rPr lang="en-US" dirty="0" err="1"/>
              <a:t>lengte</a:t>
            </a:r>
            <a:r>
              <a:rPr lang="en-US" dirty="0"/>
              <a:t> van de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overgeleven</a:t>
            </a:r>
            <a:r>
              <a:rPr lang="en-US" dirty="0"/>
              <a:t> alpacas.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Houd</a:t>
            </a:r>
            <a:r>
              <a:rPr lang="en-US" dirty="0"/>
              <a:t> de </a:t>
            </a:r>
            <a:r>
              <a:rPr lang="en-US" dirty="0" err="1"/>
              <a:t>volgorde</a:t>
            </a:r>
            <a:r>
              <a:rPr lang="en-US" dirty="0"/>
              <a:t> van de Alpacas </a:t>
            </a:r>
            <a:r>
              <a:rPr lang="en-US" dirty="0" err="1"/>
              <a:t>bij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 + check </a:t>
            </a:r>
            <a:r>
              <a:rPr lang="en-US" dirty="0" err="1"/>
              <a:t>functies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Stel</a:t>
            </a:r>
            <a:r>
              <a:rPr lang="en-US" dirty="0"/>
              <a:t> 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code: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 wilt </a:t>
            </a:r>
            <a:r>
              <a:rPr lang="en-US" dirty="0" err="1"/>
              <a:t>graag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of alle </a:t>
            </a:r>
            <a:r>
              <a:rPr lang="en-US" dirty="0" err="1"/>
              <a:t>haakjes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gesloten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de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haakjes</a:t>
            </a:r>
            <a:r>
              <a:rPr lang="en-US" dirty="0"/>
              <a:t> “(“, “{“, “[“, </a:t>
            </a:r>
            <a:r>
              <a:rPr lang="en-US" dirty="0" err="1"/>
              <a:t>bekijk</a:t>
            </a:r>
            <a:r>
              <a:rPr lang="en-US" dirty="0"/>
              <a:t> of </a:t>
            </a:r>
            <a:r>
              <a:rPr lang="en-US" dirty="0" err="1"/>
              <a:t>ze</a:t>
            </a:r>
            <a:r>
              <a:rPr lang="en-US" dirty="0"/>
              <a:t> in de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afgesloten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EBD04-6C20-4A71-90F2-DDDD81D3D2CC}"/>
              </a:ext>
            </a:extLst>
          </p:cNvPr>
          <p:cNvSpPr/>
          <p:nvPr/>
        </p:nvSpPr>
        <p:spPr>
          <a:xfrm>
            <a:off x="1187350" y="37913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916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Set</a:t>
                </a:r>
                <a:r>
                  <a:rPr lang="en-US" dirty="0"/>
                  <a:t> is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verzameling</a:t>
                </a:r>
                <a:r>
                  <a:rPr lang="en-US" dirty="0"/>
                  <a:t> van </a:t>
                </a:r>
                <a:r>
                  <a:rPr lang="en-US" dirty="0" err="1"/>
                  <a:t>objecten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zonder</a:t>
                </a:r>
                <a:r>
                  <a:rPr lang="en-US" dirty="0">
                    <a:solidFill>
                      <a:schemeClr val="accent2"/>
                    </a:solidFill>
                  </a:rPr>
                  <a:t> duplicates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die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niet</a:t>
                </a:r>
                <a:r>
                  <a:rPr lang="en-US" dirty="0">
                    <a:solidFill>
                      <a:schemeClr val="accent2"/>
                    </a:solidFill>
                  </a:rPr>
                  <a:t> direct</a:t>
                </a:r>
                <a:r>
                  <a:rPr lang="en-US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op index </a:t>
                </a:r>
                <a:r>
                  <a:rPr lang="en-US" dirty="0" err="1"/>
                  <a:t>aangeroepen</a:t>
                </a:r>
                <a:r>
                  <a:rPr lang="en-US" dirty="0"/>
                  <a:t>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worden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HashSet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				→ </a:t>
                </a:r>
                <a:r>
                  <a:rPr lang="en-US" dirty="0">
                    <a:latin typeface="Consolas" panose="020B0609020204030204" pitchFamily="49" charset="0"/>
                  </a:rPr>
                  <a:t>.equals()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 err="1">
                    <a:latin typeface="Consolas" panose="020B0609020204030204" pitchFamily="49" charset="0"/>
                  </a:rPr>
                  <a:t>hashCode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dirty="0" err="1"/>
                  <a:t>TreeSet</a:t>
                </a:r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sorteert</a:t>
                </a:r>
                <a:r>
                  <a:rPr lang="en-US" dirty="0"/>
                  <a:t> </a:t>
                </a:r>
                <a:r>
                  <a:rPr lang="en-US" dirty="0" err="1"/>
                  <a:t>automatisch</a:t>
                </a:r>
                <a:r>
                  <a:rPr lang="en-US" dirty="0"/>
                  <a:t>	→ </a:t>
                </a:r>
                <a:r>
                  <a:rPr lang="en-US" dirty="0">
                    <a:latin typeface="Consolas" panose="020B0609020204030204" pitchFamily="49" charset="0"/>
                  </a:rPr>
                  <a:t>.equals()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 err="1">
                    <a:latin typeface="Consolas" panose="020B0609020204030204" pitchFamily="49" charset="0"/>
                  </a:rPr>
                  <a:t>compareTo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Maps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datastructuren</a:t>
                </a:r>
                <a:r>
                  <a:rPr lang="en-US" dirty="0"/>
                  <a:t> </a:t>
                </a:r>
                <a:r>
                  <a:rPr lang="en-US" dirty="0" err="1"/>
                  <a:t>waarmee</a:t>
                </a:r>
                <a:r>
                  <a:rPr lang="en-US" dirty="0"/>
                  <a:t> je </a:t>
                </a:r>
                <a:r>
                  <a:rPr lang="en-US" dirty="0" err="1"/>
                  <a:t>makkelijk</a:t>
                </a:r>
                <a:r>
                  <a:rPr lang="en-US" dirty="0"/>
                  <a:t> </a:t>
                </a:r>
                <a:r>
                  <a:rPr lang="en-US" dirty="0" err="1"/>
                  <a:t>dingen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opzoeken</a:t>
                </a:r>
                <a:r>
                  <a:rPr lang="en-US" dirty="0"/>
                  <a:t>, in de </a:t>
                </a:r>
                <a:r>
                  <a:rPr lang="en-US" dirty="0" err="1"/>
                  <a:t>vorm</a:t>
                </a:r>
                <a:r>
                  <a:rPr lang="en-US" dirty="0"/>
                  <a:t> van Key → Value. Net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bij</a:t>
                </a:r>
                <a:r>
                  <a:rPr lang="en-US" dirty="0"/>
                  <a:t> Sets </a:t>
                </a:r>
                <a:r>
                  <a:rPr lang="en-US" dirty="0" err="1"/>
                  <a:t>heb</a:t>
                </a:r>
                <a:r>
                  <a:rPr lang="en-US" dirty="0"/>
                  <a:t> je </a:t>
                </a:r>
                <a:r>
                  <a:rPr lang="en-US" dirty="0" err="1"/>
                  <a:t>HashMaps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TreeMaps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2"/>
                    </a:solidFill>
                  </a:rPr>
                  <a:t>ArrayDeques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handig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wanneer</a:t>
                </a:r>
                <a:r>
                  <a:rPr lang="en-US" dirty="0"/>
                  <a:t> je </a:t>
                </a:r>
                <a:r>
                  <a:rPr lang="en-US" dirty="0" err="1"/>
                  <a:t>orde</a:t>
                </a:r>
                <a:r>
                  <a:rPr lang="en-US" dirty="0"/>
                  <a:t> van de data wilt </a:t>
                </a:r>
                <a:r>
                  <a:rPr lang="en-US" dirty="0" err="1"/>
                  <a:t>bijhouden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2"/>
                    </a:solidFill>
                  </a:rPr>
                  <a:t>PriorityQueue</a:t>
                </a:r>
                <a:r>
                  <a:rPr lang="en-US" dirty="0"/>
                  <a:t> is </a:t>
                </a:r>
                <a:r>
                  <a:rPr lang="en-US" dirty="0" err="1"/>
                  <a:t>handig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je de </a:t>
                </a:r>
                <a:r>
                  <a:rPr lang="en-US" i="1" dirty="0"/>
                  <a:t>max</a:t>
                </a:r>
                <a:r>
                  <a:rPr lang="en-US" dirty="0"/>
                  <a:t> of </a:t>
                </a:r>
                <a:r>
                  <a:rPr lang="en-US" i="1" dirty="0"/>
                  <a:t>min</a:t>
                </a:r>
                <a:r>
                  <a:rPr lang="en-US" dirty="0"/>
                  <a:t> value </a:t>
                </a:r>
                <a:r>
                  <a:rPr lang="en-US" dirty="0" err="1"/>
                  <a:t>continu</a:t>
                </a:r>
                <a:r>
                  <a:rPr lang="en-US" dirty="0"/>
                  <a:t> wilt </a:t>
                </a:r>
                <a:r>
                  <a:rPr lang="en-US" dirty="0" err="1"/>
                  <a:t>bijhouden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Voor</a:t>
                </a:r>
                <a:r>
                  <a:rPr lang="en-US" dirty="0"/>
                  <a:t> custom classes: </a:t>
                </a:r>
                <a:r>
                  <a:rPr lang="en-US" dirty="0">
                    <a:latin typeface="Consolas" panose="020B0609020204030204" pitchFamily="49" charset="0"/>
                  </a:rPr>
                  <a:t>.equals()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 err="1">
                    <a:latin typeface="Consolas" panose="020B0609020204030204" pitchFamily="49" charset="0"/>
                  </a:rPr>
                  <a:t>compareTo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  <a:blipFill>
                <a:blip r:embed="rId2"/>
                <a:stretch>
                  <a:fillRect l="-1568" t="-21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909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744CC185-24FB-41B1-91D3-61D197E64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94183"/>
                  </p:ext>
                </p:extLst>
              </p:nvPr>
            </p:nvGraphicFramePr>
            <p:xfrm>
              <a:off x="519339" y="2050500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744CC185-24FB-41B1-91D3-61D197E64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94183"/>
                  </p:ext>
                </p:extLst>
              </p:nvPr>
            </p:nvGraphicFramePr>
            <p:xfrm>
              <a:off x="519339" y="2050500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104918" r="-97415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4918" r="-57230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4918" r="-42094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204918" r="-97415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204918" r="-57230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204918" r="-42094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204918" r="-42957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204918" r="-30765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204918" r="-12840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204918" r="-1194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304918" r="-5723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304918" r="-42094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304918" r="-42957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304918" r="-30765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304918" r="-12840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304918" r="-1194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411667" r="-57230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411667" r="-42094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411667" r="-12840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503279" r="-5723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503279" r="-42094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603279" r="-5723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603279" r="-4209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603279" r="-4295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603279" r="-30765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703279" r="-5723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703279" r="-4209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703279" r="-1284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803279" r="-97415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803279" r="-5723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803279" r="-4209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803279" r="-4295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803279" r="-30765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803279" r="-1284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803279" r="-119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903279" r="-5723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903279" r="-4209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903279" r="-4295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903279" r="-30765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903279" r="-1284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903279" r="-119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03279" r="-5723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03279" r="-4209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1003279" r="-4295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1003279" r="-3076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1003279" r="-1284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22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94F7D96-23E5-4DBB-8902-9FC2F2B3E1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 err="1"/>
              <a:t>Bij</a:t>
            </a:r>
            <a:r>
              <a:rPr lang="en-US" sz="1800" dirty="0"/>
              <a:t> de </a:t>
            </a:r>
            <a:r>
              <a:rPr lang="en-US" sz="1800" dirty="0" err="1"/>
              <a:t>supermark</a:t>
            </a:r>
            <a:r>
              <a:rPr lang="en-US" sz="1800" dirty="0"/>
              <a:t> </a:t>
            </a:r>
            <a:r>
              <a:rPr lang="en-US" sz="1800" dirty="0" err="1"/>
              <a:t>Jumba</a:t>
            </a:r>
            <a:r>
              <a:rPr lang="en-US" sz="1800" dirty="0"/>
              <a:t> ben </a:t>
            </a:r>
            <a:r>
              <a:rPr lang="en-US" sz="1800" dirty="0" err="1"/>
              <a:t>jij</a:t>
            </a:r>
            <a:r>
              <a:rPr lang="en-US" sz="1800" dirty="0"/>
              <a:t> </a:t>
            </a:r>
            <a:r>
              <a:rPr lang="en-US" sz="1800" dirty="0" err="1"/>
              <a:t>verantwoordelijk</a:t>
            </a:r>
            <a:r>
              <a:rPr lang="en-US" sz="1800" dirty="0"/>
              <a:t> om de </a:t>
            </a:r>
            <a:r>
              <a:rPr lang="en-US" sz="1800" dirty="0" err="1"/>
              <a:t>kassa’s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de </a:t>
            </a:r>
            <a:r>
              <a:rPr lang="en-US" sz="1800" dirty="0" err="1"/>
              <a:t>rijen</a:t>
            </a:r>
            <a:r>
              <a:rPr lang="en-US" sz="1800" dirty="0"/>
              <a:t> </a:t>
            </a:r>
            <a:r>
              <a:rPr lang="en-US" sz="1800" dirty="0" err="1"/>
              <a:t>ervan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implementeren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Er </a:t>
            </a:r>
            <a:r>
              <a:rPr lang="en-US" sz="1800" dirty="0" err="1"/>
              <a:t>zijn</a:t>
            </a:r>
            <a:r>
              <a:rPr lang="en-US" sz="1800" dirty="0"/>
              <a:t> 4 </a:t>
            </a:r>
            <a:r>
              <a:rPr lang="en-US" sz="1800" dirty="0" err="1"/>
              <a:t>kassa’s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elke</a:t>
            </a:r>
            <a:r>
              <a:rPr lang="en-US" sz="1800" dirty="0"/>
              <a:t> </a:t>
            </a:r>
            <a:r>
              <a:rPr lang="en-US" sz="1800" dirty="0" err="1"/>
              <a:t>kassa</a:t>
            </a:r>
            <a:r>
              <a:rPr lang="en-US" sz="1800" dirty="0"/>
              <a:t>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mensen</a:t>
            </a:r>
            <a:r>
              <a:rPr lang="en-US" sz="1800" dirty="0"/>
              <a:t>. Er </a:t>
            </a:r>
            <a:r>
              <a:rPr lang="en-US" sz="1800" dirty="0" err="1"/>
              <a:t>komen</a:t>
            </a:r>
            <a:r>
              <a:rPr lang="en-US" sz="1800" dirty="0"/>
              <a:t> </a:t>
            </a:r>
            <a:r>
              <a:rPr lang="en-US" sz="1800" dirty="0" err="1"/>
              <a:t>continu</a:t>
            </a:r>
            <a:r>
              <a:rPr lang="en-US" sz="1800" dirty="0"/>
              <a:t> </a:t>
            </a:r>
            <a:r>
              <a:rPr lang="en-US" sz="1800" dirty="0" err="1"/>
              <a:t>mensen</a:t>
            </a:r>
            <a:r>
              <a:rPr lang="en-US" sz="1800" dirty="0"/>
              <a:t> </a:t>
            </a:r>
            <a:r>
              <a:rPr lang="en-US" sz="1800" dirty="0" err="1"/>
              <a:t>erbij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dan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ze</a:t>
            </a:r>
            <a:r>
              <a:rPr lang="en-US" sz="1800" dirty="0"/>
              <a:t> </a:t>
            </a:r>
            <a:r>
              <a:rPr lang="en-US" sz="1800" dirty="0" err="1"/>
              <a:t>geholpen</a:t>
            </a:r>
            <a:r>
              <a:rPr lang="en-US" sz="1800" dirty="0"/>
              <a:t>. Het </a:t>
            </a:r>
            <a:r>
              <a:rPr lang="en-US" sz="1800" dirty="0" err="1"/>
              <a:t>duurt</a:t>
            </a:r>
            <a:r>
              <a:rPr lang="en-US" sz="1800" dirty="0"/>
              <a:t> 10 </a:t>
            </a:r>
            <a:r>
              <a:rPr lang="en-US" sz="1800" dirty="0" err="1"/>
              <a:t>seconde</a:t>
            </a:r>
            <a:r>
              <a:rPr lang="en-US" sz="1800" dirty="0"/>
              <a:t> om </a:t>
            </a:r>
            <a:r>
              <a:rPr lang="en-US" sz="1800" dirty="0" err="1"/>
              <a:t>iemand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helpen</a:t>
            </a:r>
            <a:r>
              <a:rPr lang="en-US" sz="1800" dirty="0"/>
              <a:t>.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800" dirty="0" err="1"/>
              <a:t>Implementeer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juiste</a:t>
            </a:r>
            <a:r>
              <a:rPr lang="en-US" sz="1800" dirty="0"/>
              <a:t> </a:t>
            </a:r>
            <a:r>
              <a:rPr lang="en-US" sz="1800" dirty="0" err="1"/>
              <a:t>datastructuur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deze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zorg</a:t>
            </a:r>
            <a:r>
              <a:rPr lang="en-US" sz="1800" dirty="0"/>
              <a:t> </a:t>
            </a:r>
            <a:r>
              <a:rPr lang="en-US" sz="1800" dirty="0" err="1"/>
              <a:t>ervoor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elke</a:t>
            </a:r>
            <a:r>
              <a:rPr lang="en-US" sz="1800" dirty="0"/>
              <a:t> </a:t>
            </a:r>
            <a:r>
              <a:rPr lang="en-US" sz="1800" dirty="0" err="1"/>
              <a:t>kassa</a:t>
            </a:r>
            <a:r>
              <a:rPr lang="en-US" sz="1800" dirty="0"/>
              <a:t> met </a:t>
            </a:r>
            <a:r>
              <a:rPr lang="en-US" sz="1800" dirty="0" err="1"/>
              <a:t>één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 </a:t>
            </a:r>
            <a:r>
              <a:rPr lang="en-US" sz="1800" dirty="0" err="1"/>
              <a:t>geassocieerd</a:t>
            </a:r>
            <a:r>
              <a:rPr lang="en-US" sz="1800" dirty="0"/>
              <a:t> </a:t>
            </a:r>
            <a:r>
              <a:rPr lang="en-US" sz="1800" dirty="0" err="1"/>
              <a:t>wordt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Daarnaast</a:t>
            </a:r>
            <a:r>
              <a:rPr lang="en-US" sz="1800" dirty="0"/>
              <a:t>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Jumba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speciale</a:t>
            </a:r>
            <a:r>
              <a:rPr lang="en-US" sz="1800" dirty="0"/>
              <a:t> </a:t>
            </a:r>
            <a:r>
              <a:rPr lang="en-US" sz="1800" dirty="0" err="1"/>
              <a:t>actie</a:t>
            </a:r>
            <a:r>
              <a:rPr lang="en-US" sz="1800" dirty="0"/>
              <a:t>: </a:t>
            </a:r>
            <a:r>
              <a:rPr lang="en-US" sz="1800" dirty="0" err="1"/>
              <a:t>vier</a:t>
            </a:r>
            <a:r>
              <a:rPr lang="en-US" sz="1800" dirty="0"/>
              <a:t> </a:t>
            </a:r>
            <a:r>
              <a:rPr lang="en-US" sz="1800" dirty="0" err="1"/>
              <a:t>mensen</a:t>
            </a:r>
            <a:r>
              <a:rPr lang="en-US" sz="1800" dirty="0"/>
              <a:t> in </a:t>
            </a:r>
            <a:r>
              <a:rPr lang="en-US" sz="1800" dirty="0" err="1"/>
              <a:t>één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?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kassa</a:t>
            </a:r>
            <a:r>
              <a:rPr lang="en-US" sz="1800" dirty="0"/>
              <a:t> </a:t>
            </a:r>
            <a:r>
              <a:rPr lang="en-US" sz="1800" dirty="0" err="1"/>
              <a:t>erbij</a:t>
            </a:r>
            <a:r>
              <a:rPr lang="en-US" sz="1800" dirty="0"/>
              <a:t>! Alle </a:t>
            </a:r>
            <a:r>
              <a:rPr lang="en-US" sz="1800" dirty="0" err="1"/>
              <a:t>kassa’s</a:t>
            </a:r>
            <a:r>
              <a:rPr lang="en-US" sz="1800" dirty="0"/>
              <a:t> vol? </a:t>
            </a:r>
            <a:r>
              <a:rPr lang="en-US" sz="1800" dirty="0" err="1"/>
              <a:t>Producten</a:t>
            </a:r>
            <a:r>
              <a:rPr lang="en-US" sz="1800" dirty="0"/>
              <a:t> gratis!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800" dirty="0" err="1"/>
              <a:t>Implementeer</a:t>
            </a:r>
            <a:r>
              <a:rPr lang="en-US" sz="1800" dirty="0"/>
              <a:t> </a:t>
            </a:r>
            <a:r>
              <a:rPr lang="en-US" sz="1800" dirty="0" err="1"/>
              <a:t>deze</a:t>
            </a:r>
            <a:r>
              <a:rPr lang="en-US" sz="1800" dirty="0"/>
              <a:t> </a:t>
            </a:r>
            <a:r>
              <a:rPr lang="en-US" sz="1800" dirty="0" err="1"/>
              <a:t>functionaliteit</a:t>
            </a:r>
            <a:r>
              <a:rPr lang="en-US" sz="1800" dirty="0"/>
              <a:t>. </a:t>
            </a:r>
            <a:r>
              <a:rPr lang="en-US" sz="1800" dirty="0" err="1"/>
              <a:t>Vul</a:t>
            </a:r>
            <a:r>
              <a:rPr lang="en-US" sz="1800" dirty="0"/>
              <a:t> de </a:t>
            </a:r>
            <a:r>
              <a:rPr lang="en-US" sz="1800" dirty="0" err="1"/>
              <a:t>kassa’s</a:t>
            </a:r>
            <a:r>
              <a:rPr lang="en-US" sz="1800" dirty="0"/>
              <a:t> van </a:t>
            </a:r>
            <a:r>
              <a:rPr lang="en-US" sz="1800" dirty="0" err="1"/>
              <a:t>laag</a:t>
            </a:r>
            <a:r>
              <a:rPr lang="en-US" sz="1800" dirty="0"/>
              <a:t> </a:t>
            </a:r>
            <a:r>
              <a:rPr lang="en-US" sz="1800" dirty="0" err="1"/>
              <a:t>naar</a:t>
            </a:r>
            <a:r>
              <a:rPr lang="en-US" sz="1800" dirty="0"/>
              <a:t> </a:t>
            </a:r>
            <a:r>
              <a:rPr lang="en-US" sz="1800" dirty="0" err="1"/>
              <a:t>hoog</a:t>
            </a:r>
            <a:r>
              <a:rPr lang="en-US" sz="1800" dirty="0"/>
              <a:t> om zo min </a:t>
            </a:r>
            <a:r>
              <a:rPr lang="en-US" sz="1800" dirty="0" err="1"/>
              <a:t>mogelijk</a:t>
            </a:r>
            <a:r>
              <a:rPr lang="en-US" sz="1800" dirty="0"/>
              <a:t> </a:t>
            </a:r>
            <a:r>
              <a:rPr lang="en-US" sz="1800" dirty="0" err="1"/>
              <a:t>kassa’s</a:t>
            </a:r>
            <a:r>
              <a:rPr lang="en-US" sz="1800" dirty="0"/>
              <a:t> open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. </a:t>
            </a:r>
            <a:r>
              <a:rPr lang="en-US" sz="1800" dirty="0" err="1"/>
              <a:t>Als</a:t>
            </a:r>
            <a:r>
              <a:rPr lang="en-US" sz="1800" dirty="0"/>
              <a:t> alle </a:t>
            </a:r>
            <a:r>
              <a:rPr lang="en-US" sz="1800" dirty="0" err="1"/>
              <a:t>kassa’s</a:t>
            </a:r>
            <a:r>
              <a:rPr lang="en-US" sz="1800" dirty="0"/>
              <a:t> vol </a:t>
            </a:r>
            <a:r>
              <a:rPr lang="en-US" sz="1800" dirty="0" err="1"/>
              <a:t>zijn</a:t>
            </a:r>
            <a:r>
              <a:rPr lang="en-US" sz="1800" dirty="0"/>
              <a:t> </a:t>
            </a:r>
            <a:r>
              <a:rPr lang="en-US" sz="1800" dirty="0" err="1"/>
              <a:t>moet</a:t>
            </a:r>
            <a:r>
              <a:rPr lang="en-US" sz="1800" dirty="0"/>
              <a:t> je </a:t>
            </a:r>
            <a:r>
              <a:rPr lang="en-US" sz="1800" dirty="0" err="1"/>
              <a:t>printen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de </a:t>
            </a:r>
            <a:r>
              <a:rPr lang="en-US" sz="1800" dirty="0" err="1"/>
              <a:t>persoon</a:t>
            </a:r>
            <a:r>
              <a:rPr lang="en-US" sz="1800" dirty="0"/>
              <a:t> </a:t>
            </a:r>
            <a:r>
              <a:rPr lang="en-US" sz="1800" dirty="0" err="1"/>
              <a:t>zijn</a:t>
            </a:r>
            <a:r>
              <a:rPr lang="en-US" sz="1800" dirty="0"/>
              <a:t> </a:t>
            </a:r>
            <a:r>
              <a:rPr lang="en-US" sz="1800" dirty="0" err="1"/>
              <a:t>producten</a:t>
            </a:r>
            <a:r>
              <a:rPr lang="en-US" sz="1800" dirty="0"/>
              <a:t> gratis </a:t>
            </a:r>
            <a:r>
              <a:rPr lang="en-US" sz="1800" dirty="0" err="1"/>
              <a:t>krijgt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0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D955F9-22FB-40E6-B8D2-BC66D426AB9A}"/>
              </a:ext>
            </a:extLst>
          </p:cNvPr>
          <p:cNvSpPr/>
          <p:nvPr/>
        </p:nvSpPr>
        <p:spPr>
          <a:xfrm>
            <a:off x="1556238" y="2417885"/>
            <a:ext cx="3420208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94F7D96-23E5-4DBB-8902-9FC2F2B3E1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20073" y="2105064"/>
            <a:ext cx="1638299" cy="52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Sample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51098-0206-4887-823C-CFEB05DFD1B8}"/>
              </a:ext>
            </a:extLst>
          </p:cNvPr>
          <p:cNvSpPr/>
          <p:nvPr/>
        </p:nvSpPr>
        <p:spPr>
          <a:xfrm>
            <a:off x="1700924" y="2413337"/>
            <a:ext cx="16382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>
                <a:latin typeface="Consolas" panose="020B0609020204030204" pitchFamily="49" charset="0"/>
              </a:rPr>
              <a:t>Jan 0</a:t>
            </a:r>
          </a:p>
          <a:p>
            <a:r>
              <a:rPr lang="en-NL" dirty="0">
                <a:latin typeface="Consolas" panose="020B0609020204030204" pitchFamily="49" charset="0"/>
              </a:rPr>
              <a:t>Katja 0</a:t>
            </a:r>
          </a:p>
          <a:p>
            <a:r>
              <a:rPr lang="en-NL" dirty="0">
                <a:latin typeface="Consolas" panose="020B0609020204030204" pitchFamily="49" charset="0"/>
              </a:rPr>
              <a:t>Piet 0</a:t>
            </a:r>
          </a:p>
          <a:p>
            <a:r>
              <a:rPr lang="en-NL" dirty="0">
                <a:latin typeface="Consolas" panose="020B0609020204030204" pitchFamily="49" charset="0"/>
              </a:rPr>
              <a:t>Hendrik 0</a:t>
            </a:r>
          </a:p>
          <a:p>
            <a:r>
              <a:rPr lang="en-NL" dirty="0">
                <a:latin typeface="Consolas" panose="020B0609020204030204" pitchFamily="49" charset="0"/>
              </a:rPr>
              <a:t>David 0</a:t>
            </a:r>
          </a:p>
          <a:p>
            <a:r>
              <a:rPr lang="en-NL" dirty="0">
                <a:latin typeface="Consolas" panose="020B0609020204030204" pitchFamily="49" charset="0"/>
              </a:rPr>
              <a:t>Sem 5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  <a:endParaRPr lang="en-NL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2DCA1-A2E4-401F-9E15-77169016EB45}"/>
              </a:ext>
            </a:extLst>
          </p:cNvPr>
          <p:cNvSpPr/>
          <p:nvPr/>
        </p:nvSpPr>
        <p:spPr>
          <a:xfrm>
            <a:off x="6323525" y="2417885"/>
            <a:ext cx="5361451" cy="2703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16ADFDA-F006-474B-8B65-14153F83CCED}"/>
              </a:ext>
            </a:extLst>
          </p:cNvPr>
          <p:cNvSpPr txBox="1">
            <a:spLocks/>
          </p:cNvSpPr>
          <p:nvPr/>
        </p:nvSpPr>
        <p:spPr>
          <a:xfrm>
            <a:off x="7287361" y="2105064"/>
            <a:ext cx="1997316" cy="5287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/>
              <a:t>Sample output</a:t>
            </a: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4EC78-F474-4CA0-8737-483480648694}"/>
              </a:ext>
            </a:extLst>
          </p:cNvPr>
          <p:cNvSpPr/>
          <p:nvPr/>
        </p:nvSpPr>
        <p:spPr>
          <a:xfrm>
            <a:off x="6468212" y="2413337"/>
            <a:ext cx="46031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Jan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latin typeface="Consolas" panose="020B0609020204030204" pitchFamily="49" charset="0"/>
              </a:rPr>
              <a:t>Katja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latin typeface="Consolas" panose="020B0609020204030204" pitchFamily="49" charset="0"/>
              </a:rPr>
              <a:t>Piet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latin typeface="Consolas" panose="020B0609020204030204" pitchFamily="49" charset="0"/>
              </a:rPr>
              <a:t>Hendrik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David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Sem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15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3639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Opdrachten</a:t>
            </a:r>
            <a:r>
              <a:rPr lang="en-US" b="1" dirty="0">
                <a:solidFill>
                  <a:schemeClr val="accent6"/>
                </a:solidFill>
              </a:rPr>
              <a:t> van </a:t>
            </a:r>
            <a:r>
              <a:rPr lang="en-US" b="1" dirty="0" err="1">
                <a:solidFill>
                  <a:schemeClr val="accent6"/>
                </a:solidFill>
              </a:rPr>
              <a:t>vorige</a:t>
            </a:r>
            <a:r>
              <a:rPr lang="en-US" b="1" dirty="0">
                <a:solidFill>
                  <a:schemeClr val="accent6"/>
                </a:solidFill>
              </a:rPr>
              <a:t> week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08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  <a:br>
              <a:rPr lang="en-US" dirty="0"/>
            </a:b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Dit </a:t>
                </a:r>
                <a:r>
                  <a:rPr lang="en-US" dirty="0" err="1"/>
                  <a:t>waren</a:t>
                </a:r>
                <a:r>
                  <a:rPr lang="en-US" dirty="0"/>
                  <a:t> de </a:t>
                </a:r>
                <a:r>
                  <a:rPr lang="en-US" dirty="0" err="1"/>
                  <a:t>opdrachten</a:t>
                </a:r>
                <a:r>
                  <a:rPr lang="en-US" dirty="0"/>
                  <a:t> van </a:t>
                </a:r>
                <a:r>
                  <a:rPr lang="en-US" dirty="0" err="1"/>
                  <a:t>vorige</a:t>
                </a:r>
                <a:r>
                  <a:rPr lang="en-US" dirty="0"/>
                  <a:t> week: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Sorting: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custom sorting </a:t>
                </a:r>
                <a:r>
                  <a:rPr lang="en-US" dirty="0" err="1"/>
                  <a:t>algoritme</a:t>
                </a:r>
                <a:r>
                  <a:rPr lang="en-US" dirty="0"/>
                  <a:t> met </a:t>
                </a:r>
                <a:r>
                  <a:rPr lang="en-US" dirty="0" err="1"/>
                  <a:t>Vogelbekdieren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List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ArrayList</a:t>
                </a:r>
                <a:r>
                  <a:rPr lang="en-US" dirty="0"/>
                  <a:t>: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Toets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  <a:r>
                  <a:rPr lang="en-US" dirty="0"/>
                  <a:t> </a:t>
                </a: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:r>
                  <a:rPr lang="en-US" dirty="0" err="1"/>
                  <a:t>VogelbekdierSorting</a:t>
                </a:r>
                <a:r>
                  <a:rPr lang="en-US" dirty="0"/>
                  <a:t> met </a:t>
                </a:r>
                <a:r>
                  <a:rPr lang="en-US" dirty="0" err="1"/>
                  <a:t>ArrayList</a:t>
                </a:r>
                <a:endParaRPr lang="en-US" dirty="0"/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 err="1"/>
                  <a:t>Implementeer</a:t>
                </a:r>
                <a:r>
                  <a:rPr lang="en-US" dirty="0"/>
                  <a:t> custom LinkedList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HashSet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TreeSet</a:t>
                </a:r>
                <a:r>
                  <a:rPr lang="en-US" dirty="0"/>
                  <a:t>: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Toets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sorting met </a:t>
                </a:r>
                <a:r>
                  <a:rPr lang="en-US" dirty="0" err="1"/>
                  <a:t>vogelbekdieren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TreeSets</a:t>
                </a:r>
                <a:r>
                  <a:rPr lang="en-US" dirty="0"/>
                  <a:t>.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Toets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HashSet met </a:t>
                </a:r>
                <a:r>
                  <a:rPr lang="en-US" dirty="0" err="1"/>
                  <a:t>vogelbekdieren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31" t="-186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08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Set 2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 sets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Custom classes: </a:t>
            </a:r>
            <a:r>
              <a:rPr lang="en-US" dirty="0" err="1"/>
              <a:t>compareTo</a:t>
            </a:r>
            <a:r>
              <a:rPr lang="en-US" dirty="0"/>
              <a:t>, equals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23A48-CC53-430D-9F56-F57023F3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896" y="3429000"/>
            <a:ext cx="6752493" cy="28716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B0CF54-92E1-47A0-9561-BAFD585E39C2}"/>
              </a:ext>
            </a:extLst>
          </p:cNvPr>
          <p:cNvSpPr/>
          <p:nvPr/>
        </p:nvSpPr>
        <p:spPr>
          <a:xfrm>
            <a:off x="8789689" y="4485789"/>
            <a:ext cx="1493422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#1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2359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set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Het is </a:t>
            </a:r>
            <a:r>
              <a:rPr lang="en-US" dirty="0" err="1"/>
              <a:t>vergelijkbaar</a:t>
            </a:r>
            <a:r>
              <a:rPr lang="en-US" dirty="0"/>
              <a:t> met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verschillen</a:t>
            </a:r>
            <a:r>
              <a:rPr lang="en-US" dirty="0"/>
              <a:t>: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Duplicates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bewaard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op index </a:t>
            </a:r>
            <a:r>
              <a:rPr lang="en-US" dirty="0" err="1"/>
              <a:t>aanroepen</a:t>
            </a:r>
            <a:r>
              <a:rPr lang="en-US" dirty="0"/>
              <a:t> (i.e. </a:t>
            </a:r>
            <a:r>
              <a:rPr lang="en-US" dirty="0" err="1">
                <a:latin typeface="Consolas" panose="020B0609020204030204" pitchFamily="49" charset="0"/>
              </a:rPr>
              <a:t>set.get</a:t>
            </a:r>
            <a:r>
              <a:rPr lang="en-US" dirty="0">
                <a:latin typeface="Consolas" panose="020B0609020204030204" pitchFamily="49" charset="0"/>
              </a:rPr>
              <a:t>(3)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Herhaling</a:t>
            </a:r>
            <a:r>
              <a:rPr lang="en-US" dirty="0"/>
              <a:t> Sets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87620"/>
                  </p:ext>
                </p:extLst>
              </p:nvPr>
            </p:nvGraphicFramePr>
            <p:xfrm>
              <a:off x="1187350" y="3429000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87620"/>
                  </p:ext>
                </p:extLst>
              </p:nvPr>
            </p:nvGraphicFramePr>
            <p:xfrm>
              <a:off x="1187350" y="3429000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103279" r="-5312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103279" r="-29906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103279" r="-17222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203279" r="-5312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203279" r="-29906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203279" r="-17222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203279" r="-10561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203279" r="-19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303279" r="-29906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303279" r="-17222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303279" r="-10561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303279" r="-19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403279" r="-2990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403279" r="-17222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503279" r="-2990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503279" r="-1722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503279" r="-10561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503279" r="-19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B96A572-6A6E-461D-B515-C38CA3C353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5815036"/>
                <a:ext cx="9720263" cy="479111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55000" lnSpcReduction="20000"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dirty="0"/>
                  <a:t>*</a:t>
                </a:r>
                <a:r>
                  <a:rPr lang="en-US" dirty="0" err="1"/>
                  <a:t>Tenzij</a:t>
                </a:r>
                <a:r>
                  <a:rPr lang="en-US" dirty="0"/>
                  <a:t> de </a:t>
                </a:r>
                <a:r>
                  <a:rPr lang="en-US" dirty="0" err="1"/>
                  <a:t>rij</a:t>
                </a:r>
                <a:r>
                  <a:rPr lang="en-US" dirty="0"/>
                  <a:t> vol zit, dan is het </a:t>
                </a:r>
                <a:r>
                  <a:rPr lang="en-US" dirty="0" err="1"/>
                  <a:t>één</a:t>
                </a:r>
                <a:r>
                  <a:rPr lang="en-US" dirty="0"/>
                  <a:t> </a:t>
                </a:r>
                <a:r>
                  <a:rPr lang="en-US" dirty="0" err="1"/>
                  <a:t>keer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Gemiddeld</a:t>
                </a:r>
                <a:r>
                  <a:rPr lang="en-US" dirty="0"/>
                  <a:t> worst-case </a:t>
                </a:r>
                <a:r>
                  <a:rPr lang="en-US" dirty="0" err="1"/>
                  <a:t>nog</a:t>
                </a:r>
                <a:r>
                  <a:rPr lang="en-US" dirty="0"/>
                  <a:t> steeds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dit</a:t>
                </a:r>
                <a:r>
                  <a:rPr lang="en-US" dirty="0"/>
                  <a:t> </a:t>
                </a:r>
                <a:r>
                  <a:rPr lang="en-US" dirty="0" err="1"/>
                  <a:t>noemen</a:t>
                </a:r>
                <a:r>
                  <a:rPr lang="en-US" dirty="0"/>
                  <a:t> we de </a:t>
                </a:r>
                <a:r>
                  <a:rPr lang="en-US" i="1" dirty="0"/>
                  <a:t>amortized running time</a:t>
                </a:r>
                <a:r>
                  <a:rPr lang="en-US" dirty="0"/>
                  <a:t>.</a:t>
                </a:r>
              </a:p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dirty="0"/>
                  <a:t>**</a:t>
                </a:r>
                <a:r>
                  <a:rPr lang="en-US" dirty="0" err="1"/>
                  <a:t>Ligt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 het </a:t>
                </a:r>
                <a:r>
                  <a:rPr lang="en-US" dirty="0" err="1"/>
                  <a:t>aantal</a:t>
                </a:r>
                <a:r>
                  <a:rPr lang="en-US" dirty="0"/>
                  <a:t> collisions van de Hash, maar gemiddeld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Sinds</a:t>
                </a:r>
                <a:r>
                  <a:rPr lang="en-US" dirty="0"/>
                  <a:t> Java 8 is de </a:t>
                </a:r>
                <a:r>
                  <a:rPr lang="en-US" i="1" dirty="0"/>
                  <a:t>worst-case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omdat</a:t>
                </a:r>
                <a:r>
                  <a:rPr lang="en-US" dirty="0"/>
                  <a:t> </a:t>
                </a:r>
                <a:r>
                  <a:rPr lang="en-US" dirty="0" err="1"/>
                  <a:t>ze</a:t>
                </a:r>
                <a:r>
                  <a:rPr lang="en-US" dirty="0"/>
                  <a:t> de hash list van </a:t>
                </a:r>
                <a:r>
                  <a:rPr lang="en-US" dirty="0" err="1"/>
                  <a:t>een</a:t>
                </a:r>
                <a:r>
                  <a:rPr lang="en-US" dirty="0"/>
                  <a:t> LinkedList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TreeSet</a:t>
                </a:r>
                <a:r>
                  <a:rPr lang="en-US" dirty="0"/>
                  <a:t> </a:t>
                </a:r>
                <a:r>
                  <a:rPr lang="en-US" dirty="0" err="1"/>
                  <a:t>veranderen</a:t>
                </a:r>
                <a:r>
                  <a:rPr lang="en-US" dirty="0"/>
                  <a:t> </a:t>
                </a:r>
                <a:r>
                  <a:rPr lang="en-US" dirty="0" err="1"/>
                  <a:t>bij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veel</a:t>
                </a:r>
                <a:r>
                  <a:rPr lang="en-US" dirty="0"/>
                  <a:t> collisions.</a:t>
                </a:r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B96A572-6A6E-461D-B515-C38CA3C35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5815036"/>
                <a:ext cx="9720263" cy="479111"/>
              </a:xfrm>
              <a:prstGeom prst="rect">
                <a:avLst/>
              </a:prstGeom>
              <a:blipFill>
                <a:blip r:embed="rId3"/>
                <a:stretch>
                  <a:fillRect l="-941" t="-17722" b="-177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HashSet: </a:t>
            </a:r>
            <a:r>
              <a:rPr lang="en-US" dirty="0" err="1"/>
              <a:t>sla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op </a:t>
            </a:r>
            <a:r>
              <a:rPr lang="en-US" dirty="0" err="1"/>
              <a:t>doormiddel</a:t>
            </a:r>
            <a:r>
              <a:rPr lang="en-US" dirty="0"/>
              <a:t> van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Herhaling</a:t>
            </a:r>
            <a:r>
              <a:rPr lang="en-US" dirty="0"/>
              <a:t> Sets</a:t>
            </a:r>
            <a:endParaRPr lang="en-NL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9B1D870-BD42-48D6-82A0-A9675774E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0" y="2478330"/>
            <a:ext cx="3429969" cy="26287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1CFCE9-8001-4BC5-BFCA-4E8081BB926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052455" y="3722397"/>
            <a:ext cx="374940" cy="977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890EC-07D3-4393-A3C7-F744797BC3E6}"/>
              </a:ext>
            </a:extLst>
          </p:cNvPr>
          <p:cNvSpPr/>
          <p:nvPr/>
        </p:nvSpPr>
        <p:spPr>
          <a:xfrm>
            <a:off x="6247172" y="358731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85046-3607-404D-9C58-3AE426B44DC6}"/>
              </a:ext>
            </a:extLst>
          </p:cNvPr>
          <p:cNvSpPr/>
          <p:nvPr/>
        </p:nvSpPr>
        <p:spPr>
          <a:xfrm>
            <a:off x="4433993" y="3239227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362B28-9334-4325-A065-EF487A3A006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52455" y="3369114"/>
            <a:ext cx="381538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8BD1768-0178-4A10-925C-B6B5E81B0EDE}"/>
              </a:ext>
            </a:extLst>
          </p:cNvPr>
          <p:cNvSpPr/>
          <p:nvPr/>
        </p:nvSpPr>
        <p:spPr>
          <a:xfrm>
            <a:off x="4427395" y="3592510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9704FF-FD8C-411F-9675-29DCEFC46C1E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6030293" y="3717199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C695D3-2871-4BF0-8FA9-B49E1885762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52455" y="4166000"/>
            <a:ext cx="37494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4B9D0-160C-43D4-BD48-B14C434D3BC1}"/>
              </a:ext>
            </a:extLst>
          </p:cNvPr>
          <p:cNvSpPr/>
          <p:nvPr/>
        </p:nvSpPr>
        <p:spPr>
          <a:xfrm>
            <a:off x="4427395" y="403611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328864"/>
                  </p:ext>
                </p:extLst>
              </p:nvPr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328864"/>
                  </p:ext>
                </p:extLst>
              </p:nvPr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102439" r="-556731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102439" r="-293878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102439" r="-168323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207500" r="-556731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207500" r="-293878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207500" r="-168323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207500" r="-108462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207500" r="-2920" b="-3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07500" r="-293878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07500" r="-168323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307500" r="-108462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307500" r="-2920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97561" r="-293878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97561" r="-16832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510000" r="-29387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510000" r="-16832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510000" r="-10846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510000" r="-292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197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Breedbeeld"/>
  <p:tag name="BEDRIJFID" val="41"/>
  <p:tag name="BEDRIJF" val="ATGM"/>
  <p:tag name="TAAL" val="Nederlands"/>
  <p:tag name="TITELAUTEURS" val="0"/>
  <p:tag name="AUTEUR1" val=""/>
  <p:tag name="ONDERTITEL" val="Workshop major PO²"/>
  <p:tag name="VIEWOFFICEVERSIE" val="2016.1.6.19050"/>
  <p:tag name="AUTEUR2EMAIL" val=""/>
  <p:tag name="AUTEUR2FUNCTIE" val=""/>
  <p:tag name="AUTEUR3EMAIL" val=""/>
  <p:tag name="AUTEUR3FUNCTIE" val=""/>
  <p:tag name="TITEL" val="Project Moleculair Kok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742,677185058594;51,0236206054687;903,4169921875;99,2126007080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heme/theme1.xml><?xml version="1.0" encoding="utf-8"?>
<a:theme xmlns:a="http://schemas.openxmlformats.org/drawingml/2006/main" name="Kantoorthema">
  <a:themeElements>
    <a:clrScheme name="Office+Avan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5B9BD5"/>
      </a:accent2>
      <a:accent3>
        <a:srgbClr val="70AD47"/>
      </a:accent3>
      <a:accent4>
        <a:srgbClr val="FFC000"/>
      </a:accent4>
      <a:accent5>
        <a:srgbClr val="ED7D31"/>
      </a:accent5>
      <a:accent6>
        <a:srgbClr val="C7002B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4EC72D82D10478A2D2B4E630C5534" ma:contentTypeVersion="7" ma:contentTypeDescription="Create a new document." ma:contentTypeScope="" ma:versionID="567017e739b746b1d8a7526db7acb8ab">
  <xsd:schema xmlns:xsd="http://www.w3.org/2001/XMLSchema" xmlns:xs="http://www.w3.org/2001/XMLSchema" xmlns:p="http://schemas.microsoft.com/office/2006/metadata/properties" xmlns:ns2="aeb1c7b1-42c4-4363-b77a-78011725d53c" xmlns:ns3="b803b392-a84b-4d32-9445-629d33b3f70f" targetNamespace="http://schemas.microsoft.com/office/2006/metadata/properties" ma:root="true" ma:fieldsID="0c85bfa78c1241fdd450d034fe0149da" ns2:_="" ns3:_="">
    <xsd:import namespace="aeb1c7b1-42c4-4363-b77a-78011725d53c"/>
    <xsd:import namespace="b803b392-a84b-4d32-9445-629d33b3f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1c7b1-42c4-4363-b77a-78011725d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3b392-a84b-4d32-9445-629d33b3f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45EF4B-48EC-42ED-844B-BD97F714A864}">
  <ds:schemaRefs>
    <ds:schemaRef ds:uri="http://schemas.microsoft.com/office/2006/documentManagement/types"/>
    <ds:schemaRef ds:uri="http://purl.org/dc/dcmitype/"/>
    <ds:schemaRef ds:uri="http://purl.org/dc/elements/1.1/"/>
    <ds:schemaRef ds:uri="b803b392-a84b-4d32-9445-629d33b3f70f"/>
    <ds:schemaRef ds:uri="http://schemas.openxmlformats.org/package/2006/metadata/core-properties"/>
    <ds:schemaRef ds:uri="http://schemas.microsoft.com/office/infopath/2007/PartnerControls"/>
    <ds:schemaRef ds:uri="aeb1c7b1-42c4-4363-b77a-78011725d53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007067-EB76-4E05-8836-C7CE537DDB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F2F006-A359-4226-AB96-D723538AE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1c7b1-42c4-4363-b77a-78011725d53c"/>
    <ds:schemaRef ds:uri="b803b392-a84b-4d32-9445-629d33b3f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Breedbeeld</Template>
  <TotalTime>3380</TotalTime>
  <Words>5776</Words>
  <Application>Microsoft Office PowerPoint</Application>
  <PresentationFormat>Widescreen</PresentationFormat>
  <Paragraphs>1128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Courier New</vt:lpstr>
      <vt:lpstr>Verdana</vt:lpstr>
      <vt:lpstr>Wingdings</vt:lpstr>
      <vt:lpstr>Kantoorthema</vt:lpstr>
      <vt:lpstr>ALGORITMES &amp; DataStucturen</vt:lpstr>
      <vt:lpstr>Opnemen</vt:lpstr>
      <vt:lpstr>Les van vandaag</vt:lpstr>
      <vt:lpstr>Les van vandaag</vt:lpstr>
      <vt:lpstr>Les van vandaag</vt:lpstr>
      <vt:lpstr>1. Opdrachten van vorige week </vt:lpstr>
      <vt:lpstr>Les van vandaag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Les van vandaag</vt:lpstr>
      <vt:lpstr>3. Maps</vt:lpstr>
      <vt:lpstr>3. Maps</vt:lpstr>
      <vt:lpstr>3. Maps</vt:lpstr>
      <vt:lpstr>3. Maps</vt:lpstr>
      <vt:lpstr>3. Maps</vt:lpstr>
      <vt:lpstr>3. Maps</vt:lpstr>
      <vt:lpstr>3. Maps</vt:lpstr>
      <vt:lpstr>3. Maps</vt:lpstr>
      <vt:lpstr>3. Maps</vt:lpstr>
      <vt:lpstr>Les van vandaag</vt:lpstr>
      <vt:lpstr>4. ArrayDeque</vt:lpstr>
      <vt:lpstr>4. ArrayDeque</vt:lpstr>
      <vt:lpstr>4. ArrayDeque</vt:lpstr>
      <vt:lpstr>4. ArrayDeque</vt:lpstr>
      <vt:lpstr>4. ArrayDeque</vt:lpstr>
      <vt:lpstr>4. ArrayDeque</vt:lpstr>
      <vt:lpstr>4. ArrayDeque</vt:lpstr>
      <vt:lpstr>4. ArrayDeque</vt:lpstr>
      <vt:lpstr>Les van vandaag</vt:lpstr>
      <vt:lpstr>5. Priority Queue</vt:lpstr>
      <vt:lpstr>5. Priority Queue</vt:lpstr>
      <vt:lpstr>5. Priority Queue</vt:lpstr>
      <vt:lpstr>5. Priority Queue</vt:lpstr>
      <vt:lpstr>5. Priority Queue</vt:lpstr>
      <vt:lpstr>5. Priority Queue</vt:lpstr>
      <vt:lpstr>5. Priority Queue</vt:lpstr>
      <vt:lpstr>Les van vandaag</vt:lpstr>
      <vt:lpstr>Les van vandaag</vt:lpstr>
      <vt:lpstr>Les van vandaag</vt:lpstr>
      <vt:lpstr>Les van vandaag</vt:lpstr>
      <vt:lpstr>Les van vandaag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Platypus</dc:title>
  <dc:creator>Perry Visser</dc:creator>
  <cp:lastModifiedBy>Joost Visser</cp:lastModifiedBy>
  <cp:revision>341</cp:revision>
  <dcterms:created xsi:type="dcterms:W3CDTF">2017-06-26T10:07:03Z</dcterms:created>
  <dcterms:modified xsi:type="dcterms:W3CDTF">2021-05-18T15:44:30Z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0x01010002A4EC72D82D10478A2D2B4E630C5534</vt:lpwstr>
  </property>
</Properties>
</file>