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0"/>
  </p:notesMasterIdLst>
  <p:handoutMasterIdLst>
    <p:handoutMasterId r:id="rId61"/>
  </p:handoutMasterIdLst>
  <p:sldIdLst>
    <p:sldId id="256" r:id="rId5"/>
    <p:sldId id="324" r:id="rId6"/>
    <p:sldId id="288" r:id="rId7"/>
    <p:sldId id="295" r:id="rId8"/>
    <p:sldId id="326" r:id="rId9"/>
    <p:sldId id="428" r:id="rId10"/>
    <p:sldId id="422" r:id="rId11"/>
    <p:sldId id="425" r:id="rId12"/>
    <p:sldId id="426" r:id="rId13"/>
    <p:sldId id="427" r:id="rId14"/>
    <p:sldId id="424" r:id="rId15"/>
    <p:sldId id="438" r:id="rId16"/>
    <p:sldId id="429" r:id="rId17"/>
    <p:sldId id="432" r:id="rId18"/>
    <p:sldId id="433" r:id="rId19"/>
    <p:sldId id="435" r:id="rId20"/>
    <p:sldId id="436" r:id="rId21"/>
    <p:sldId id="437" r:id="rId22"/>
    <p:sldId id="439" r:id="rId23"/>
    <p:sldId id="430" r:id="rId24"/>
    <p:sldId id="444" r:id="rId25"/>
    <p:sldId id="443" r:id="rId26"/>
    <p:sldId id="434" r:id="rId27"/>
    <p:sldId id="441" r:id="rId28"/>
    <p:sldId id="442" r:id="rId29"/>
    <p:sldId id="447" r:id="rId30"/>
    <p:sldId id="448" r:id="rId31"/>
    <p:sldId id="449" r:id="rId32"/>
    <p:sldId id="445" r:id="rId33"/>
    <p:sldId id="451" r:id="rId34"/>
    <p:sldId id="452" r:id="rId35"/>
    <p:sldId id="453" r:id="rId36"/>
    <p:sldId id="454" r:id="rId37"/>
    <p:sldId id="456" r:id="rId38"/>
    <p:sldId id="457" r:id="rId39"/>
    <p:sldId id="458" r:id="rId40"/>
    <p:sldId id="446" r:id="rId41"/>
    <p:sldId id="460" r:id="rId42"/>
    <p:sldId id="461" r:id="rId43"/>
    <p:sldId id="462" r:id="rId44"/>
    <p:sldId id="459" r:id="rId45"/>
    <p:sldId id="463" r:id="rId46"/>
    <p:sldId id="464" r:id="rId47"/>
    <p:sldId id="466" r:id="rId48"/>
    <p:sldId id="467" r:id="rId49"/>
    <p:sldId id="468" r:id="rId50"/>
    <p:sldId id="471" r:id="rId51"/>
    <p:sldId id="470" r:id="rId52"/>
    <p:sldId id="477" r:id="rId53"/>
    <p:sldId id="472" r:id="rId54"/>
    <p:sldId id="473" r:id="rId55"/>
    <p:sldId id="475" r:id="rId56"/>
    <p:sldId id="476" r:id="rId57"/>
    <p:sldId id="478" r:id="rId58"/>
    <p:sldId id="479" r:id="rId59"/>
  </p:sldIdLst>
  <p:sldSz cx="12192000" cy="6858000"/>
  <p:notesSz cx="6858000" cy="9144000"/>
  <p:custDataLst>
    <p:tags r:id="rId62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ost Visser" initials="JV" lastIdx="1" clrIdx="0">
    <p:extLst>
      <p:ext uri="{19B8F6BF-5375-455C-9EA6-DF929625EA0E}">
        <p15:presenceInfo xmlns:p15="http://schemas.microsoft.com/office/powerpoint/2012/main" userId="Joost Vis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02B"/>
    <a:srgbClr val="898989"/>
    <a:srgbClr val="A5A5A5"/>
    <a:srgbClr val="FFC000"/>
    <a:srgbClr val="FFF2CC"/>
    <a:srgbClr val="EDEDED"/>
    <a:srgbClr val="ED7D31"/>
    <a:srgbClr val="FBE5D6"/>
    <a:srgbClr val="70AD4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0" autoAdjust="0"/>
    <p:restoredTop sz="81854" autoAdjust="0"/>
  </p:normalViewPr>
  <p:slideViewPr>
    <p:cSldViewPr snapToGrid="0">
      <p:cViewPr varScale="1">
        <p:scale>
          <a:sx n="131" d="100"/>
          <a:sy n="131" d="100"/>
        </p:scale>
        <p:origin x="144" y="738"/>
      </p:cViewPr>
      <p:guideLst/>
    </p:cSldViewPr>
  </p:slideViewPr>
  <p:outlineViewPr>
    <p:cViewPr>
      <p:scale>
        <a:sx n="33" d="100"/>
        <a:sy n="33" d="100"/>
      </p:scale>
      <p:origin x="0" y="-741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84123-7607-47C6-B6E4-1044F4C923E1}" type="datetimeFigureOut">
              <a:rPr lang="nl-NL" smtClean="0"/>
              <a:t>24-5-2021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8FCFC-42DC-4D34-9B5D-35CACE386DA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912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AE479B-0824-4778-8E2C-B648B034B146}" type="datetimeFigureOut">
              <a:rPr lang="nl-NL" smtClean="0"/>
              <a:t>24-5-2021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E2D8D-0045-4896-94FB-3A80602FDFC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902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178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endParaRPr lang="nl-NL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nl-NL" dirty="0"/>
          </a:p>
        </p:txBody>
      </p:sp>
      <p:sp>
        <p:nvSpPr>
          <p:cNvPr id="7" name="Test"/>
          <p:cNvSpPr txBox="1"/>
          <p:nvPr userDrawn="1">
            <p:custDataLst>
              <p:tags r:id="rId3"/>
            </p:custDataLst>
          </p:nvPr>
        </p:nvSpPr>
        <p:spPr>
          <a:xfrm>
            <a:off x="1188000" y="4194001"/>
            <a:ext cx="92640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nl-NL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E2353-43BF-42BC-8B75-48EB2E26C794}" type="datetime4">
              <a:rPr lang="nl-NL" smtClean="0"/>
              <a:t>24 mei 2021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463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CE1E-659B-4558-8056-51FAFD493255}" type="datetime4">
              <a:rPr lang="nl-NL" smtClean="0"/>
              <a:t>24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F5F63F-4044-460F-9F07-0D92C671E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144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3E46313-24A9-49ED-9DDC-71B7833F6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FB044B-6772-48DE-B7E5-D11EEA166D0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252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87DDA-800A-4962-9B92-FA3264F8F3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87350" y="1379798"/>
            <a:ext cx="7740650" cy="357188"/>
          </a:xfrm>
        </p:spPr>
        <p:txBody>
          <a:bodyPr/>
          <a:lstStyle>
            <a:lvl1pPr marL="0" indent="0">
              <a:buNone/>
              <a:defRPr i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add subtitle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861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E950-94A6-473F-ADCF-AC2ABAE51F7D}" type="datetime4">
              <a:rPr lang="nl-NL" smtClean="0"/>
              <a:t>24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84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B80D-6332-4D30-9BCD-AA0CC129C6E9}" type="datetime4">
              <a:rPr lang="nl-NL" smtClean="0"/>
              <a:t>24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BAE90B2F-D3FB-46DE-B71B-D4735F58D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688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BDCC-82FB-40D7-A869-BFAF0B2C471F}" type="datetime4">
              <a:rPr lang="nl-NL" smtClean="0"/>
              <a:t>24 mei 2021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2" name="Footer Placeholder 6">
            <a:extLst>
              <a:ext uri="{FF2B5EF4-FFF2-40B4-BE49-F238E27FC236}">
                <a16:creationId xmlns:a16="http://schemas.microsoft.com/office/drawing/2014/main" id="{4E64790D-F2CA-4F03-96D2-F02F8D3F67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26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BB7F5-51D7-47D2-8CE7-930C7210176D}" type="datetime4">
              <a:rPr lang="nl-NL" smtClean="0"/>
              <a:t>24 mei 2021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78C98E3-9D1E-4199-8F61-6A060F9DE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872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7DD03-A9CC-41CB-ADAE-F188D834016E}" type="datetime4">
              <a:rPr lang="nl-NL" smtClean="0"/>
              <a:t>24 mei 2021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6668D-311C-4E1C-9D21-0174FCFB3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89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F5F0-0DF7-42A8-BB5A-F6E448492A53}" type="datetime4">
              <a:rPr lang="nl-NL" smtClean="0"/>
              <a:t>24 mei 2021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5930702-3617-4FB0-A6BF-EEF5AF682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576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6A6C-6EC0-4CAF-BF33-67B3FB71F359}" type="datetime4">
              <a:rPr lang="nl-NL" smtClean="0"/>
              <a:t>24 mei 2021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Footer Placeholder 6">
            <a:extLst>
              <a:ext uri="{FF2B5EF4-FFF2-40B4-BE49-F238E27FC236}">
                <a16:creationId xmlns:a16="http://schemas.microsoft.com/office/drawing/2014/main" id="{1488113B-62FE-4F73-9558-C3DB4765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154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E17426-3F26-4D14-9630-D683F248EAFB}" type="datetime4">
              <a:rPr lang="nl-NL" smtClean="0"/>
              <a:t>24 mei 2021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solidFill>
            <a:srgbClr val="C7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7A020F2-8DC2-44BF-BC79-F427FE580C1E}"/>
              </a:ext>
            </a:extLst>
          </p:cNvPr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598077"/>
          </a:xfrm>
          <a:prstGeom prst="rect">
            <a:avLst/>
          </a:prstGeom>
        </p:spPr>
      </p:pic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59182713-75DA-4B19-80CF-47AD6AEFA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000" y="6426000"/>
            <a:ext cx="6120000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rgbClr val="898989"/>
                </a:solidFill>
              </a:defRPr>
            </a:lvl1pPr>
          </a:lstStyle>
          <a:p>
            <a:r>
              <a:rPr lang="nl-NL"/>
              <a:t>Avans Deeltijd — Opleiding Informatica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0209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34988" indent="-268288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715963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896938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077913" indent="-2762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C7002B"/>
        </a:buClr>
        <a:buFont typeface="Verdana" panose="020B0604030504040204" pitchFamily="34" charset="0"/>
        <a:buChar char="–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70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wjh.visser@avans.n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imgres?imgurl=https%3A%2F%2Fi.stack.imgur.com%2F5kJXf.gif&amp;imgrefurl=https%3A%2F%2Fstackoverflow.com%2Fquestions%2F19330731%2Ftree-implementation-in-java-root-parents-and-children&amp;tbnid=UOcuQ69eUN2AJM&amp;vet=12ahUKEwjPirTnuePwAhUgx7sIHRDNA00QMygBegUIARDPAQ..i&amp;docid=bQ45-9oajV8CsM&amp;w=592&amp;h=370&amp;q=tree%20java&amp;client=firefox-b-d&amp;ved=2ahUKEwjPirTnuePwAhUgx7sIHRDNA00QMygBegUIARDPAQ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google.com/imgres?imgurl=https%3A%2F%2Fi.stack.imgur.com%2F5kJXf.gif&amp;imgrefurl=https%3A%2F%2Fstackoverflow.com%2Fquestions%2F19330731%2Ftree-implementation-in-java-root-parents-and-children&amp;tbnid=UOcuQ69eUN2AJM&amp;vet=12ahUKEwjPirTnuePwAhUgx7sIHRDNA00QMygBegUIARDPAQ..i&amp;docid=bQ45-9oajV8CsM&amp;w=592&amp;h=370&amp;q=tree%20java&amp;client=firefox-b-d&amp;ved=2ahUKEwjPirTnuePwAhUgx7sIHRDNA00QMygBegUIARDPAQ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B7CA-FFE2-4911-B469-EF28C5D27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ALGORITMES &amp; DataStucturen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7BF7-82A4-4BB7-BB6B-07AF87BE2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000" y="3679200"/>
            <a:ext cx="9864000" cy="1456325"/>
          </a:xfrm>
        </p:spPr>
        <p:txBody>
          <a:bodyPr/>
          <a:lstStyle/>
          <a:p>
            <a:pPr marL="12700">
              <a:spcBef>
                <a:spcPts val="100"/>
              </a:spcBef>
            </a:pPr>
            <a:r>
              <a:rPr lang="nl-NL" sz="1600" spc="-5" dirty="0">
                <a:latin typeface="Verdana"/>
                <a:cs typeface="Verdana"/>
              </a:rPr>
              <a:t>Joost Visser </a:t>
            </a:r>
            <a:r>
              <a:rPr lang="nl-NL" sz="1600" b="0" spc="-5" dirty="0">
                <a:latin typeface="Verdana"/>
                <a:cs typeface="Verdana"/>
              </a:rPr>
              <a:t>(</a:t>
            </a:r>
            <a:r>
              <a:rPr lang="nl-NL" sz="1600" b="0" spc="-5" dirty="0">
                <a:latin typeface="Verdana"/>
                <a:cs typeface="Verdana"/>
                <a:hlinkClick r:id="rId2"/>
              </a:rPr>
              <a:t>jwjh.visser@avans.nl</a:t>
            </a:r>
            <a:r>
              <a:rPr lang="nl-NL" sz="1600" b="0" spc="-5" dirty="0">
                <a:latin typeface="Verdana"/>
                <a:cs typeface="Verdana"/>
              </a:rPr>
              <a:t>)</a:t>
            </a:r>
            <a:endParaRPr lang="nl-NL" sz="1600" b="0" dirty="0">
              <a:latin typeface="Verdana"/>
              <a:cs typeface="Verdana"/>
            </a:endParaRPr>
          </a:p>
          <a:p>
            <a:pPr>
              <a:spcBef>
                <a:spcPts val="40"/>
              </a:spcBef>
            </a:pPr>
            <a:endParaRPr lang="nl-NL" sz="1600" b="0" dirty="0">
              <a:latin typeface="Verdana"/>
              <a:cs typeface="Verdana"/>
            </a:endParaRPr>
          </a:p>
          <a:p>
            <a:pPr marL="12700" marR="1741170">
              <a:spcBef>
                <a:spcPts val="5"/>
              </a:spcBef>
            </a:pPr>
            <a:r>
              <a:rPr lang="nl-NL" sz="1600" b="0" spc="-5" dirty="0">
                <a:latin typeface="Verdana"/>
                <a:cs typeface="Verdana"/>
              </a:rPr>
              <a:t>Academie</a:t>
            </a:r>
            <a:r>
              <a:rPr lang="nl-NL" sz="1600" b="0" spc="-35" dirty="0">
                <a:latin typeface="Verdana"/>
                <a:cs typeface="Verdana"/>
              </a:rPr>
              <a:t> </a:t>
            </a:r>
            <a:r>
              <a:rPr lang="nl-NL" sz="1600" b="0" dirty="0">
                <a:latin typeface="Verdana"/>
                <a:cs typeface="Verdana"/>
              </a:rPr>
              <a:t>voor</a:t>
            </a:r>
            <a:r>
              <a:rPr lang="nl-NL" sz="1600" b="0" spc="-30" dirty="0">
                <a:latin typeface="Verdana"/>
                <a:cs typeface="Verdana"/>
              </a:rPr>
              <a:t> </a:t>
            </a:r>
            <a:r>
              <a:rPr lang="nl-NL" sz="1600" b="0" spc="-5" dirty="0">
                <a:latin typeface="Verdana"/>
                <a:cs typeface="Verdana"/>
              </a:rPr>
              <a:t>Deeltijd</a:t>
            </a:r>
            <a:endParaRPr lang="nl-NL" sz="1600" b="0" dirty="0">
              <a:latin typeface="Verdana"/>
              <a:cs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35C8-8A24-4EFB-93AF-B6CDAC66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0579" y="6442777"/>
            <a:ext cx="2743200" cy="216000"/>
          </a:xfrm>
        </p:spPr>
        <p:txBody>
          <a:bodyPr/>
          <a:lstStyle/>
          <a:p>
            <a:fld id="{E8CC65D3-1213-4AD3-B6EB-284694BEB521}" type="datetime4">
              <a:rPr lang="nl-NL" smtClean="0"/>
              <a:t>24 mei 2021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3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F5F05BCA-AB5B-4BFF-8354-850BA4AA9635}"/>
              </a:ext>
            </a:extLst>
          </p:cNvPr>
          <p:cNvGrpSpPr/>
          <p:nvPr/>
        </p:nvGrpSpPr>
        <p:grpSpPr>
          <a:xfrm>
            <a:off x="945291" y="4052619"/>
            <a:ext cx="9259411" cy="1129573"/>
            <a:chOff x="772236" y="4672939"/>
            <a:chExt cx="6120000" cy="134554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1D01C4A-C996-474A-B938-58E24213EC7B}"/>
                </a:ext>
              </a:extLst>
            </p:cNvPr>
            <p:cNvSpPr/>
            <p:nvPr/>
          </p:nvSpPr>
          <p:spPr>
            <a:xfrm>
              <a:off x="955335" y="4672939"/>
              <a:ext cx="5936901" cy="13399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A321746-BA58-4FF9-A7EE-8BE064AA8AE8}"/>
                </a:ext>
              </a:extLst>
            </p:cNvPr>
            <p:cNvSpPr/>
            <p:nvPr/>
          </p:nvSpPr>
          <p:spPr>
            <a:xfrm>
              <a:off x="772236" y="4698642"/>
              <a:ext cx="6120000" cy="13198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?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45F3D8-AAC5-44CE-A51D-F2D649C6D380}"/>
              </a:ext>
            </a:extLst>
          </p:cNvPr>
          <p:cNvGrpSpPr/>
          <p:nvPr/>
        </p:nvGrpSpPr>
        <p:grpSpPr>
          <a:xfrm>
            <a:off x="1069650" y="1840070"/>
            <a:ext cx="5690588" cy="1293002"/>
            <a:chOff x="772236" y="4575846"/>
            <a:chExt cx="6120000" cy="15402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FE42D2-D291-4B48-A059-32AE0CAAF806}"/>
                </a:ext>
              </a:extLst>
            </p:cNvPr>
            <p:cNvSpPr/>
            <p:nvPr/>
          </p:nvSpPr>
          <p:spPr>
            <a:xfrm>
              <a:off x="955335" y="4575846"/>
              <a:ext cx="5936901" cy="15402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27EB67-2924-4E20-B374-06E1B9FADB78}"/>
                </a:ext>
              </a:extLst>
            </p:cNvPr>
            <p:cNvSpPr/>
            <p:nvPr/>
          </p:nvSpPr>
          <p:spPr>
            <a:xfrm>
              <a:off x="772236" y="4698639"/>
              <a:ext cx="6120000" cy="1301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39903" y="3318839"/>
            <a:ext cx="10544884" cy="5728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lossen</a:t>
            </a:r>
            <a:r>
              <a:rPr lang="en-US" dirty="0"/>
              <a:t> we </a:t>
            </a:r>
            <a:r>
              <a:rPr lang="en-US" dirty="0" err="1"/>
              <a:t>dit</a:t>
            </a:r>
            <a:r>
              <a:rPr lang="en-US" dirty="0"/>
              <a:t> op? </a:t>
            </a:r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willen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alle </a:t>
            </a:r>
            <a:r>
              <a:rPr lang="en-US" dirty="0" err="1">
                <a:solidFill>
                  <a:schemeClr val="accent2"/>
                </a:solidFill>
              </a:rPr>
              <a:t>zoogdieren</a:t>
            </a:r>
            <a:r>
              <a:rPr lang="en-US" dirty="0"/>
              <a:t> </a:t>
            </a:r>
            <a:r>
              <a:rPr lang="en-US" dirty="0" err="1"/>
              <a:t>printen</a:t>
            </a:r>
            <a:r>
              <a:rPr lang="en-US" dirty="0"/>
              <a:t>, </a:t>
            </a:r>
            <a:r>
              <a:rPr lang="en-US" dirty="0" err="1"/>
              <a:t>waaronder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vogelbekdieren</a:t>
            </a:r>
            <a:r>
              <a:rPr lang="en-US" dirty="0"/>
              <a:t>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5704886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41AD6F-8D7F-4A36-85B7-2FB7063701E1}"/>
              </a:ext>
            </a:extLst>
          </p:cNvPr>
          <p:cNvSpPr/>
          <p:nvPr/>
        </p:nvSpPr>
        <p:spPr>
          <a:xfrm>
            <a:off x="3182112" y="4112241"/>
            <a:ext cx="2399386" cy="23002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6E2F5B-CBA0-4BD4-8654-2E6DF7497F3F}"/>
              </a:ext>
            </a:extLst>
          </p:cNvPr>
          <p:cNvGrpSpPr/>
          <p:nvPr/>
        </p:nvGrpSpPr>
        <p:grpSpPr>
          <a:xfrm>
            <a:off x="6930491" y="1842384"/>
            <a:ext cx="4956898" cy="1276044"/>
            <a:chOff x="773719" y="2612378"/>
            <a:chExt cx="6118518" cy="146016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8EE46BB-4142-4D72-87AD-0C7419B1089E}"/>
                </a:ext>
              </a:extLst>
            </p:cNvPr>
            <p:cNvSpPr/>
            <p:nvPr/>
          </p:nvSpPr>
          <p:spPr>
            <a:xfrm>
              <a:off x="903516" y="2612378"/>
              <a:ext cx="5988721" cy="146016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2D4364-2106-4843-9F2A-52414FBF3AD4}"/>
                </a:ext>
              </a:extLst>
            </p:cNvPr>
            <p:cNvSpPr/>
            <p:nvPr/>
          </p:nvSpPr>
          <p:spPr>
            <a:xfrm>
              <a:off x="773719" y="2730336"/>
              <a:ext cx="5860925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…</a:t>
              </a:r>
            </a:p>
            <a:p>
              <a:b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3FA6290-4A1E-438F-901B-F666430035F9}"/>
              </a:ext>
            </a:extLst>
          </p:cNvPr>
          <p:cNvGrpSpPr/>
          <p:nvPr/>
        </p:nvGrpSpPr>
        <p:grpSpPr>
          <a:xfrm>
            <a:off x="945290" y="5243842"/>
            <a:ext cx="9259411" cy="1124889"/>
            <a:chOff x="772236" y="4672939"/>
            <a:chExt cx="6120000" cy="13399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542D8F-F0E0-409B-B4F3-8D151BB71289}"/>
                </a:ext>
              </a:extLst>
            </p:cNvPr>
            <p:cNvSpPr/>
            <p:nvPr/>
          </p:nvSpPr>
          <p:spPr>
            <a:xfrm>
              <a:off x="955335" y="4672939"/>
              <a:ext cx="5936901" cy="13399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806DA9E-8C07-4C19-84A9-BBF51D23B4C0}"/>
                </a:ext>
              </a:extLst>
            </p:cNvPr>
            <p:cNvSpPr/>
            <p:nvPr/>
          </p:nvSpPr>
          <p:spPr>
            <a:xfrm>
              <a:off x="772236" y="4698640"/>
              <a:ext cx="6120000" cy="1301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F4A81025-FA3E-4CFC-8C4E-CF5E054EB048}"/>
              </a:ext>
            </a:extLst>
          </p:cNvPr>
          <p:cNvSpPr/>
          <p:nvPr/>
        </p:nvSpPr>
        <p:spPr>
          <a:xfrm>
            <a:off x="1987299" y="5279164"/>
            <a:ext cx="1882442" cy="25844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44C7429-C69A-4E00-9C6C-63229EB3E18B}"/>
              </a:ext>
            </a:extLst>
          </p:cNvPr>
          <p:cNvSpPr/>
          <p:nvPr/>
        </p:nvSpPr>
        <p:spPr>
          <a:xfrm>
            <a:off x="5079945" y="5282848"/>
            <a:ext cx="669695" cy="258441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9752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2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generics op twee </a:t>
            </a:r>
            <a:r>
              <a:rPr lang="en-US" dirty="0" err="1"/>
              <a:t>plekken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classes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86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generics op twee </a:t>
            </a:r>
            <a:r>
              <a:rPr lang="en-US" dirty="0" err="1"/>
              <a:t>plekken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Generic methods </a:t>
            </a:r>
            <a:r>
              <a:rPr lang="en-US" b="1" dirty="0" err="1">
                <a:solidFill>
                  <a:schemeClr val="accent6"/>
                </a:solidFill>
              </a:rPr>
              <a:t>en</a:t>
            </a:r>
            <a:r>
              <a:rPr lang="en-US" b="1" dirty="0">
                <a:solidFill>
                  <a:schemeClr val="accent6"/>
                </a:solidFill>
              </a:rPr>
              <a:t> wildcards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classes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337524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Generic methods is </a:t>
            </a:r>
            <a:r>
              <a:rPr lang="en-US" dirty="0" err="1"/>
              <a:t>handig</a:t>
            </a:r>
            <a:r>
              <a:rPr lang="en-US" dirty="0"/>
              <a:t> om wat </a:t>
            </a:r>
            <a:r>
              <a:rPr lang="en-US" dirty="0" err="1"/>
              <a:t>algemenere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mee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Algemene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die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object </a:t>
            </a:r>
            <a:r>
              <a:rPr lang="en-US" dirty="0" err="1"/>
              <a:t>werken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Functie</a:t>
            </a:r>
            <a:r>
              <a:rPr lang="en-US" dirty="0"/>
              <a:t> die </a:t>
            </a:r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van de </a:t>
            </a:r>
            <a:r>
              <a:rPr lang="en-US" dirty="0" err="1"/>
              <a:t>inputobjecten</a:t>
            </a:r>
            <a:r>
              <a:rPr lang="en-US" dirty="0"/>
              <a:t> </a:t>
            </a:r>
            <a:r>
              <a:rPr lang="en-US" dirty="0" err="1"/>
              <a:t>teruggeeft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 </a:t>
            </a:r>
            <a:r>
              <a:rPr lang="en-US" dirty="0" err="1"/>
              <a:t>zijn</a:t>
            </a:r>
            <a:r>
              <a:rPr lang="en-US" dirty="0"/>
              <a:t> twee </a:t>
            </a:r>
            <a:r>
              <a:rPr lang="en-US" dirty="0" err="1"/>
              <a:t>manieren</a:t>
            </a:r>
            <a:r>
              <a:rPr lang="en-US" dirty="0"/>
              <a:t> om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elkaar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Generic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Wildcards: </a:t>
            </a:r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53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3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Generic methods</a:t>
            </a:r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generic method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algemene</a:t>
            </a:r>
            <a:r>
              <a:rPr lang="en-US" dirty="0"/>
              <a:t> &lt;T&gt; om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Type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duiden</a:t>
            </a:r>
            <a:r>
              <a:rPr lang="en-US" dirty="0"/>
              <a:t>, </a:t>
            </a:r>
            <a:r>
              <a:rPr lang="en-US" dirty="0" err="1"/>
              <a:t>zoals</a:t>
            </a:r>
            <a:r>
              <a:rPr lang="en-US" dirty="0"/>
              <a:t> Strings of Integers.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declareer</a:t>
            </a:r>
            <a:r>
              <a:rPr lang="en-US" dirty="0"/>
              <a:t> je </a:t>
            </a:r>
            <a:r>
              <a:rPr lang="en-US" dirty="0" err="1"/>
              <a:t>vóór</a:t>
            </a:r>
            <a:r>
              <a:rPr lang="en-US" dirty="0"/>
              <a:t> de return type: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static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&lt;type&gt;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return_type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functie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&lt;parameters&gt;)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Bijvoorbeeld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&lt;T&gt; void print(T param)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334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3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Generic methods</a:t>
            </a:r>
          </a:p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generieke</a:t>
            </a:r>
            <a:r>
              <a:rPr lang="en-US" dirty="0"/>
              <a:t> type wilt bounden, </a:t>
            </a:r>
            <a:r>
              <a:rPr lang="en-US" dirty="0" err="1"/>
              <a:t>bijvoorbeeld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</a:t>
            </a:r>
            <a:r>
              <a:rPr lang="en-US" dirty="0" err="1"/>
              <a:t>extenden</a:t>
            </a:r>
            <a:r>
              <a:rPr lang="en-US" dirty="0"/>
              <a:t>, dan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type parameter </a:t>
            </a:r>
            <a:r>
              <a:rPr lang="en-US" dirty="0" err="1"/>
              <a:t>aangeven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&lt;T extends </a:t>
            </a:r>
            <a:r>
              <a:rPr lang="en-US" dirty="0" err="1">
                <a:latin typeface="Consolas" panose="020B06090202040302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</a:rPr>
              <a:t>&gt; void print(T param)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Daarnaast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deze</a:t>
            </a:r>
            <a:r>
              <a:rPr lang="en-US" dirty="0"/>
              <a:t> T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return type </a:t>
            </a:r>
            <a:r>
              <a:rPr lang="en-US" dirty="0" err="1"/>
              <a:t>geven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&lt;T extends </a:t>
            </a:r>
            <a:r>
              <a:rPr lang="en-US" dirty="0" err="1">
                <a:latin typeface="Consolas" panose="020B06090202040302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</a:rPr>
              <a:t>&gt; T </a:t>
            </a:r>
            <a:r>
              <a:rPr lang="en-US" dirty="0" err="1">
                <a:latin typeface="Consolas" panose="020B0609020204030204" pitchFamily="49" charset="0"/>
              </a:rPr>
              <a:t>printAndReturn</a:t>
            </a:r>
            <a:r>
              <a:rPr lang="en-US" dirty="0">
                <a:latin typeface="Consolas" panose="020B0609020204030204" pitchFamily="49" charset="0"/>
              </a:rPr>
              <a:t>(T param)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helemaal</a:t>
            </a:r>
            <a:r>
              <a:rPr lang="en-US" dirty="0"/>
              <a:t> funky </a:t>
            </a:r>
            <a:r>
              <a:rPr lang="en-US" dirty="0" err="1"/>
              <a:t>gaan</a:t>
            </a:r>
            <a:r>
              <a:rPr lang="en-US" dirty="0"/>
              <a:t> met </a:t>
            </a:r>
            <a:r>
              <a:rPr lang="en-US" dirty="0" err="1"/>
              <a:t>meerdere</a:t>
            </a:r>
            <a:r>
              <a:rPr lang="en-US" dirty="0"/>
              <a:t> types: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&lt;T, U&gt; Set&lt;T&gt; </a:t>
            </a:r>
            <a:r>
              <a:rPr lang="en-US" dirty="0" err="1">
                <a:latin typeface="Consolas" panose="020B0609020204030204" pitchFamily="49" charset="0"/>
              </a:rPr>
              <a:t>getKeyset</a:t>
            </a:r>
            <a:r>
              <a:rPr lang="en-US" dirty="0">
                <a:latin typeface="Consolas" panose="020B0609020204030204" pitchFamily="49" charset="0"/>
              </a:rPr>
              <a:t>(Map&lt;T, U&gt; map)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970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3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Wildcards</a:t>
            </a:r>
          </a:p>
          <a:p>
            <a:pPr marL="0" indent="0">
              <a:buNone/>
            </a:pPr>
            <a:r>
              <a:rPr lang="en-US" dirty="0" err="1"/>
              <a:t>Soms</a:t>
            </a:r>
            <a:r>
              <a:rPr lang="en-US" dirty="0"/>
              <a:t> is het </a:t>
            </a:r>
            <a:r>
              <a:rPr lang="en-US" dirty="0" err="1"/>
              <a:t>makkelijker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overzichtelijker</a:t>
            </a:r>
            <a:r>
              <a:rPr lang="en-US" dirty="0"/>
              <a:t> om Wildcards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&lt;T, U&gt; Set&lt;T&gt; </a:t>
            </a:r>
            <a:r>
              <a:rPr lang="en-US" dirty="0" err="1">
                <a:latin typeface="Consolas" panose="020B0609020204030204" pitchFamily="49" charset="0"/>
              </a:rPr>
              <a:t>getKeyset</a:t>
            </a:r>
            <a:r>
              <a:rPr lang="en-US" dirty="0">
                <a:latin typeface="Consolas" panose="020B0609020204030204" pitchFamily="49" charset="0"/>
              </a:rPr>
              <a:t>(Map&lt;T, U&gt; map)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Wordt</a:t>
            </a:r>
            <a:r>
              <a:rPr lang="en-US" dirty="0">
                <a:latin typeface="+mn-lt"/>
              </a:rPr>
              <a:t> dan: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Set&lt;?&gt; </a:t>
            </a:r>
            <a:r>
              <a:rPr lang="en-US" dirty="0" err="1">
                <a:latin typeface="Consolas" panose="020B0609020204030204" pitchFamily="49" charset="0"/>
              </a:rPr>
              <a:t>getKeyset</a:t>
            </a:r>
            <a:r>
              <a:rPr lang="en-US" dirty="0">
                <a:latin typeface="Consolas" panose="020B0609020204030204" pitchFamily="49" charset="0"/>
              </a:rPr>
              <a:t>(Map&lt;?, ?&gt; map)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wildcard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het Collections of </a:t>
            </a:r>
            <a:r>
              <a:rPr lang="en-US" dirty="0" err="1"/>
              <a:t>andere</a:t>
            </a:r>
            <a:r>
              <a:rPr lang="en-US" dirty="0"/>
              <a:t> generic classes </a:t>
            </a:r>
            <a:r>
              <a:rPr lang="en-US" dirty="0" err="1"/>
              <a:t>betreft</a:t>
            </a:r>
            <a:r>
              <a:rPr lang="en-US" dirty="0"/>
              <a:t>. </a:t>
            </a:r>
            <a:r>
              <a:rPr lang="en-US" dirty="0">
                <a:solidFill>
                  <a:schemeClr val="accent1"/>
                </a:solidFill>
              </a:rPr>
              <a:t>Het </a:t>
            </a:r>
            <a:r>
              <a:rPr lang="en-US" dirty="0" err="1">
                <a:solidFill>
                  <a:schemeClr val="accent1"/>
                </a:solidFill>
              </a:rPr>
              <a:t>moet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tussen</a:t>
            </a:r>
            <a:r>
              <a:rPr lang="en-US" dirty="0">
                <a:solidFill>
                  <a:schemeClr val="accent1"/>
                </a:solidFill>
              </a:rPr>
              <a:t> &lt;&gt; </a:t>
            </a:r>
            <a:r>
              <a:rPr lang="en-US" dirty="0" err="1">
                <a:solidFill>
                  <a:schemeClr val="accent1"/>
                </a:solidFill>
              </a:rPr>
              <a:t>zitten</a:t>
            </a:r>
            <a:r>
              <a:rPr lang="en-US" dirty="0">
                <a:solidFill>
                  <a:schemeClr val="accent1"/>
                </a:solidFill>
              </a:rPr>
              <a:t>.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void print(? param)</a:t>
            </a: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Daar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hebben</a:t>
            </a:r>
            <a:r>
              <a:rPr lang="en-US" dirty="0">
                <a:latin typeface="+mj-lt"/>
              </a:rPr>
              <a:t> we Object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void print(Object param)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8121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3246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Generics vs Wildcards</a:t>
            </a:r>
          </a:p>
          <a:p>
            <a:pPr marL="0" indent="0">
              <a:buNone/>
            </a:pPr>
            <a:r>
              <a:rPr lang="en-US" dirty="0"/>
              <a:t>Wat is het </a:t>
            </a:r>
            <a:r>
              <a:rPr lang="en-US" dirty="0" err="1"/>
              <a:t>verschil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volgende</a:t>
            </a:r>
            <a:r>
              <a:rPr lang="en-US" dirty="0"/>
              <a:t> twee regels code?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&lt;T&gt; List&lt;T&gt; </a:t>
            </a:r>
            <a:r>
              <a:rPr lang="en-US" dirty="0" err="1">
                <a:latin typeface="Consolas" panose="020B0609020204030204" pitchFamily="49" charset="0"/>
              </a:rPr>
              <a:t>appendLists</a:t>
            </a:r>
            <a:r>
              <a:rPr lang="en-US" dirty="0">
                <a:latin typeface="Consolas" panose="020B0609020204030204" pitchFamily="49" charset="0"/>
              </a:rPr>
              <a:t>(List&lt;T&gt; list1, List&lt;T&gt; list2)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List&lt;?&gt; </a:t>
            </a:r>
            <a:r>
              <a:rPr lang="en-US" dirty="0" err="1">
                <a:latin typeface="Consolas" panose="020B0609020204030204" pitchFamily="49" charset="0"/>
              </a:rPr>
              <a:t>appendLists</a:t>
            </a:r>
            <a:r>
              <a:rPr lang="en-US" dirty="0">
                <a:latin typeface="Consolas" panose="020B0609020204030204" pitchFamily="49" charset="0"/>
              </a:rPr>
              <a:t>(List&lt;?&gt; list1, List&lt;?&gt; list2)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Antwoord: </a:t>
            </a:r>
            <a:r>
              <a:rPr lang="en-US" dirty="0" err="1">
                <a:latin typeface="+mj-lt"/>
              </a:rPr>
              <a:t>bij</a:t>
            </a:r>
            <a:r>
              <a:rPr lang="en-US" dirty="0">
                <a:latin typeface="+mj-lt"/>
              </a:rPr>
              <a:t> de </a:t>
            </a:r>
            <a:r>
              <a:rPr lang="en-US" dirty="0" err="1">
                <a:latin typeface="+mj-lt"/>
              </a:rPr>
              <a:t>tweede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functie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hoeven</a:t>
            </a:r>
            <a:r>
              <a:rPr lang="en-US" dirty="0">
                <a:latin typeface="+mj-lt"/>
              </a:rPr>
              <a:t> de types </a:t>
            </a:r>
            <a:r>
              <a:rPr lang="en-US" dirty="0" err="1">
                <a:latin typeface="+mj-lt"/>
              </a:rPr>
              <a:t>niet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hetzelfde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bijvoorbeeld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appendLists</a:t>
            </a:r>
            <a:r>
              <a:rPr lang="en-US" dirty="0">
                <a:latin typeface="Consolas" panose="020B0609020204030204" pitchFamily="49" charset="0"/>
              </a:rPr>
              <a:t>(List&lt;String&gt;, List&lt;Integers&gt;)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laatste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paar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, </a:t>
            </a:r>
            <a:r>
              <a:rPr lang="en-US" dirty="0" err="1"/>
              <a:t>kleinere</a:t>
            </a:r>
            <a:r>
              <a:rPr lang="en-US" dirty="0"/>
              <a:t> </a:t>
            </a:r>
            <a:r>
              <a:rPr lang="en-US" dirty="0" err="1"/>
              <a:t>verschillen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twee.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zelfs</a:t>
            </a:r>
            <a:r>
              <a:rPr lang="en-US" dirty="0"/>
              <a:t> </a:t>
            </a:r>
            <a:r>
              <a:rPr lang="en-US" dirty="0" err="1"/>
              <a:t>combineren</a:t>
            </a:r>
            <a:r>
              <a:rPr lang="en-US" dirty="0"/>
              <a:t>,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officiële</a:t>
            </a:r>
            <a:r>
              <a:rPr lang="en-US" dirty="0"/>
              <a:t> copy </a:t>
            </a:r>
            <a:r>
              <a:rPr lang="en-US" dirty="0" err="1"/>
              <a:t>functie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fr-FR" dirty="0">
                <a:latin typeface="Consolas" panose="020B0609020204030204" pitchFamily="49" charset="0"/>
              </a:rPr>
              <a:t>public </a:t>
            </a:r>
            <a:r>
              <a:rPr lang="fr-FR" dirty="0" err="1">
                <a:latin typeface="Consolas" panose="020B0609020204030204" pitchFamily="49" charset="0"/>
              </a:rPr>
              <a:t>static</a:t>
            </a:r>
            <a:r>
              <a:rPr lang="fr-FR" dirty="0">
                <a:latin typeface="Consolas" panose="020B0609020204030204" pitchFamily="49" charset="0"/>
              </a:rPr>
              <a:t> &lt;T&gt; </a:t>
            </a:r>
            <a:r>
              <a:rPr lang="fr-FR" dirty="0" err="1">
                <a:latin typeface="Consolas" panose="020B0609020204030204" pitchFamily="49" charset="0"/>
              </a:rPr>
              <a:t>void</a:t>
            </a:r>
            <a:r>
              <a:rPr lang="fr-FR" dirty="0">
                <a:latin typeface="Consolas" panose="020B0609020204030204" pitchFamily="49" charset="0"/>
              </a:rPr>
              <a:t> copy(List&lt;T&gt; </a:t>
            </a:r>
            <a:r>
              <a:rPr lang="fr-FR" dirty="0" err="1">
                <a:latin typeface="Consolas" panose="020B0609020204030204" pitchFamily="49" charset="0"/>
              </a:rPr>
              <a:t>dest</a:t>
            </a:r>
            <a:r>
              <a:rPr lang="fr-FR" dirty="0">
                <a:latin typeface="Consolas" panose="020B0609020204030204" pitchFamily="49" charset="0"/>
              </a:rPr>
              <a:t>, List&lt;? </a:t>
            </a:r>
            <a:r>
              <a:rPr lang="fr-FR" dirty="0" err="1">
                <a:latin typeface="Consolas" panose="020B0609020204030204" pitchFamily="49" charset="0"/>
              </a:rPr>
              <a:t>extends</a:t>
            </a:r>
            <a:r>
              <a:rPr lang="fr-FR" dirty="0">
                <a:latin typeface="Consolas" panose="020B0609020204030204" pitchFamily="49" charset="0"/>
              </a:rPr>
              <a:t> T&gt; src)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618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generics op twee </a:t>
            </a:r>
            <a:r>
              <a:rPr lang="en-US" dirty="0" err="1"/>
              <a:t>plekken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Generic methods </a:t>
            </a:r>
            <a:r>
              <a:rPr lang="en-US" b="1" dirty="0" err="1">
                <a:solidFill>
                  <a:schemeClr val="accent6"/>
                </a:solidFill>
              </a:rPr>
              <a:t>en</a:t>
            </a:r>
            <a:r>
              <a:rPr lang="en-US" b="1" dirty="0">
                <a:solidFill>
                  <a:schemeClr val="accent6"/>
                </a:solidFill>
              </a:rPr>
              <a:t> wildcards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je in </a:t>
            </a:r>
            <a:r>
              <a:rPr lang="en-US" dirty="0" err="1"/>
              <a:t>plaats</a:t>
            </a:r>
            <a:r>
              <a:rPr lang="en-US" dirty="0"/>
              <a:t> van </a:t>
            </a:r>
            <a:r>
              <a:rPr lang="en-US" dirty="0" err="1"/>
              <a:t>één</a:t>
            </a:r>
            <a:r>
              <a:rPr lang="en-US" dirty="0"/>
              <a:t> </a:t>
            </a:r>
            <a:r>
              <a:rPr lang="en-US" dirty="0" err="1"/>
              <a:t>specifiek</a:t>
            </a:r>
            <a:r>
              <a:rPr lang="en-US" dirty="0"/>
              <a:t> object, </a:t>
            </a:r>
            <a:r>
              <a:rPr lang="en-US" dirty="0" err="1"/>
              <a:t>een</a:t>
            </a:r>
            <a:r>
              <a:rPr lang="en-US" dirty="0"/>
              <a:t> wat </a:t>
            </a:r>
            <a:r>
              <a:rPr lang="en-US" dirty="0" err="1"/>
              <a:t>algemenere</a:t>
            </a:r>
            <a:r>
              <a:rPr lang="en-US" dirty="0"/>
              <a:t> object </a:t>
            </a:r>
            <a:r>
              <a:rPr lang="en-US" dirty="0" err="1"/>
              <a:t>als</a:t>
            </a:r>
            <a:r>
              <a:rPr lang="en-US" dirty="0"/>
              <a:t> parameter door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(of </a:t>
            </a:r>
            <a:r>
              <a:rPr lang="en-US" dirty="0" err="1"/>
              <a:t>als</a:t>
            </a:r>
            <a:r>
              <a:rPr lang="en-US" dirty="0"/>
              <a:t> return type).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classes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11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generics op twee </a:t>
            </a:r>
            <a:r>
              <a:rPr lang="en-US" dirty="0" err="1"/>
              <a:t>plekken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Generic classes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849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4CDD3F-93DE-4897-8A29-4E5D4933FE3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lecture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opgenomen</a:t>
            </a:r>
            <a:r>
              <a:rPr lang="en-US" dirty="0"/>
              <a:t>. </a:t>
            </a:r>
            <a:r>
              <a:rPr lang="en-US" dirty="0" err="1"/>
              <a:t>Vinden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goed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319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Generic classes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al </a:t>
            </a:r>
            <a:r>
              <a:rPr lang="en-US" dirty="0" err="1"/>
              <a:t>regelmatig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latin typeface="Consolas" panose="020B0609020204030204" pitchFamily="49" charset="0"/>
              </a:rPr>
              <a:t>myList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ArrayList</a:t>
            </a:r>
            <a:r>
              <a:rPr lang="en-US" dirty="0">
                <a:latin typeface="Consolas" panose="020B0609020204030204" pitchFamily="49" charset="0"/>
              </a:rPr>
              <a:t>&lt;&gt;();</a:t>
            </a:r>
          </a:p>
          <a:p>
            <a:pPr marL="0" indent="0" algn="ctr">
              <a:buNone/>
            </a:pPr>
            <a:r>
              <a:rPr lang="en-US" dirty="0" err="1">
                <a:latin typeface="Consolas" panose="020B0609020204030204" pitchFamily="49" charset="0"/>
              </a:rPr>
              <a:t>TreeMap</a:t>
            </a:r>
            <a:r>
              <a:rPr lang="en-US" dirty="0">
                <a:latin typeface="Consolas" panose="020B0609020204030204" pitchFamily="49" charset="0"/>
              </a:rPr>
              <a:t>&lt;String, </a:t>
            </a:r>
            <a:r>
              <a:rPr lang="en-US" dirty="0" err="1">
                <a:latin typeface="Consolas" panose="020B0609020204030204" pitchFamily="49" charset="0"/>
              </a:rPr>
              <a:t>Vogelbekdier</a:t>
            </a:r>
            <a:r>
              <a:rPr lang="en-US" dirty="0">
                <a:latin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</a:rPr>
              <a:t>myMap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TreeMap</a:t>
            </a:r>
            <a:r>
              <a:rPr lang="en-US" dirty="0">
                <a:latin typeface="Consolas" panose="020B0609020204030204" pitchFamily="49" charset="0"/>
              </a:rPr>
              <a:t>&lt;&gt;();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Je </a:t>
            </a:r>
            <a:r>
              <a:rPr lang="en-US" dirty="0" err="1">
                <a:latin typeface="+mj-lt"/>
              </a:rPr>
              <a:t>gebruikt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wanneer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generieke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typen</a:t>
            </a:r>
            <a:r>
              <a:rPr lang="en-US" dirty="0">
                <a:latin typeface="+mj-lt"/>
              </a:rPr>
              <a:t> in je classes </a:t>
            </a:r>
            <a:r>
              <a:rPr lang="en-US" dirty="0" err="1">
                <a:latin typeface="+mj-lt"/>
              </a:rPr>
              <a:t>nodig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hebt</a:t>
            </a:r>
            <a:r>
              <a:rPr lang="en-US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public class Box&lt;T&gt; {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// T stands for "Type"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private T </a:t>
            </a:r>
            <a:r>
              <a:rPr lang="en-US" sz="1700" dirty="0" err="1">
                <a:latin typeface="Consolas" panose="020B0609020204030204" pitchFamily="49" charset="0"/>
              </a:rPr>
              <a:t>t</a:t>
            </a:r>
            <a:r>
              <a:rPr lang="en-US" sz="17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public void set(T t) { this.t = t;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    public T get() { return t; }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Generic classes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9660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kunt</a:t>
            </a:r>
            <a:r>
              <a:rPr lang="en-US" dirty="0"/>
              <a:t> generics op twee </a:t>
            </a:r>
            <a:r>
              <a:rPr lang="en-US" dirty="0" err="1"/>
              <a:t>plekken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Generic classes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1378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+mj-lt"/>
              </a:rPr>
              <a:t>Generic methods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 methods die </a:t>
            </a:r>
            <a:r>
              <a:rPr lang="en-US" dirty="0" err="1">
                <a:latin typeface="+mj-lt"/>
              </a:rPr>
              <a:t>generieke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objecten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als</a:t>
            </a:r>
            <a:r>
              <a:rPr lang="en-US" dirty="0">
                <a:latin typeface="+mj-lt"/>
              </a:rPr>
              <a:t> parameters </a:t>
            </a:r>
            <a:r>
              <a:rPr lang="en-US" dirty="0" err="1">
                <a:latin typeface="+mj-lt"/>
              </a:rPr>
              <a:t>kunnen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accepteren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Deze</a:t>
            </a:r>
            <a:r>
              <a:rPr lang="en-US" dirty="0">
                <a:latin typeface="+mj-lt"/>
              </a:rPr>
              <a:t> </a:t>
            </a:r>
            <a:r>
              <a:rPr lang="en-US" dirty="0">
                <a:solidFill>
                  <a:schemeClr val="accent6"/>
                </a:solidFill>
                <a:latin typeface="+mj-lt"/>
              </a:rPr>
              <a:t>types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definieer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de 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return type</a:t>
            </a:r>
            <a:r>
              <a:rPr lang="en-US" dirty="0">
                <a:latin typeface="+mj-lt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&lt;T&gt;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print(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param)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&lt;T, U&gt;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Set&lt;T&gt; </a:t>
            </a:r>
            <a:r>
              <a:rPr lang="en-US" dirty="0" err="1">
                <a:latin typeface="Consolas" panose="020B0609020204030204" pitchFamily="49" charset="0"/>
              </a:rPr>
              <a:t>getKeyset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Map&lt;T, U&gt; </a:t>
            </a:r>
            <a:r>
              <a:rPr lang="en-US" dirty="0">
                <a:latin typeface="Consolas" panose="020B0609020204030204" pitchFamily="49" charset="0"/>
              </a:rPr>
              <a:t>map)</a:t>
            </a:r>
          </a:p>
          <a:p>
            <a:pPr marL="0" indent="0" algn="ctr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+mj-lt"/>
              </a:rPr>
              <a:t>Soms</a:t>
            </a:r>
            <a:r>
              <a:rPr lang="en-US" dirty="0">
                <a:latin typeface="+mj-lt"/>
              </a:rPr>
              <a:t> is het </a:t>
            </a:r>
            <a:r>
              <a:rPr lang="en-US" dirty="0" err="1">
                <a:latin typeface="+mj-lt"/>
              </a:rPr>
              <a:t>ook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handig</a:t>
            </a:r>
            <a:r>
              <a:rPr lang="en-US" dirty="0">
                <a:latin typeface="+mj-lt"/>
              </a:rPr>
              <a:t> om wildcards </a:t>
            </a:r>
            <a:r>
              <a:rPr lang="en-US" dirty="0" err="1">
                <a:latin typeface="+mj-lt"/>
              </a:rPr>
              <a:t>te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gebruiken</a:t>
            </a:r>
            <a:r>
              <a:rPr lang="en-US" dirty="0">
                <a:latin typeface="+mj-lt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print(List&lt;?&gt; </a:t>
            </a:r>
            <a:r>
              <a:rPr lang="en-US" dirty="0" err="1">
                <a:latin typeface="Consolas" panose="020B0609020204030204" pitchFamily="49" charset="0"/>
              </a:rPr>
              <a:t>anyList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We </a:t>
            </a:r>
            <a:r>
              <a:rPr lang="en-US" dirty="0" err="1">
                <a:latin typeface="+mj-lt"/>
              </a:rPr>
              <a:t>kunnen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ook</a:t>
            </a:r>
            <a:r>
              <a:rPr lang="en-US" dirty="0">
                <a:latin typeface="+mj-lt"/>
              </a:rPr>
              <a:t> classes met </a:t>
            </a:r>
            <a:r>
              <a:rPr lang="en-US" dirty="0" err="1">
                <a:latin typeface="+mj-lt"/>
              </a:rPr>
              <a:t>generieke</a:t>
            </a:r>
            <a:r>
              <a:rPr lang="en-US" dirty="0">
                <a:latin typeface="+mj-lt"/>
              </a:rPr>
              <a:t> types </a:t>
            </a:r>
            <a:r>
              <a:rPr lang="en-US" dirty="0" err="1">
                <a:latin typeface="+mj-lt"/>
              </a:rPr>
              <a:t>maken</a:t>
            </a:r>
            <a:r>
              <a:rPr lang="en-US" dirty="0">
                <a:latin typeface="+mj-lt"/>
              </a:rPr>
              <a:t>:</a:t>
            </a:r>
          </a:p>
          <a:p>
            <a:pPr marL="0" indent="0" algn="ctr">
              <a:buNone/>
            </a:pPr>
            <a:r>
              <a:rPr lang="en-US" dirty="0">
                <a:latin typeface="Consolas" panose="020B0609020204030204" pitchFamily="49" charset="0"/>
              </a:rPr>
              <a:t>public class Box&lt;T&gt; { … }</a:t>
            </a:r>
            <a:endParaRPr lang="en-US" dirty="0">
              <a:latin typeface="+mj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266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1015942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Opgave</a:t>
            </a:r>
            <a:r>
              <a:rPr lang="en-US" b="1" dirty="0"/>
              <a:t> 1: </a:t>
            </a: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arrayToList</a:t>
            </a:r>
            <a:r>
              <a:rPr lang="en-US" dirty="0"/>
              <a:t>() </a:t>
            </a:r>
            <a:r>
              <a:rPr lang="en-US" dirty="0" err="1"/>
              <a:t>functie</a:t>
            </a:r>
            <a:r>
              <a:rPr lang="en-US" dirty="0"/>
              <a:t>, die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type list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accepteren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array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teruggeven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Opgave</a:t>
            </a:r>
            <a:r>
              <a:rPr lang="en-US" b="1" dirty="0"/>
              <a:t> 2: </a:t>
            </a: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generieke</a:t>
            </a:r>
            <a:r>
              <a:rPr lang="en-US" dirty="0"/>
              <a:t> class </a:t>
            </a:r>
            <a:r>
              <a:rPr lang="en-US" dirty="0">
                <a:latin typeface="Consolas" panose="020B0609020204030204" pitchFamily="49" charset="0"/>
              </a:rPr>
              <a:t>Pair&lt;T, U&gt;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van type T </a:t>
            </a:r>
            <a:r>
              <a:rPr lang="en-US" dirty="0" err="1"/>
              <a:t>en</a:t>
            </a:r>
            <a:r>
              <a:rPr lang="en-US" dirty="0"/>
              <a:t> U </a:t>
            </a:r>
            <a:r>
              <a:rPr lang="en-US" dirty="0" err="1"/>
              <a:t>zodat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pairs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Pair&lt;T, U&gt;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pairs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Print </a:t>
            </a:r>
            <a:r>
              <a:rPr lang="en-US" dirty="0" err="1"/>
              <a:t>elke</a:t>
            </a:r>
            <a:r>
              <a:rPr lang="en-US" dirty="0"/>
              <a:t> Pair in de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System.out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Opgave</a:t>
            </a:r>
            <a:r>
              <a:rPr lang="en-US" b="1" dirty="0"/>
              <a:t> 3 [extra]:</a:t>
            </a:r>
            <a:r>
              <a:rPr lang="en-US" dirty="0"/>
              <a:t> </a:t>
            </a:r>
            <a:r>
              <a:rPr lang="en-US" dirty="0" err="1"/>
              <a:t>Gegeven</a:t>
            </a:r>
            <a:r>
              <a:rPr lang="en-US" dirty="0"/>
              <a:t> </a:t>
            </a:r>
            <a:r>
              <a:rPr lang="en-US" dirty="0" err="1"/>
              <a:t>mijn</a:t>
            </a:r>
            <a:r>
              <a:rPr lang="en-US" dirty="0"/>
              <a:t> </a:t>
            </a:r>
            <a:r>
              <a:rPr lang="en-US" dirty="0" err="1"/>
              <a:t>IntLinkedList</a:t>
            </a:r>
            <a:r>
              <a:rPr lang="en-US" dirty="0"/>
              <a:t> </a:t>
            </a:r>
            <a:r>
              <a:rPr lang="en-US" dirty="0" err="1"/>
              <a:t>implementatie</a:t>
            </a:r>
            <a:r>
              <a:rPr lang="en-US" dirty="0"/>
              <a:t>, </a:t>
            </a:r>
            <a:r>
              <a:rPr lang="en-US" dirty="0" err="1"/>
              <a:t>zorg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generic types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accepteren</a:t>
            </a:r>
            <a:r>
              <a:rPr lang="en-US" dirty="0"/>
              <a:t> in </a:t>
            </a:r>
            <a:r>
              <a:rPr lang="en-US" dirty="0" err="1"/>
              <a:t>plaats</a:t>
            </a:r>
            <a:r>
              <a:rPr lang="en-US" dirty="0"/>
              <a:t> van </a:t>
            </a:r>
            <a:r>
              <a:rPr lang="en-US" dirty="0" err="1"/>
              <a:t>alleen</a:t>
            </a:r>
            <a:r>
              <a:rPr lang="en-US" dirty="0"/>
              <a:t> Integers.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804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Recursie</a:t>
            </a:r>
            <a:r>
              <a:rPr lang="en-US" b="1" dirty="0">
                <a:solidFill>
                  <a:schemeClr val="accent6"/>
                </a:solidFill>
              </a:rPr>
              <a:t> [</a:t>
            </a:r>
            <a:r>
              <a:rPr lang="en-US" b="1" dirty="0" err="1">
                <a:solidFill>
                  <a:schemeClr val="accent6"/>
                </a:solidFill>
              </a:rPr>
              <a:t>komt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niet</a:t>
            </a:r>
            <a:r>
              <a:rPr lang="en-US" b="1" dirty="0">
                <a:solidFill>
                  <a:schemeClr val="accent6"/>
                </a:solidFill>
              </a:rPr>
              <a:t> op de </a:t>
            </a:r>
            <a:r>
              <a:rPr lang="en-US" b="1" dirty="0" err="1">
                <a:solidFill>
                  <a:schemeClr val="accent6"/>
                </a:solidFill>
              </a:rPr>
              <a:t>toets</a:t>
            </a:r>
            <a:r>
              <a:rPr lang="en-US" b="1" dirty="0">
                <a:solidFill>
                  <a:schemeClr val="accent6"/>
                </a:solidFill>
              </a:rPr>
              <a:t>]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is </a:t>
            </a:r>
            <a:r>
              <a:rPr lang="en-US" dirty="0" err="1"/>
              <a:t>recursie</a:t>
            </a:r>
            <a:r>
              <a:rPr lang="en-US" dirty="0"/>
              <a:t>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Recursieve</a:t>
            </a:r>
            <a:r>
              <a:rPr lang="en-US" dirty="0"/>
              <a:t> binary search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MergeSort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Toets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13764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 </a:t>
            </a:r>
            <a:r>
              <a:rPr lang="en-US" dirty="0" err="1"/>
              <a:t>gebeurt</a:t>
            </a:r>
            <a:r>
              <a:rPr lang="en-US" dirty="0"/>
              <a:t> er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zichzelf</a:t>
            </a:r>
            <a:r>
              <a:rPr lang="en-US" dirty="0"/>
              <a:t> </a:t>
            </a:r>
            <a:r>
              <a:rPr lang="en-US" dirty="0" err="1"/>
              <a:t>callt</a:t>
            </a:r>
            <a:r>
              <a:rPr lang="en-US" dirty="0"/>
              <a:t>?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heet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1"/>
                </a:solidFill>
              </a:rPr>
              <a:t>recursie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bekend</a:t>
            </a:r>
            <a:r>
              <a:rPr lang="en-US" dirty="0"/>
              <a:t> met de Fibonacci reeks?</a:t>
            </a:r>
          </a:p>
          <a:p>
            <a:pPr marL="0" indent="0">
              <a:buNone/>
            </a:pPr>
            <a:r>
              <a:rPr lang="en-US" dirty="0"/>
              <a:t>1, 1, 2, 3, 5, 8, 13, 21, 34, 55, 89,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 </a:t>
            </a:r>
            <a:r>
              <a:rPr lang="en-US" dirty="0" err="1"/>
              <a:t>telt</a:t>
            </a:r>
            <a:r>
              <a:rPr lang="en-US" dirty="0"/>
              <a:t> de </a:t>
            </a:r>
            <a:r>
              <a:rPr lang="en-US" dirty="0" err="1"/>
              <a:t>vorige</a:t>
            </a:r>
            <a:r>
              <a:rPr lang="en-US" dirty="0"/>
              <a:t>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getal</a:t>
            </a:r>
            <a:r>
              <a:rPr lang="en-US" dirty="0"/>
              <a:t> </a:t>
            </a:r>
            <a:r>
              <a:rPr lang="en-US" dirty="0" err="1"/>
              <a:t>daarvoor</a:t>
            </a:r>
            <a:r>
              <a:rPr lang="en-US" dirty="0"/>
              <a:t> op.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recursie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3612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bekend</a:t>
            </a:r>
            <a:r>
              <a:rPr lang="en-US" dirty="0"/>
              <a:t> met de Fibonacci reeks?</a:t>
            </a:r>
          </a:p>
          <a:p>
            <a:pPr marL="0" indent="0">
              <a:buNone/>
            </a:pPr>
            <a:r>
              <a:rPr lang="en-US" dirty="0"/>
              <a:t>1, 1, 2, 3, 5, 8, 13, 21, 34, 55, 89,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zouden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for-loop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: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recursie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457091-C848-4270-BD40-C3D7453D8A10}"/>
              </a:ext>
            </a:extLst>
          </p:cNvPr>
          <p:cNvSpPr/>
          <p:nvPr/>
        </p:nvSpPr>
        <p:spPr>
          <a:xfrm>
            <a:off x="674016" y="3429000"/>
            <a:ext cx="56097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fibonnaci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int0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int1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curInt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curInt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int0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int1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int0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int1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int1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curInt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curInt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303610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381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bekend</a:t>
            </a:r>
            <a:r>
              <a:rPr lang="en-US" dirty="0"/>
              <a:t> met de Fibonacci reeks?</a:t>
            </a:r>
          </a:p>
          <a:p>
            <a:pPr marL="0" indent="0">
              <a:buNone/>
            </a:pPr>
            <a:r>
              <a:rPr lang="en-US" dirty="0"/>
              <a:t>1, 1, 2, 3, 5, 8, 13, 21, 34, 55, 89,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 we </a:t>
            </a:r>
            <a:r>
              <a:rPr lang="en-US" dirty="0" err="1"/>
              <a:t>kunnen</a:t>
            </a:r>
            <a:r>
              <a:rPr lang="en-US" dirty="0"/>
              <a:t> het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eleganter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, maar </a:t>
            </a:r>
            <a:r>
              <a:rPr lang="en-US" dirty="0" err="1"/>
              <a:t>hier</a:t>
            </a:r>
            <a:r>
              <a:rPr lang="en-US" dirty="0"/>
              <a:t> zit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nadeel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Wat is het </a:t>
            </a:r>
            <a:r>
              <a:rPr lang="en-US" dirty="0" err="1"/>
              <a:t>nadeel</a:t>
            </a:r>
            <a:r>
              <a:rPr lang="en-US" dirty="0"/>
              <a:t>? Weet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mogelijke</a:t>
            </a:r>
            <a:r>
              <a:rPr lang="en-US" dirty="0"/>
              <a:t> </a:t>
            </a:r>
            <a:r>
              <a:rPr lang="en-US" dirty="0" err="1"/>
              <a:t>oplossing</a:t>
            </a:r>
            <a:r>
              <a:rPr lang="en-US" dirty="0"/>
              <a:t> </a:t>
            </a:r>
            <a:r>
              <a:rPr lang="en-US" dirty="0" err="1"/>
              <a:t>hiervoor</a:t>
            </a:r>
            <a:r>
              <a:rPr lang="en-US" dirty="0"/>
              <a:t>?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recursie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E8832-6812-44CB-BC9F-3FCDE99B504B}"/>
              </a:ext>
            </a:extLst>
          </p:cNvPr>
          <p:cNvSpPr/>
          <p:nvPr/>
        </p:nvSpPr>
        <p:spPr>
          <a:xfrm>
            <a:off x="747256" y="3643687"/>
            <a:ext cx="8471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fibonnaciRecursive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fibonnaciRecursive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+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fibonnaciRecursive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0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recursieve</a:t>
            </a:r>
            <a:r>
              <a:rPr lang="en-US" dirty="0"/>
              <a:t>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roep</a:t>
            </a:r>
            <a:r>
              <a:rPr lang="en-US" dirty="0"/>
              <a:t> je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jezelf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erg </a:t>
            </a:r>
            <a:r>
              <a:rPr lang="en-US" dirty="0" err="1"/>
              <a:t>veel</a:t>
            </a:r>
            <a:r>
              <a:rPr lang="en-US" dirty="0"/>
              <a:t> in </a:t>
            </a:r>
            <a:r>
              <a:rPr lang="en-US" dirty="0" err="1"/>
              <a:t>grafenalgoritmes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(out-of-scope), maar </a:t>
            </a:r>
            <a:r>
              <a:rPr lang="en-US" dirty="0" err="1"/>
              <a:t>ook</a:t>
            </a:r>
            <a:r>
              <a:rPr lang="en-US" dirty="0"/>
              <a:t> in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Tijd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twee </a:t>
            </a:r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Recursieve</a:t>
            </a:r>
            <a:r>
              <a:rPr lang="en-US" dirty="0"/>
              <a:t> binary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recursie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2756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29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Binary Search </a:t>
            </a:r>
            <a:r>
              <a:rPr lang="en-US" dirty="0" err="1"/>
              <a:t>nog</a:t>
            </a:r>
            <a:r>
              <a:rPr lang="en-US" dirty="0"/>
              <a:t>? We </a:t>
            </a:r>
            <a:r>
              <a:rPr lang="en-US" dirty="0" err="1"/>
              <a:t>kunnen</a:t>
            </a:r>
            <a:r>
              <a:rPr lang="en-US" dirty="0"/>
              <a:t> die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herschrijven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recursieve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1: </a:t>
            </a:r>
            <a:r>
              <a:rPr lang="en-US" dirty="0" err="1"/>
              <a:t>Recursieve</a:t>
            </a:r>
            <a:r>
              <a:rPr lang="en-US" dirty="0"/>
              <a:t> Binary Search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F57AF-10CD-45E2-9F6D-071C3ABBBA23}"/>
              </a:ext>
            </a:extLst>
          </p:cNvPr>
          <p:cNvSpPr/>
          <p:nvPr/>
        </p:nvSpPr>
        <p:spPr>
          <a:xfrm>
            <a:off x="929949" y="2804863"/>
            <a:ext cx="1070532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binarySearch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numberToFind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&gt;=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(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numberToFind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==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 numbers[mid]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numberToFind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binarySearch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numberToFind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binarySearch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numberToFind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numbers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mid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high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86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22D0-42F2-4358-B2D8-B788E1C16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1A7A1-0A75-4DB5-A479-F53F62FB8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F71E-1BBF-46C3-961C-58AA0A1508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7CDBF-2288-4667-B53A-6D31A4CC7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46398D-E593-4DBE-AF46-F193AC306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Lesplan</a:t>
            </a:r>
            <a:endParaRPr lang="en-NL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EAEAB0B6-6F86-4995-943D-BBA533A27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492266"/>
              </p:ext>
            </p:extLst>
          </p:nvPr>
        </p:nvGraphicFramePr>
        <p:xfrm>
          <a:off x="1187350" y="1795030"/>
          <a:ext cx="9939647" cy="3573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87428">
                  <a:extLst>
                    <a:ext uri="{9D8B030D-6E8A-4147-A177-3AD203B41FA5}">
                      <a16:colId xmlns:a16="http://schemas.microsoft.com/office/drawing/2014/main" val="3137907438"/>
                    </a:ext>
                  </a:extLst>
                </a:gridCol>
                <a:gridCol w="2371805">
                  <a:extLst>
                    <a:ext uri="{9D8B030D-6E8A-4147-A177-3AD203B41FA5}">
                      <a16:colId xmlns:a16="http://schemas.microsoft.com/office/drawing/2014/main" val="1655821202"/>
                    </a:ext>
                  </a:extLst>
                </a:gridCol>
                <a:gridCol w="2361948">
                  <a:extLst>
                    <a:ext uri="{9D8B030D-6E8A-4147-A177-3AD203B41FA5}">
                      <a16:colId xmlns:a16="http://schemas.microsoft.com/office/drawing/2014/main" val="1689137165"/>
                    </a:ext>
                  </a:extLst>
                </a:gridCol>
                <a:gridCol w="4418466">
                  <a:extLst>
                    <a:ext uri="{9D8B030D-6E8A-4147-A177-3AD203B41FA5}">
                      <a16:colId xmlns:a16="http://schemas.microsoft.com/office/drawing/2014/main" val="3864927329"/>
                    </a:ext>
                  </a:extLst>
                </a:gridCol>
              </a:tblGrid>
              <a:tr h="397392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Datum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Inhoud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697768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Introductie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Inleiding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algoritme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complexiteit</a:t>
                      </a:r>
                      <a:r>
                        <a:rPr lang="en-US" dirty="0"/>
                        <a:t>, data-</a:t>
                      </a:r>
                      <a:r>
                        <a:rPr lang="en-US" dirty="0" err="1"/>
                        <a:t>structuren</a:t>
                      </a:r>
                      <a:r>
                        <a:rPr lang="en-US" dirty="0"/>
                        <a:t>, Linear </a:t>
                      </a:r>
                      <a:r>
                        <a:rPr lang="en-US" dirty="0" err="1"/>
                        <a:t>zoeken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zoeken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453460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 </a:t>
                      </a:r>
                      <a:r>
                        <a:rPr lang="en-US" b="0" dirty="0" err="1"/>
                        <a:t>mei</a:t>
                      </a:r>
                      <a:r>
                        <a:rPr lang="en-US" b="0" dirty="0"/>
                        <a:t> 2021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Datastructuren</a:t>
                      </a:r>
                      <a:r>
                        <a:rPr lang="en-US" b="0" dirty="0"/>
                        <a:t> 1</a:t>
                      </a:r>
                      <a:endParaRPr lang="en-NL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Herhaling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algoritme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complexiteit</a:t>
                      </a:r>
                      <a:r>
                        <a:rPr lang="en-US" b="0" dirty="0"/>
                        <a:t>, </a:t>
                      </a:r>
                      <a:r>
                        <a:rPr lang="en-US" b="0" dirty="0" err="1"/>
                        <a:t>Sorteren</a:t>
                      </a:r>
                      <a:r>
                        <a:rPr lang="en-US" b="0" dirty="0"/>
                        <a:t> 1, </a:t>
                      </a:r>
                      <a:r>
                        <a:rPr lang="en-US" b="0" dirty="0" err="1"/>
                        <a:t>Abstracte</a:t>
                      </a:r>
                      <a:r>
                        <a:rPr lang="en-US" b="0" dirty="0"/>
                        <a:t> </a:t>
                      </a:r>
                      <a:r>
                        <a:rPr lang="en-US" b="0" dirty="0" err="1"/>
                        <a:t>datatypen</a:t>
                      </a:r>
                      <a:r>
                        <a:rPr lang="en-US" b="0" dirty="0"/>
                        <a:t>, Array, List, Set, Hashing</a:t>
                      </a:r>
                      <a:endParaRPr lang="en-NL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4794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Datastructuren</a:t>
                      </a:r>
                      <a:r>
                        <a:rPr lang="en-US" dirty="0"/>
                        <a:t> 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Sets 2, Maps</a:t>
                      </a:r>
                      <a:r>
                        <a:rPr lang="en-US" b="1" dirty="0"/>
                        <a:t>, </a:t>
                      </a:r>
                      <a:r>
                        <a:rPr lang="en-US" dirty="0"/>
                        <a:t>Stack, Deque, Heap, Priority Queue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4691"/>
                  </a:ext>
                </a:extLst>
              </a:tr>
              <a:tr h="673838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</a:t>
                      </a:r>
                      <a:r>
                        <a:rPr lang="en-US" dirty="0" err="1"/>
                        <a:t>mei</a:t>
                      </a:r>
                      <a:r>
                        <a:rPr lang="en-US" dirty="0"/>
                        <a:t> 2021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Algoritmes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Generieke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datatypen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Sorteren</a:t>
                      </a:r>
                      <a:r>
                        <a:rPr lang="en-US" dirty="0"/>
                        <a:t> 2, </a:t>
                      </a:r>
                      <a:r>
                        <a:rPr lang="en-US" dirty="0" err="1"/>
                        <a:t>recursie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binaire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bomen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proeftoets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52344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F89F35-F065-4FE8-B073-EF8CB96CBAF5}"/>
              </a:ext>
            </a:extLst>
          </p:cNvPr>
          <p:cNvSpPr/>
          <p:nvPr/>
        </p:nvSpPr>
        <p:spPr>
          <a:xfrm>
            <a:off x="5041942" y="5939153"/>
            <a:ext cx="2108116" cy="6096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Vragen</a:t>
            </a:r>
            <a:r>
              <a:rPr lang="en-US" sz="2000" dirty="0"/>
              <a:t>?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66418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sorteeralgoritme</a:t>
            </a:r>
            <a:r>
              <a:rPr lang="en-US" dirty="0"/>
              <a:t>!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MergeSort</a:t>
            </a:r>
            <a:endParaRPr lang="en-NL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6F45D3C-3746-4275-9710-ED0BE588F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7675" y="1760400"/>
            <a:ext cx="4515533" cy="43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sorteeralgoritme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[], l,  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r &gt; 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1. Find the middle point to divide the array into two halves: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middle m = l+ (r-l)/2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2. Call </a:t>
            </a:r>
            <a:r>
              <a:rPr lang="en-US" dirty="0" err="1">
                <a:latin typeface="Consolas" panose="020B0609020204030204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</a:rPr>
              <a:t> for first half: 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Call </a:t>
            </a:r>
            <a:r>
              <a:rPr lang="en-US" dirty="0" err="1">
                <a:latin typeface="Consolas" panose="020B0609020204030204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l, m)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3. Call </a:t>
            </a:r>
            <a:r>
              <a:rPr lang="en-US" dirty="0" err="1">
                <a:latin typeface="Consolas" panose="020B0609020204030204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</a:rPr>
              <a:t> for second half: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Call </a:t>
            </a:r>
            <a:r>
              <a:rPr lang="en-US" dirty="0" err="1">
                <a:latin typeface="Consolas" panose="020B0609020204030204" pitchFamily="49" charset="0"/>
              </a:rPr>
              <a:t>mergeSort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m+1, r)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4. Merge the two halves sorted in step 2 and 3: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   Call merge(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, l, m, 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https://visualgo.net/en/sorting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2: </a:t>
            </a:r>
            <a:r>
              <a:rPr lang="en-US" dirty="0" err="1"/>
              <a:t>MergeSort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155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Recursie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Recursie</a:t>
            </a:r>
            <a:r>
              <a:rPr lang="en-US" dirty="0"/>
              <a:t> is </a:t>
            </a:r>
            <a:r>
              <a:rPr lang="en-US" dirty="0" err="1"/>
              <a:t>wanneer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zichzelf</a:t>
            </a:r>
            <a:r>
              <a:rPr lang="en-US" dirty="0"/>
              <a:t> </a:t>
            </a:r>
            <a:r>
              <a:rPr lang="en-US" dirty="0" err="1"/>
              <a:t>aanroept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Wordt</a:t>
            </a:r>
            <a:r>
              <a:rPr lang="en-US" dirty="0"/>
              <a:t> erg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grafen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dynamic programming, maar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toe </a:t>
            </a:r>
            <a:r>
              <a:rPr lang="en-US" dirty="0" err="1"/>
              <a:t>ook</a:t>
            </a:r>
            <a:r>
              <a:rPr lang="en-US" dirty="0"/>
              <a:t> in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algoritmes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Meestal </a:t>
            </a:r>
            <a:r>
              <a:rPr lang="en-US" dirty="0" err="1"/>
              <a:t>kan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recursieve</a:t>
            </a:r>
            <a:r>
              <a:rPr lang="en-US" dirty="0"/>
              <a:t> </a:t>
            </a: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/>
              <a:t>omschrijven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while-loop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andersom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recursiealgoritmes</a:t>
            </a:r>
            <a:r>
              <a:rPr lang="en-US" dirty="0"/>
              <a:t> </a:t>
            </a:r>
            <a:r>
              <a:rPr lang="en-US" dirty="0" err="1"/>
              <a:t>waren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Fibonacci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Binary Search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Samenvatting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652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Recursie</a:t>
            </a:r>
            <a:r>
              <a:rPr lang="en-US" dirty="0"/>
              <a:t> [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de </a:t>
            </a:r>
            <a:r>
              <a:rPr lang="en-US" dirty="0" err="1"/>
              <a:t>toets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Toets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661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Recursie</a:t>
            </a:r>
            <a:r>
              <a:rPr lang="en-US" dirty="0"/>
              <a:t> [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de </a:t>
            </a:r>
            <a:r>
              <a:rPr lang="en-US" dirty="0" err="1"/>
              <a:t>toets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Binaire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b="1" dirty="0" err="1">
                <a:solidFill>
                  <a:schemeClr val="accent6"/>
                </a:solidFill>
              </a:rPr>
              <a:t>zoekbomen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boom?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boom?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Toets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2109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Hoe </a:t>
            </a:r>
            <a:r>
              <a:rPr lang="en-US" dirty="0" err="1"/>
              <a:t>zorgt</a:t>
            </a:r>
            <a:r>
              <a:rPr lang="en-US" dirty="0"/>
              <a:t> </a:t>
            </a:r>
            <a:r>
              <a:rPr lang="en-US" dirty="0" err="1"/>
              <a:t>ervoor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zo </a:t>
            </a:r>
            <a:r>
              <a:rPr lang="en-US" dirty="0" err="1"/>
              <a:t>snel</a:t>
            </a:r>
            <a:r>
              <a:rPr lang="en-US" dirty="0"/>
              <a:t> </a:t>
            </a:r>
            <a:r>
              <a:rPr lang="en-US" dirty="0" err="1"/>
              <a:t>dingen</a:t>
            </a:r>
            <a:r>
              <a:rPr lang="en-US" dirty="0"/>
              <a:t> </a:t>
            </a:r>
            <a:r>
              <a:rPr lang="en-US" dirty="0" err="1"/>
              <a:t>gesorteerd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inserten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→ Het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(</a:t>
            </a:r>
            <a:r>
              <a:rPr lang="en-US" dirty="0" err="1"/>
              <a:t>zelf-balancerende</a:t>
            </a:r>
            <a:r>
              <a:rPr lang="en-US" dirty="0"/>
              <a:t>) </a:t>
            </a:r>
            <a:r>
              <a:rPr lang="en-US" dirty="0" err="1">
                <a:solidFill>
                  <a:schemeClr val="accent1"/>
                </a:solidFill>
              </a:rPr>
              <a:t>binaire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zoekboom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boom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 om data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structureren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Elke </a:t>
            </a:r>
            <a:r>
              <a:rPr lang="en-US" i="1" dirty="0">
                <a:solidFill>
                  <a:schemeClr val="accent1"/>
                </a:solidFill>
              </a:rPr>
              <a:t>node</a:t>
            </a:r>
            <a:r>
              <a:rPr lang="en-US" dirty="0"/>
              <a:t> (</a:t>
            </a:r>
            <a:r>
              <a:rPr lang="en-US" dirty="0" err="1"/>
              <a:t>knoop</a:t>
            </a:r>
            <a:r>
              <a:rPr lang="en-US" dirty="0"/>
              <a:t>) </a:t>
            </a:r>
            <a:r>
              <a:rPr lang="en-US" dirty="0" err="1"/>
              <a:t>heeft</a:t>
            </a:r>
            <a:r>
              <a:rPr lang="en-US" dirty="0"/>
              <a:t> </a:t>
            </a:r>
            <a:r>
              <a:rPr lang="en-US" dirty="0" err="1"/>
              <a:t>kinderen</a:t>
            </a:r>
            <a:r>
              <a:rPr lang="en-US" dirty="0"/>
              <a:t> die </a:t>
            </a:r>
            <a:r>
              <a:rPr lang="en-US" dirty="0" err="1"/>
              <a:t>eronder</a:t>
            </a:r>
            <a:r>
              <a:rPr lang="en-US" dirty="0"/>
              <a:t> </a:t>
            </a:r>
            <a:r>
              <a:rPr lang="en-US" dirty="0" err="1"/>
              <a:t>zitten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kinderen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i="1" dirty="0">
                <a:solidFill>
                  <a:schemeClr val="accent1"/>
                </a:solidFill>
              </a:rPr>
              <a:t>nodes</a:t>
            </a:r>
            <a:r>
              <a:rPr lang="en-US" i="1" dirty="0"/>
              <a:t> </a:t>
            </a:r>
            <a:r>
              <a:rPr lang="en-US" dirty="0"/>
              <a:t>met </a:t>
            </a:r>
            <a:r>
              <a:rPr lang="en-US" dirty="0" err="1"/>
              <a:t>kinderen</a:t>
            </a:r>
            <a:r>
              <a:rPr lang="en-US" dirty="0"/>
              <a:t>.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boom </a:t>
            </a:r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i="1" dirty="0">
                <a:solidFill>
                  <a:schemeClr val="accent1"/>
                </a:solidFill>
              </a:rPr>
              <a:t>root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eindigt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i="1" dirty="0">
                <a:solidFill>
                  <a:schemeClr val="accent1"/>
                </a:solidFill>
              </a:rPr>
              <a:t>leaves</a:t>
            </a:r>
            <a:r>
              <a:rPr lang="en-US" dirty="0"/>
              <a:t>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boom?</a:t>
            </a:r>
            <a:endParaRPr lang="en-NL" dirty="0"/>
          </a:p>
        </p:txBody>
      </p:sp>
      <p:pic>
        <p:nvPicPr>
          <p:cNvPr id="5122" name="Picture 2" descr="Tree implementation in Java (root, parents and children) - Stack Overflow">
            <a:hlinkClick r:id="rId2"/>
            <a:extLst>
              <a:ext uri="{FF2B5EF4-FFF2-40B4-BE49-F238E27FC236}">
                <a16:creationId xmlns:a16="http://schemas.microsoft.com/office/drawing/2014/main" id="{A104B320-CFCC-4254-A3A7-A9C4F995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289" y="3238805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3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9720263" cy="4284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Hoe </a:t>
            </a:r>
            <a:r>
              <a:rPr lang="en-US" sz="1800" dirty="0" err="1"/>
              <a:t>zorgt</a:t>
            </a:r>
            <a:r>
              <a:rPr lang="en-US" sz="1800" dirty="0"/>
              <a:t> </a:t>
            </a:r>
            <a:r>
              <a:rPr lang="en-US" sz="1800" dirty="0" err="1"/>
              <a:t>ervoor</a:t>
            </a:r>
            <a:r>
              <a:rPr lang="en-US" sz="1800" dirty="0"/>
              <a:t> </a:t>
            </a:r>
            <a:r>
              <a:rPr lang="en-US" sz="1800" dirty="0" err="1"/>
              <a:t>dat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TreeSet</a:t>
            </a:r>
            <a:r>
              <a:rPr lang="en-US" sz="1800" dirty="0"/>
              <a:t> zo </a:t>
            </a:r>
            <a:r>
              <a:rPr lang="en-US" sz="1800" dirty="0" err="1"/>
              <a:t>snel</a:t>
            </a:r>
            <a:r>
              <a:rPr lang="en-US" sz="1800" dirty="0"/>
              <a:t> </a:t>
            </a:r>
            <a:r>
              <a:rPr lang="en-US" sz="1800" dirty="0" err="1"/>
              <a:t>dingen</a:t>
            </a:r>
            <a:r>
              <a:rPr lang="en-US" sz="1800" dirty="0"/>
              <a:t> </a:t>
            </a:r>
            <a:r>
              <a:rPr lang="en-US" sz="1800" dirty="0" err="1"/>
              <a:t>gesorteerd</a:t>
            </a:r>
            <a:r>
              <a:rPr lang="en-US" sz="1800" dirty="0"/>
              <a:t>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inserten</a:t>
            </a:r>
            <a:r>
              <a:rPr lang="en-US" sz="1800" dirty="0"/>
              <a:t>?</a:t>
            </a:r>
          </a:p>
          <a:p>
            <a:pPr marL="0" indent="0">
              <a:buNone/>
            </a:pPr>
            <a:r>
              <a:rPr lang="en-US" sz="1800" dirty="0"/>
              <a:t>→ Het </a:t>
            </a:r>
            <a:r>
              <a:rPr lang="en-US" sz="1800" dirty="0" err="1"/>
              <a:t>gebruikt</a:t>
            </a:r>
            <a:r>
              <a:rPr lang="en-US" sz="1800" dirty="0"/>
              <a:t> </a:t>
            </a:r>
            <a:r>
              <a:rPr lang="en-US" sz="1800" dirty="0" err="1"/>
              <a:t>een</a:t>
            </a:r>
            <a:r>
              <a:rPr lang="en-US" sz="1800" dirty="0"/>
              <a:t> (</a:t>
            </a:r>
            <a:r>
              <a:rPr lang="en-US" sz="1800" dirty="0" err="1"/>
              <a:t>zelf-balancerende</a:t>
            </a:r>
            <a:r>
              <a:rPr lang="en-US" sz="1800" dirty="0"/>
              <a:t>) </a:t>
            </a:r>
            <a:r>
              <a:rPr lang="en-US" sz="1800" dirty="0" err="1">
                <a:solidFill>
                  <a:schemeClr val="accent1"/>
                </a:solidFill>
              </a:rPr>
              <a:t>binaire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 err="1">
                <a:solidFill>
                  <a:schemeClr val="accent1"/>
                </a:solidFill>
              </a:rPr>
              <a:t>zoekboom</a:t>
            </a: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/>
              <a:t>implementatie</a:t>
            </a:r>
            <a:r>
              <a:rPr lang="en-US" sz="1800" dirty="0"/>
              <a:t> van </a:t>
            </a:r>
            <a:r>
              <a:rPr lang="en-US" sz="1800" dirty="0" err="1"/>
              <a:t>een</a:t>
            </a:r>
            <a:r>
              <a:rPr lang="en-US" sz="1800" dirty="0"/>
              <a:t> boom in Java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gewoon</a:t>
            </a:r>
            <a:r>
              <a:rPr lang="en-US" sz="1800" dirty="0"/>
              <a:t> door classes. </a:t>
            </a:r>
            <a:r>
              <a:rPr lang="en-US" sz="1800" dirty="0" err="1"/>
              <a:t>Voor</a:t>
            </a:r>
            <a:r>
              <a:rPr lang="en-US" sz="1800" dirty="0"/>
              <a:t> twee </a:t>
            </a:r>
            <a:r>
              <a:rPr lang="en-US" sz="1800" dirty="0" err="1"/>
              <a:t>kinderen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boom?</a:t>
            </a:r>
            <a:endParaRPr lang="en-NL" dirty="0"/>
          </a:p>
        </p:txBody>
      </p:sp>
      <p:pic>
        <p:nvPicPr>
          <p:cNvPr id="5122" name="Picture 2" descr="Tree implementation in Java (root, parents and children) - Stack Overflow">
            <a:hlinkClick r:id="rId2"/>
            <a:extLst>
              <a:ext uri="{FF2B5EF4-FFF2-40B4-BE49-F238E27FC236}">
                <a16:creationId xmlns:a16="http://schemas.microsoft.com/office/drawing/2014/main" id="{A104B320-CFCC-4254-A3A7-A9C4F995C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800" y="3862546"/>
            <a:ext cx="3314589" cy="20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29C722-6B8D-472A-84B2-43DC72DBD9B5}"/>
              </a:ext>
            </a:extLst>
          </p:cNvPr>
          <p:cNvSpPr/>
          <p:nvPr/>
        </p:nvSpPr>
        <p:spPr>
          <a:xfrm>
            <a:off x="99973" y="3608611"/>
            <a:ext cx="685678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Kan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ook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Strings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etc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zijn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44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Een </a:t>
                </a:r>
                <a:r>
                  <a:rPr lang="en-US" dirty="0" err="1"/>
                  <a:t>binaire</a:t>
                </a:r>
                <a:r>
                  <a:rPr lang="en-US" dirty="0"/>
                  <a:t> boom </a:t>
                </a:r>
                <a:r>
                  <a:rPr lang="en-US" dirty="0" err="1"/>
                  <a:t>ziet</a:t>
                </a:r>
                <a:r>
                  <a:rPr lang="en-US" dirty="0"/>
                  <a:t> er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volgt</a:t>
                </a:r>
                <a:r>
                  <a:rPr lang="en-US" dirty="0"/>
                  <a:t> </a:t>
                </a:r>
                <a:r>
                  <a:rPr lang="en-US" dirty="0" err="1"/>
                  <a:t>uit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Alleen</a:t>
                </a:r>
                <a:r>
                  <a:rPr lang="en-US" dirty="0"/>
                  <a:t>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getallen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 de nodes.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Links is </a:t>
                </a:r>
                <a:r>
                  <a:rPr lang="en-US" dirty="0" err="1"/>
                  <a:t>kleiner</a:t>
                </a:r>
                <a:r>
                  <a:rPr lang="en-US" dirty="0"/>
                  <a:t>, </a:t>
                </a:r>
                <a:r>
                  <a:rPr lang="en-US" dirty="0" err="1"/>
                  <a:t>rechts</a:t>
                </a:r>
                <a:r>
                  <a:rPr lang="en-US" dirty="0"/>
                  <a:t> is </a:t>
                </a:r>
                <a:r>
                  <a:rPr lang="en-US" dirty="0" err="1"/>
                  <a:t>groter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Functie</a:t>
                </a:r>
                <a:r>
                  <a:rPr lang="en-US" dirty="0"/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contains(7):</a:t>
                </a:r>
              </a:p>
              <a:p>
                <a:r>
                  <a:rPr lang="en-US" dirty="0"/>
                  <a:t>Zit </a:t>
                </a:r>
                <a:r>
                  <a:rPr lang="en-US" dirty="0" err="1"/>
                  <a:t>getal</a:t>
                </a:r>
                <a:r>
                  <a:rPr lang="en-US" dirty="0"/>
                  <a:t> 7 in de set? Boom </a:t>
                </a:r>
                <a:r>
                  <a:rPr lang="en-US" dirty="0" err="1"/>
                  <a:t>afgaan</a:t>
                </a:r>
                <a:r>
                  <a:rPr lang="en-US" dirty="0"/>
                  <a:t>!</a:t>
                </a:r>
              </a:p>
              <a:p>
                <a:r>
                  <a:rPr lang="en-US" dirty="0" err="1"/>
                  <a:t>Hoeveel</a:t>
                </a:r>
                <a:r>
                  <a:rPr lang="en-US" dirty="0"/>
                  <a:t> </a:t>
                </a:r>
                <a:r>
                  <a:rPr lang="en-US" dirty="0" err="1"/>
                  <a:t>operaties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dit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 err="1"/>
                  <a:t>Maximaal</a:t>
                </a:r>
                <a:r>
                  <a:rPr lang="en-US" dirty="0"/>
                  <a:t> de </a:t>
                </a:r>
                <a:r>
                  <a:rPr lang="en-US" dirty="0" err="1"/>
                  <a:t>diepte</a:t>
                </a:r>
                <a:r>
                  <a:rPr lang="en-US" dirty="0"/>
                  <a:t>/</a:t>
                </a:r>
                <a:r>
                  <a:rPr lang="en-US" dirty="0" err="1"/>
                  <a:t>hoogte</a:t>
                </a:r>
                <a:r>
                  <a:rPr lang="en-US" dirty="0"/>
                  <a:t> van de boom. </a:t>
                </a:r>
                <a:br>
                  <a:rPr lang="en-US" dirty="0"/>
                </a:br>
                <a:r>
                  <a:rPr lang="en-US" dirty="0" err="1"/>
                  <a:t>Dit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bij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gebalanceerde</a:t>
                </a:r>
                <a:r>
                  <a:rPr lang="en-US" dirty="0"/>
                  <a:t> boom.</a:t>
                </a:r>
              </a:p>
              <a:p>
                <a:r>
                  <a:rPr lang="en-US" dirty="0"/>
                  <a:t>Hoe </a:t>
                </a:r>
                <a:r>
                  <a:rPr lang="en-US" dirty="0" err="1"/>
                  <a:t>weten</a:t>
                </a:r>
                <a:r>
                  <a:rPr lang="en-US" dirty="0"/>
                  <a:t> we of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getal</a:t>
                </a:r>
                <a:r>
                  <a:rPr lang="en-US" dirty="0"/>
                  <a:t> er </a:t>
                </a:r>
                <a:r>
                  <a:rPr lang="en-US" dirty="0" err="1"/>
                  <a:t>niet</a:t>
                </a:r>
                <a:r>
                  <a:rPr lang="en-US" dirty="0"/>
                  <a:t> </a:t>
                </a:r>
                <a:r>
                  <a:rPr lang="en-US" dirty="0" err="1"/>
                  <a:t>inzit</a:t>
                </a:r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  <a:blipFill>
                <a:blip r:embed="rId2"/>
                <a:stretch>
                  <a:fillRect l="-1631" t="-195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FE341-D7BB-4C24-9D08-780C94BCC44F}"/>
              </a:ext>
            </a:extLst>
          </p:cNvPr>
          <p:cNvSpPr/>
          <p:nvPr/>
        </p:nvSpPr>
        <p:spPr>
          <a:xfrm>
            <a:off x="1187350" y="5876696"/>
            <a:ext cx="10536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050" dirty="0"/>
              <a:t>By No machine-readable author provided. </a:t>
            </a:r>
            <a:r>
              <a:rPr lang="en-NL" sz="1050" dirty="0" err="1"/>
              <a:t>Dcoetzee</a:t>
            </a:r>
            <a:r>
              <a:rPr lang="en-NL" sz="1050" dirty="0"/>
              <a:t> assumed (based on copyright claims). - No machine-readable source provided. Own work assumed (based on copyright claims)., Public Domain, https://commons.wikimedia.org/w/index.php?curid=488330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2D94AF-63A5-4E35-A79A-33B3F01E6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88351" y="2009998"/>
            <a:ext cx="2857500" cy="238125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B0FCF37-61EF-43C8-896E-E993761DA1A7}"/>
              </a:ext>
            </a:extLst>
          </p:cNvPr>
          <p:cNvGrpSpPr/>
          <p:nvPr/>
        </p:nvGrpSpPr>
        <p:grpSpPr>
          <a:xfrm>
            <a:off x="9078163" y="1680375"/>
            <a:ext cx="481584" cy="405693"/>
            <a:chOff x="9078163" y="1680375"/>
            <a:chExt cx="481584" cy="40569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79F089B-E251-42AF-9BCE-DE1EF4D9BE24}"/>
                </a:ext>
              </a:extLst>
            </p:cNvPr>
            <p:cNvSpPr/>
            <p:nvPr/>
          </p:nvSpPr>
          <p:spPr>
            <a:xfrm>
              <a:off x="9274454" y="1680375"/>
              <a:ext cx="285293" cy="25355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D9A76C8-2BEC-466C-9433-37402975E6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8163" y="1933928"/>
              <a:ext cx="196291" cy="15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0DC606-A89D-497F-9A88-9573548C875C}"/>
              </a:ext>
            </a:extLst>
          </p:cNvPr>
          <p:cNvGrpSpPr/>
          <p:nvPr/>
        </p:nvGrpSpPr>
        <p:grpSpPr>
          <a:xfrm>
            <a:off x="8570976" y="2224935"/>
            <a:ext cx="506095" cy="534913"/>
            <a:chOff x="8570976" y="2224935"/>
            <a:chExt cx="506095" cy="53491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E5C6E09-FC10-471C-BF41-79F8179D54B4}"/>
                </a:ext>
              </a:extLst>
            </p:cNvPr>
            <p:cNvSpPr/>
            <p:nvPr/>
          </p:nvSpPr>
          <p:spPr>
            <a:xfrm>
              <a:off x="8570976" y="2224935"/>
              <a:ext cx="285293" cy="25355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NL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795568-25C1-42CC-85BC-C22F05815A61}"/>
                </a:ext>
              </a:extLst>
            </p:cNvPr>
            <p:cNvCxnSpPr>
              <a:cxnSpLocks/>
            </p:cNvCxnSpPr>
            <p:nvPr/>
          </p:nvCxnSpPr>
          <p:spPr>
            <a:xfrm>
              <a:off x="8856269" y="2478488"/>
              <a:ext cx="220802" cy="2813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27D869-D49E-4354-9DEF-053D32E59AF3}"/>
              </a:ext>
            </a:extLst>
          </p:cNvPr>
          <p:cNvGrpSpPr/>
          <p:nvPr/>
        </p:nvGrpSpPr>
        <p:grpSpPr>
          <a:xfrm>
            <a:off x="9077071" y="2943170"/>
            <a:ext cx="506095" cy="534913"/>
            <a:chOff x="9077071" y="2943170"/>
            <a:chExt cx="506095" cy="53491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CD5E12D-4AE6-4FBF-BBD6-645004386713}"/>
                </a:ext>
              </a:extLst>
            </p:cNvPr>
            <p:cNvSpPr/>
            <p:nvPr/>
          </p:nvSpPr>
          <p:spPr>
            <a:xfrm>
              <a:off x="9077071" y="2943170"/>
              <a:ext cx="285293" cy="25355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  <a:endParaRPr lang="en-NL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08B772E-7B45-4407-93DF-1FFC5817072A}"/>
                </a:ext>
              </a:extLst>
            </p:cNvPr>
            <p:cNvCxnSpPr>
              <a:cxnSpLocks/>
            </p:cNvCxnSpPr>
            <p:nvPr/>
          </p:nvCxnSpPr>
          <p:spPr>
            <a:xfrm>
              <a:off x="9362364" y="3196723"/>
              <a:ext cx="220802" cy="2813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078ED9E-F074-4E4C-9C1B-C83E10A6F931}"/>
              </a:ext>
            </a:extLst>
          </p:cNvPr>
          <p:cNvSpPr/>
          <p:nvPr/>
        </p:nvSpPr>
        <p:spPr>
          <a:xfrm>
            <a:off x="9472765" y="3611309"/>
            <a:ext cx="285293" cy="2535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1606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Een </a:t>
            </a:r>
            <a:r>
              <a:rPr lang="en-US" dirty="0" err="1"/>
              <a:t>binaire</a:t>
            </a:r>
            <a:r>
              <a:rPr lang="en-US" dirty="0"/>
              <a:t> boom </a:t>
            </a:r>
            <a:r>
              <a:rPr lang="en-US" dirty="0" err="1"/>
              <a:t>ziet</a:t>
            </a:r>
            <a:r>
              <a:rPr lang="en-US" dirty="0"/>
              <a:t> er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volgt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getallen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de nodes.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Links is </a:t>
            </a:r>
            <a:r>
              <a:rPr lang="en-US" dirty="0" err="1"/>
              <a:t>kleiner</a:t>
            </a:r>
            <a:r>
              <a:rPr lang="en-US" dirty="0"/>
              <a:t>, </a:t>
            </a:r>
            <a:r>
              <a:rPr lang="en-US" dirty="0" err="1"/>
              <a:t>rechts</a:t>
            </a:r>
            <a:r>
              <a:rPr lang="en-US" dirty="0"/>
              <a:t> is </a:t>
            </a:r>
            <a:r>
              <a:rPr lang="en-US" dirty="0" err="1"/>
              <a:t>groter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add(5):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Boom </a:t>
            </a:r>
            <a:r>
              <a:rPr lang="en-US" dirty="0" err="1">
                <a:latin typeface="+mn-lt"/>
              </a:rPr>
              <a:t>afgaan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naar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beneden</a:t>
            </a:r>
            <a:r>
              <a:rPr lang="en-US" dirty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+mn-lt"/>
              </a:rPr>
              <a:t>Getal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toevoegen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zodra</a:t>
            </a:r>
            <a:r>
              <a:rPr lang="en-US" dirty="0">
                <a:latin typeface="+mn-lt"/>
              </a:rPr>
              <a:t> je </a:t>
            </a:r>
            <a:r>
              <a:rPr lang="en-US" dirty="0" err="1">
                <a:latin typeface="+mn-lt"/>
              </a:rPr>
              <a:t>bij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leaf bent.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Wat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er mis </a:t>
            </a:r>
            <a:r>
              <a:rPr lang="en-US" dirty="0" err="1">
                <a:latin typeface="+mn-lt"/>
              </a:rPr>
              <a:t>gaan</a:t>
            </a:r>
            <a:r>
              <a:rPr lang="en-US" dirty="0">
                <a:latin typeface="+mn-lt"/>
              </a:rPr>
              <a:t>?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FE341-D7BB-4C24-9D08-780C94BCC44F}"/>
              </a:ext>
            </a:extLst>
          </p:cNvPr>
          <p:cNvSpPr/>
          <p:nvPr/>
        </p:nvSpPr>
        <p:spPr>
          <a:xfrm>
            <a:off x="1187350" y="5876696"/>
            <a:ext cx="10536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050" dirty="0"/>
              <a:t>By No machine-readable author provided. </a:t>
            </a:r>
            <a:r>
              <a:rPr lang="en-NL" sz="1050" dirty="0" err="1"/>
              <a:t>Dcoetzee</a:t>
            </a:r>
            <a:r>
              <a:rPr lang="en-NL" sz="1050" dirty="0"/>
              <a:t> assumed (based on copyright claims). - No machine-readable source provided. Own work assumed (based on copyright claims)., Public Domain, https://commons.wikimedia.org/w/index.php?curid=488330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2D94AF-63A5-4E35-A79A-33B3F01E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8351" y="2009998"/>
            <a:ext cx="2857500" cy="23812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A85FDA-99F1-4E34-BD16-34449502D8D9}"/>
              </a:ext>
            </a:extLst>
          </p:cNvPr>
          <p:cNvSpPr/>
          <p:nvPr/>
        </p:nvSpPr>
        <p:spPr>
          <a:xfrm>
            <a:off x="8642707" y="3629358"/>
            <a:ext cx="285293" cy="2535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N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325EFC-A7E2-4F64-8A03-97531924D3C9}"/>
              </a:ext>
            </a:extLst>
          </p:cNvPr>
          <p:cNvGrpSpPr/>
          <p:nvPr/>
        </p:nvGrpSpPr>
        <p:grpSpPr>
          <a:xfrm>
            <a:off x="9078163" y="1680375"/>
            <a:ext cx="481584" cy="405693"/>
            <a:chOff x="9078163" y="1680375"/>
            <a:chExt cx="481584" cy="40569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CEB1562-E0B1-40F7-A0E1-FF8E928F6A33}"/>
                </a:ext>
              </a:extLst>
            </p:cNvPr>
            <p:cNvSpPr/>
            <p:nvPr/>
          </p:nvSpPr>
          <p:spPr>
            <a:xfrm>
              <a:off x="9274454" y="1680375"/>
              <a:ext cx="285293" cy="25355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CEDD22-23C3-4E52-AD3F-D0880D88E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8163" y="1933928"/>
              <a:ext cx="196291" cy="15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D0840C-23EC-4812-8721-B87FC39E4EF7}"/>
              </a:ext>
            </a:extLst>
          </p:cNvPr>
          <p:cNvGrpSpPr/>
          <p:nvPr/>
        </p:nvGrpSpPr>
        <p:grpSpPr>
          <a:xfrm>
            <a:off x="8570976" y="2224935"/>
            <a:ext cx="506095" cy="534913"/>
            <a:chOff x="8570976" y="2224935"/>
            <a:chExt cx="506095" cy="53491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0A01B0-0878-4693-97FB-B643395CFBF5}"/>
                </a:ext>
              </a:extLst>
            </p:cNvPr>
            <p:cNvSpPr/>
            <p:nvPr/>
          </p:nvSpPr>
          <p:spPr>
            <a:xfrm>
              <a:off x="8570976" y="2224935"/>
              <a:ext cx="285293" cy="25355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8A4D00-68BC-433D-80BB-B1FD1DCA75FF}"/>
                </a:ext>
              </a:extLst>
            </p:cNvPr>
            <p:cNvCxnSpPr>
              <a:cxnSpLocks/>
            </p:cNvCxnSpPr>
            <p:nvPr/>
          </p:nvCxnSpPr>
          <p:spPr>
            <a:xfrm>
              <a:off x="8856269" y="2478488"/>
              <a:ext cx="220802" cy="2813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74A176B-DAA2-4F7D-9C41-58957CE43754}"/>
              </a:ext>
            </a:extLst>
          </p:cNvPr>
          <p:cNvGrpSpPr/>
          <p:nvPr/>
        </p:nvGrpSpPr>
        <p:grpSpPr>
          <a:xfrm flipH="1">
            <a:off x="8818601" y="2943170"/>
            <a:ext cx="506095" cy="552962"/>
            <a:chOff x="9077071" y="2943170"/>
            <a:chExt cx="506095" cy="534913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EF928F2-2915-4916-8F1D-9C075DB9F0DC}"/>
                </a:ext>
              </a:extLst>
            </p:cNvPr>
            <p:cNvSpPr/>
            <p:nvPr/>
          </p:nvSpPr>
          <p:spPr>
            <a:xfrm>
              <a:off x="9077071" y="2943170"/>
              <a:ext cx="285293" cy="25355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NL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DDA4BB0-3415-4CFB-8564-EBFC9941FAAB}"/>
                </a:ext>
              </a:extLst>
            </p:cNvPr>
            <p:cNvCxnSpPr>
              <a:cxnSpLocks/>
            </p:cNvCxnSpPr>
            <p:nvPr/>
          </p:nvCxnSpPr>
          <p:spPr>
            <a:xfrm>
              <a:off x="9362364" y="3196723"/>
              <a:ext cx="220802" cy="28136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134C0C-DBF5-49AF-B730-2AF956CD4349}"/>
              </a:ext>
            </a:extLst>
          </p:cNvPr>
          <p:cNvCxnSpPr>
            <a:cxnSpLocks/>
          </p:cNvCxnSpPr>
          <p:nvPr/>
        </p:nvCxnSpPr>
        <p:spPr>
          <a:xfrm>
            <a:off x="8928000" y="4314370"/>
            <a:ext cx="248308" cy="272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8C01434-2133-4E7A-9316-69AB3474851A}"/>
              </a:ext>
            </a:extLst>
          </p:cNvPr>
          <p:cNvSpPr/>
          <p:nvPr/>
        </p:nvSpPr>
        <p:spPr>
          <a:xfrm>
            <a:off x="9145218" y="4586705"/>
            <a:ext cx="285293" cy="2535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0694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Een </a:t>
            </a:r>
            <a:r>
              <a:rPr lang="en-US" dirty="0" err="1"/>
              <a:t>binaire</a:t>
            </a:r>
            <a:r>
              <a:rPr lang="en-US" dirty="0"/>
              <a:t> boom </a:t>
            </a:r>
            <a:r>
              <a:rPr lang="en-US" dirty="0" err="1"/>
              <a:t>ziet</a:t>
            </a:r>
            <a:r>
              <a:rPr lang="en-US" dirty="0"/>
              <a:t> er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volgt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getallen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in de nodes.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Links is </a:t>
            </a:r>
            <a:r>
              <a:rPr lang="en-US" dirty="0" err="1"/>
              <a:t>kleiner</a:t>
            </a:r>
            <a:r>
              <a:rPr lang="en-US" dirty="0"/>
              <a:t>, </a:t>
            </a:r>
            <a:r>
              <a:rPr lang="en-US" dirty="0" err="1"/>
              <a:t>rechts</a:t>
            </a:r>
            <a:r>
              <a:rPr lang="en-US" dirty="0"/>
              <a:t> is </a:t>
            </a:r>
            <a:r>
              <a:rPr lang="en-US" dirty="0" err="1"/>
              <a:t>groter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delete(8):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+mn-lt"/>
              </a:rPr>
              <a:t>Vind</a:t>
            </a:r>
            <a:r>
              <a:rPr lang="en-US" dirty="0">
                <a:latin typeface="+mn-lt"/>
              </a:rPr>
              <a:t> het </a:t>
            </a:r>
            <a:r>
              <a:rPr lang="en-US" dirty="0" err="1">
                <a:latin typeface="+mn-lt"/>
              </a:rPr>
              <a:t>volgende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grootste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getal</a:t>
            </a:r>
            <a:endParaRPr lang="en-US" dirty="0">
              <a:latin typeface="+mn-lt"/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(Ga 1x </a:t>
            </a:r>
            <a:r>
              <a:rPr lang="en-US" dirty="0" err="1">
                <a:latin typeface="+mn-lt"/>
              </a:rPr>
              <a:t>naar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rechts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zoveel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naar</a:t>
            </a:r>
            <a:r>
              <a:rPr lang="en-US" dirty="0">
                <a:latin typeface="+mn-lt"/>
              </a:rPr>
              <a:t> links)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Swap het </a:t>
            </a:r>
            <a:r>
              <a:rPr lang="en-US" dirty="0" err="1">
                <a:latin typeface="+mn-lt"/>
              </a:rPr>
              <a:t>nieuwe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getal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naar</a:t>
            </a:r>
            <a:r>
              <a:rPr lang="en-US" dirty="0">
                <a:latin typeface="+mn-lt"/>
              </a:rPr>
              <a:t> de </a:t>
            </a:r>
            <a:r>
              <a:rPr lang="en-US" dirty="0" err="1">
                <a:latin typeface="+mn-lt"/>
              </a:rPr>
              <a:t>huidige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plaats</a:t>
            </a:r>
            <a:endParaRPr lang="en-US" dirty="0">
              <a:latin typeface="+mn-lt"/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0 </a:t>
            </a:r>
            <a:r>
              <a:rPr lang="en-US" dirty="0" err="1">
                <a:latin typeface="+mn-lt"/>
              </a:rPr>
              <a:t>kinderen</a:t>
            </a:r>
            <a:r>
              <a:rPr lang="en-US" dirty="0">
                <a:latin typeface="+mn-lt"/>
              </a:rPr>
              <a:t>? → Het is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blad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kan</a:t>
            </a:r>
            <a:r>
              <a:rPr lang="en-US" dirty="0">
                <a:latin typeface="+mn-lt"/>
              </a:rPr>
              <a:t> direct.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1 kind? → </a:t>
            </a:r>
            <a:r>
              <a:rPr lang="en-US" dirty="0" err="1">
                <a:latin typeface="+mn-lt"/>
              </a:rPr>
              <a:t>Geef</a:t>
            </a:r>
            <a:r>
              <a:rPr lang="en-US" dirty="0">
                <a:latin typeface="+mn-lt"/>
              </a:rPr>
              <a:t> het kind </a:t>
            </a:r>
            <a:r>
              <a:rPr lang="en-US" dirty="0" err="1">
                <a:latin typeface="+mn-lt"/>
              </a:rPr>
              <a:t>een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nieuwe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ouder</a:t>
            </a:r>
            <a:r>
              <a:rPr lang="en-US" dirty="0">
                <a:latin typeface="+mn-lt"/>
              </a:rPr>
              <a:t> mee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>
                <a:latin typeface="+mn-lt"/>
              </a:rPr>
              <a:t>2 </a:t>
            </a:r>
            <a:r>
              <a:rPr lang="en-US" dirty="0" err="1">
                <a:latin typeface="+mn-lt"/>
              </a:rPr>
              <a:t>kinderen</a:t>
            </a:r>
            <a:r>
              <a:rPr lang="en-US" dirty="0">
                <a:latin typeface="+mn-lt"/>
              </a:rPr>
              <a:t>? → </a:t>
            </a:r>
            <a:r>
              <a:rPr lang="en-US" dirty="0" err="1">
                <a:latin typeface="+mn-lt"/>
              </a:rPr>
              <a:t>Onmogelijk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FE341-D7BB-4C24-9D08-780C94BCC44F}"/>
              </a:ext>
            </a:extLst>
          </p:cNvPr>
          <p:cNvSpPr/>
          <p:nvPr/>
        </p:nvSpPr>
        <p:spPr>
          <a:xfrm>
            <a:off x="1187350" y="5876696"/>
            <a:ext cx="10536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050" dirty="0"/>
              <a:t>By No machine-readable author provided. </a:t>
            </a:r>
            <a:r>
              <a:rPr lang="en-NL" sz="1050" dirty="0" err="1"/>
              <a:t>Dcoetzee</a:t>
            </a:r>
            <a:r>
              <a:rPr lang="en-NL" sz="1050" dirty="0"/>
              <a:t> assumed (based on copyright claims). - No machine-readable source provided. Own work assumed (based on copyright claims)., Public Domain, https://commons.wikimedia.org/w/index.php?curid=488330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2D94AF-63A5-4E35-A79A-33B3F01E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8351" y="2009998"/>
            <a:ext cx="2857500" cy="238125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AA249E-C723-4313-91BE-9F2250E8002D}"/>
              </a:ext>
            </a:extLst>
          </p:cNvPr>
          <p:cNvCxnSpPr>
            <a:cxnSpLocks/>
          </p:cNvCxnSpPr>
          <p:nvPr/>
        </p:nvCxnSpPr>
        <p:spPr>
          <a:xfrm flipH="1" flipV="1">
            <a:off x="9707270" y="2282342"/>
            <a:ext cx="314554" cy="212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A7D925C-07F2-4A68-B335-4B6EE79C613C}"/>
              </a:ext>
            </a:extLst>
          </p:cNvPr>
          <p:cNvGrpSpPr/>
          <p:nvPr/>
        </p:nvGrpSpPr>
        <p:grpSpPr>
          <a:xfrm>
            <a:off x="9209837" y="2084832"/>
            <a:ext cx="395021" cy="358516"/>
            <a:chOff x="9209837" y="2084832"/>
            <a:chExt cx="395021" cy="35851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074E52-2062-4A05-ADAF-31EA6B458FA8}"/>
                </a:ext>
              </a:extLst>
            </p:cNvPr>
            <p:cNvCxnSpPr>
              <a:cxnSpLocks/>
            </p:cNvCxnSpPr>
            <p:nvPr/>
          </p:nvCxnSpPr>
          <p:spPr>
            <a:xfrm>
              <a:off x="9209837" y="2084832"/>
              <a:ext cx="395021" cy="358516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4756439-F354-4D20-B542-2062CC13B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9837" y="2084832"/>
              <a:ext cx="395021" cy="34297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06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F571-A75F-4906-95CE-056288A4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5600-5DB6-41B1-BAF3-F6FF67D1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18BE0-64EF-4EA2-9A56-9C9A4401D4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44B7E-1B56-4B92-81A1-E55CC6A47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E28EB3-8FA6-4AAC-9D3F-2E39BDCF1A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datastructuren</a:t>
            </a:r>
            <a:endParaRPr lang="en-NL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5A39B7-64D6-477F-A4DB-DF0674D67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8516" y="1874649"/>
            <a:ext cx="9784430" cy="41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6"/>
                <a:ext cx="7634681" cy="4050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 </a:t>
                </a:r>
                <a:r>
                  <a:rPr lang="en-US" dirty="0" err="1">
                    <a:latin typeface="+mn-lt"/>
                  </a:rPr>
                  <a:t>deze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operaties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duren</a:t>
                </a:r>
                <a:r>
                  <a:rPr lang="en-US" dirty="0">
                    <a:latin typeface="+mn-lt"/>
                  </a:rPr>
                  <a:t> maximal de </a:t>
                </a:r>
                <a:r>
                  <a:rPr lang="en-US" dirty="0" err="1">
                    <a:latin typeface="+mn-lt"/>
                  </a:rPr>
                  <a:t>diepte</a:t>
                </a:r>
                <a:r>
                  <a:rPr lang="en-US" dirty="0">
                    <a:latin typeface="+mn-lt"/>
                  </a:rPr>
                  <a:t> van de boom. 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+mn-lt"/>
                  </a:rPr>
                  <a:t>Bij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een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gebalanceerde</a:t>
                </a:r>
                <a:r>
                  <a:rPr lang="en-US" dirty="0">
                    <a:latin typeface="+mn-lt"/>
                  </a:rPr>
                  <a:t> boom is </a:t>
                </a:r>
                <a:r>
                  <a:rPr lang="en-US" dirty="0" err="1">
                    <a:latin typeface="+mn-lt"/>
                  </a:rPr>
                  <a:t>dit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 </a:t>
                </a:r>
                <a:r>
                  <a:rPr lang="en-US" dirty="0" err="1">
                    <a:latin typeface="+mn-lt"/>
                  </a:rPr>
                  <a:t>binaire</a:t>
                </a:r>
                <a:r>
                  <a:rPr lang="en-US" dirty="0">
                    <a:latin typeface="+mn-lt"/>
                  </a:rPr>
                  <a:t> boom die we </a:t>
                </a:r>
                <a:r>
                  <a:rPr lang="en-US" dirty="0" err="1">
                    <a:latin typeface="+mn-lt"/>
                  </a:rPr>
                  <a:t>hebben</a:t>
                </a:r>
                <a:r>
                  <a:rPr lang="en-US" dirty="0">
                    <a:latin typeface="+mn-lt"/>
                  </a:rPr>
                  <a:t> laten </a:t>
                </a:r>
                <a:r>
                  <a:rPr lang="en-US" dirty="0" err="1">
                    <a:latin typeface="+mn-lt"/>
                  </a:rPr>
                  <a:t>zien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heeft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één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nadeel</a:t>
                </a:r>
                <a:r>
                  <a:rPr lang="en-US" dirty="0">
                    <a:latin typeface="+mn-lt"/>
                  </a:rPr>
                  <a:t>: het </a:t>
                </a:r>
                <a:r>
                  <a:rPr lang="en-US" dirty="0" err="1">
                    <a:latin typeface="+mn-lt"/>
                  </a:rPr>
                  <a:t>wordt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niet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automatisch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gebalanceerd</a:t>
                </a:r>
                <a:r>
                  <a:rPr lang="en-US" dirty="0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Er </a:t>
                </a:r>
                <a:r>
                  <a:rPr lang="en-US" dirty="0" err="1">
                    <a:latin typeface="+mn-lt"/>
                  </a:rPr>
                  <a:t>zijn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betere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opties</a:t>
                </a:r>
                <a:r>
                  <a:rPr lang="en-US" dirty="0">
                    <a:latin typeface="+mn-lt"/>
                  </a:rPr>
                  <a:t> die </a:t>
                </a:r>
                <a:r>
                  <a:rPr lang="en-US" dirty="0" err="1">
                    <a:latin typeface="+mn-lt"/>
                  </a:rPr>
                  <a:t>zichzelf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balanceren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r>
                  <a:rPr lang="en-US" dirty="0">
                    <a:latin typeface="+mn-lt"/>
                  </a:rPr>
                  <a:t>B-tree</a:t>
                </a:r>
              </a:p>
              <a:p>
                <a:r>
                  <a:rPr lang="en-US" dirty="0">
                    <a:latin typeface="+mn-lt"/>
                  </a:rPr>
                  <a:t>Red-black tree</a:t>
                </a:r>
              </a:p>
              <a:p>
                <a:r>
                  <a:rPr lang="en-US" dirty="0">
                    <a:latin typeface="+mn-lt"/>
                  </a:rPr>
                  <a:t>Meer 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6"/>
                <a:ext cx="7634681" cy="4050874"/>
              </a:xfrm>
              <a:blipFill>
                <a:blip r:embed="rId2"/>
                <a:stretch>
                  <a:fillRect l="-2077" t="-195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47E88-C675-46DD-A1BD-002ED92D731E}"/>
              </a:ext>
            </a:extLst>
          </p:cNvPr>
          <p:cNvSpPr/>
          <p:nvPr/>
        </p:nvSpPr>
        <p:spPr>
          <a:xfrm>
            <a:off x="1187350" y="5876696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NL" sz="1100" dirty="0"/>
              <a:t>By Me (</a:t>
            </a:r>
            <a:r>
              <a:rPr lang="en-NL" sz="1100" dirty="0" err="1"/>
              <a:t>Intgr</a:t>
            </a:r>
            <a:r>
              <a:rPr lang="en-NL" sz="1100" dirty="0"/>
              <a:t>) - Own work, Public Domain, https://commons.wikimedia.org/w/index.php?curid=2809694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A4E317B-5362-433E-8482-A836800F2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4800" y="1897915"/>
            <a:ext cx="3580287" cy="358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geïmplementeerd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zelf-balancerende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boom met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Elk kind links is </a:t>
            </a:r>
            <a:r>
              <a:rPr lang="en-US" dirty="0" err="1"/>
              <a:t>kleiner</a:t>
            </a:r>
            <a:r>
              <a:rPr lang="en-US" dirty="0"/>
              <a:t> dan de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Elk kind </a:t>
            </a:r>
            <a:r>
              <a:rPr lang="en-US" dirty="0" err="1"/>
              <a:t>rechts</a:t>
            </a:r>
            <a:r>
              <a:rPr lang="en-US" dirty="0"/>
              <a:t> is </a:t>
            </a:r>
            <a:r>
              <a:rPr lang="en-US" dirty="0" err="1"/>
              <a:t>groter</a:t>
            </a:r>
            <a:r>
              <a:rPr lang="en-US" dirty="0"/>
              <a:t> dan de node.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functies</a:t>
            </a:r>
            <a:r>
              <a:rPr lang="en-US" dirty="0"/>
              <a:t> add, remove </a:t>
            </a:r>
            <a:r>
              <a:rPr lang="en-US" dirty="0" err="1"/>
              <a:t>en</a:t>
            </a:r>
            <a:r>
              <a:rPr lang="en-US" dirty="0"/>
              <a:t> contains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allemaal</a:t>
            </a:r>
            <a:br>
              <a:rPr lang="en-US" dirty="0"/>
            </a:br>
            <a:r>
              <a:rPr lang="en-US" dirty="0" err="1"/>
              <a:t>afhankelijk</a:t>
            </a:r>
            <a:r>
              <a:rPr lang="en-US" dirty="0"/>
              <a:t> van de </a:t>
            </a:r>
            <a:r>
              <a:rPr lang="en-US" dirty="0" err="1"/>
              <a:t>hoogte</a:t>
            </a:r>
            <a:r>
              <a:rPr lang="en-US" dirty="0"/>
              <a:t> van de boom.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FE341-D7BB-4C24-9D08-780C94BCC44F}"/>
              </a:ext>
            </a:extLst>
          </p:cNvPr>
          <p:cNvSpPr/>
          <p:nvPr/>
        </p:nvSpPr>
        <p:spPr>
          <a:xfrm>
            <a:off x="1187350" y="5876696"/>
            <a:ext cx="10536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050" dirty="0"/>
              <a:t>By No machine-readable author provided. </a:t>
            </a:r>
            <a:r>
              <a:rPr lang="en-NL" sz="1050" dirty="0" err="1"/>
              <a:t>Dcoetzee</a:t>
            </a:r>
            <a:r>
              <a:rPr lang="en-NL" sz="1050" dirty="0"/>
              <a:t> assumed (based on copyright claims). - No machine-readable source provided. Own work assumed (based on copyright claims)., Public Domain, https://commons.wikimedia.org/w/index.php?curid=488330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2D94AF-63A5-4E35-A79A-33B3F01E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139" y="2490129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[Extra] </a:t>
            </a:r>
            <a:r>
              <a:rPr lang="en-US" dirty="0" err="1"/>
              <a:t>Implementeer</a:t>
            </a:r>
            <a:r>
              <a:rPr lang="en-US" dirty="0"/>
              <a:t> je eigen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 met integers.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Begin met de </a:t>
            </a:r>
            <a:r>
              <a:rPr lang="en-US" dirty="0" err="1"/>
              <a:t>functie</a:t>
            </a:r>
            <a:r>
              <a:rPr lang="en-US" dirty="0"/>
              <a:t> add().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daarna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contains() toe.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Voeg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laatste</a:t>
            </a:r>
            <a:r>
              <a:rPr lang="en-US" dirty="0"/>
              <a:t> de </a:t>
            </a:r>
            <a:r>
              <a:rPr lang="en-US" dirty="0" err="1"/>
              <a:t>functie</a:t>
            </a:r>
            <a:r>
              <a:rPr lang="en-US" dirty="0"/>
              <a:t> remove() toe.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[Extra] </a:t>
            </a:r>
            <a:r>
              <a:rPr lang="en-US" dirty="0" err="1"/>
              <a:t>Implementeer</a:t>
            </a:r>
            <a:r>
              <a:rPr lang="en-US" dirty="0"/>
              <a:t> extra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min()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max()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br>
              <a:rPr lang="en-US" dirty="0"/>
            </a:br>
            <a:r>
              <a:rPr lang="en-US" dirty="0" err="1"/>
              <a:t>functie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printSorted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die de boom </a:t>
            </a:r>
            <a:r>
              <a:rPr lang="en-US" dirty="0" err="1"/>
              <a:t>gesorteerd</a:t>
            </a:r>
            <a:r>
              <a:rPr lang="en-US" dirty="0"/>
              <a:t> print.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Implementeer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 met </a:t>
            </a:r>
            <a:r>
              <a:rPr lang="en-US" dirty="0" err="1"/>
              <a:t>generieke</a:t>
            </a:r>
            <a:r>
              <a:rPr lang="en-US" dirty="0"/>
              <a:t> types.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Opdracht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FE341-D7BB-4C24-9D08-780C94BCC44F}"/>
              </a:ext>
            </a:extLst>
          </p:cNvPr>
          <p:cNvSpPr/>
          <p:nvPr/>
        </p:nvSpPr>
        <p:spPr>
          <a:xfrm>
            <a:off x="1187350" y="6033221"/>
            <a:ext cx="1053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900" dirty="0"/>
              <a:t>By No machine-readable author provided. </a:t>
            </a:r>
            <a:r>
              <a:rPr lang="en-NL" sz="900" dirty="0" err="1"/>
              <a:t>Dcoetzee</a:t>
            </a:r>
            <a:r>
              <a:rPr lang="en-NL" sz="900" dirty="0"/>
              <a:t> assumed (based on copyright claims). - No machine-readable source provided. Own work assumed (based on copyright claims)., Public Domain, https://commons.wikimedia.org/w/index.php?curid=488330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C2D94AF-63A5-4E35-A79A-33B3F01E6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4032" y="2723938"/>
            <a:ext cx="2857500" cy="23812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CC2330-A964-492D-930C-F0252AE28F89}"/>
              </a:ext>
            </a:extLst>
          </p:cNvPr>
          <p:cNvSpPr/>
          <p:nvPr/>
        </p:nvSpPr>
        <p:spPr>
          <a:xfrm>
            <a:off x="3151796" y="4473449"/>
            <a:ext cx="3036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left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61249-F57A-46F4-A611-7D0B665DD1C9}"/>
              </a:ext>
            </a:extLst>
          </p:cNvPr>
          <p:cNvSpPr/>
          <p:nvPr/>
        </p:nvSpPr>
        <p:spPr>
          <a:xfrm>
            <a:off x="529799" y="4473449"/>
            <a:ext cx="32796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Tree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232376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Recursie</a:t>
            </a:r>
            <a:r>
              <a:rPr lang="en-US" dirty="0"/>
              <a:t> [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de </a:t>
            </a:r>
            <a:r>
              <a:rPr lang="en-US" dirty="0" err="1"/>
              <a:t>toets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>
                <a:solidFill>
                  <a:schemeClr val="accent6"/>
                </a:solidFill>
              </a:rPr>
              <a:t>Toets</a:t>
            </a:r>
            <a:endParaRPr lang="en-US" b="1" dirty="0">
              <a:solidFill>
                <a:schemeClr val="accent6"/>
              </a:solidFill>
            </a:endParaRPr>
          </a:p>
          <a:p>
            <a:pPr marL="725488" lvl="1" indent="-457200">
              <a:buFont typeface="+mj-lt"/>
              <a:buAutoNum type="arabicPeriod"/>
            </a:pPr>
            <a:r>
              <a:rPr lang="en-US" sz="2000" dirty="0"/>
              <a:t>Wat </a:t>
            </a:r>
            <a:r>
              <a:rPr lang="en-US" sz="2000" dirty="0" err="1"/>
              <a:t>komt</a:t>
            </a:r>
            <a:r>
              <a:rPr lang="en-US" sz="2000" dirty="0"/>
              <a:t> er op de </a:t>
            </a:r>
            <a:r>
              <a:rPr lang="en-US" sz="2000" dirty="0" err="1"/>
              <a:t>toets</a:t>
            </a:r>
            <a:r>
              <a:rPr lang="en-US" sz="2000" dirty="0"/>
              <a:t>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sz="2000" dirty="0" err="1"/>
              <a:t>Kleine</a:t>
            </a:r>
            <a:r>
              <a:rPr lang="en-US" sz="2000" dirty="0"/>
              <a:t> </a:t>
            </a:r>
            <a:r>
              <a:rPr lang="en-US" sz="2000" dirty="0" err="1"/>
              <a:t>herhaling</a:t>
            </a:r>
            <a:endParaRPr lang="en-US" sz="2000" dirty="0"/>
          </a:p>
          <a:p>
            <a:pPr marL="725488" lvl="1" indent="-457200">
              <a:buFont typeface="+mj-lt"/>
              <a:buAutoNum type="arabicPeriod"/>
            </a:pPr>
            <a:r>
              <a:rPr lang="en-US" sz="2000" dirty="0" err="1"/>
              <a:t>Bespreking</a:t>
            </a:r>
            <a:r>
              <a:rPr lang="en-US" sz="2000" dirty="0"/>
              <a:t> </a:t>
            </a:r>
            <a:r>
              <a:rPr lang="en-US" sz="2000" dirty="0" err="1"/>
              <a:t>proeftoets</a:t>
            </a:r>
            <a:endParaRPr lang="en-US" sz="2000" dirty="0"/>
          </a:p>
          <a:p>
            <a:pPr marL="725488" lvl="1" indent="-457200">
              <a:buFont typeface="+mj-lt"/>
              <a:buAutoNum type="arabicPeriod"/>
            </a:pP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5045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toets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twee </a:t>
            </a:r>
            <a:r>
              <a:rPr lang="en-US" dirty="0" err="1"/>
              <a:t>delen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50% </a:t>
            </a:r>
            <a:r>
              <a:rPr lang="en-US" dirty="0" err="1"/>
              <a:t>theorievragen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50% </a:t>
            </a:r>
            <a:r>
              <a:rPr lang="en-US" dirty="0" err="1"/>
              <a:t>programmeeropdracht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Tijdens</a:t>
            </a:r>
            <a:r>
              <a:rPr lang="en-US" dirty="0"/>
              <a:t> de </a:t>
            </a:r>
            <a:r>
              <a:rPr lang="en-US" dirty="0" err="1"/>
              <a:t>toets</a:t>
            </a:r>
            <a:r>
              <a:rPr lang="en-US" dirty="0"/>
              <a:t> mag je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bijhouden</a:t>
            </a:r>
            <a:r>
              <a:rPr lang="en-US" dirty="0"/>
              <a:t>. Je mag: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 slides </a:t>
            </a:r>
            <a:r>
              <a:rPr lang="en-US" dirty="0" err="1"/>
              <a:t>en</a:t>
            </a:r>
            <a:r>
              <a:rPr lang="en-US" dirty="0"/>
              <a:t> het </a:t>
            </a:r>
            <a:r>
              <a:rPr lang="en-US" dirty="0" err="1"/>
              <a:t>boek</a:t>
            </a:r>
            <a:r>
              <a:rPr lang="en-US" dirty="0"/>
              <a:t> </a:t>
            </a:r>
            <a:r>
              <a:rPr lang="en-US" dirty="0" err="1"/>
              <a:t>erbijhouden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Zelf</a:t>
            </a:r>
            <a:r>
              <a:rPr lang="en-US" dirty="0"/>
              <a:t> </a:t>
            </a:r>
            <a:r>
              <a:rPr lang="en-US" dirty="0" err="1"/>
              <a:t>uitgewerkte</a:t>
            </a:r>
            <a:r>
              <a:rPr lang="en-US" dirty="0"/>
              <a:t> </a:t>
            </a:r>
            <a:r>
              <a:rPr lang="en-US" dirty="0" err="1"/>
              <a:t>opdrachten</a:t>
            </a:r>
            <a:r>
              <a:rPr lang="en-US" dirty="0"/>
              <a:t> </a:t>
            </a:r>
            <a:r>
              <a:rPr lang="en-US" dirty="0" err="1"/>
              <a:t>bijhouden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 </a:t>
            </a:r>
            <a:r>
              <a:rPr lang="en-US" dirty="0" err="1"/>
              <a:t>proeftoets</a:t>
            </a:r>
            <a:r>
              <a:rPr lang="en-US" dirty="0"/>
              <a:t> </a:t>
            </a:r>
            <a:r>
              <a:rPr lang="en-US" dirty="0" err="1"/>
              <a:t>bijhouden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Een</a:t>
            </a:r>
            <a:r>
              <a:rPr lang="en-US" dirty="0"/>
              <a:t> offline </a:t>
            </a:r>
            <a:r>
              <a:rPr lang="en-US" dirty="0" err="1"/>
              <a:t>versie</a:t>
            </a:r>
            <a:r>
              <a:rPr lang="en-US" dirty="0"/>
              <a:t> van de Java </a:t>
            </a:r>
            <a:r>
              <a:rPr lang="en-US" dirty="0" err="1"/>
              <a:t>documentatie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Je mag </a:t>
            </a:r>
            <a:r>
              <a:rPr lang="en-US" dirty="0" err="1"/>
              <a:t>alleen</a:t>
            </a:r>
            <a:r>
              <a:rPr lang="en-US" dirty="0"/>
              <a:t> </a:t>
            </a:r>
            <a:r>
              <a:rPr lang="en-US" b="1" dirty="0" err="1"/>
              <a:t>niet</a:t>
            </a:r>
            <a:r>
              <a:rPr lang="en-US" b="1" dirty="0"/>
              <a:t> op het internet</a:t>
            </a:r>
            <a:r>
              <a:rPr lang="en-US" dirty="0"/>
              <a:t>, </a:t>
            </a:r>
            <a:r>
              <a:rPr lang="en-US" dirty="0" err="1"/>
              <a:t>behalve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submitten</a:t>
            </a:r>
            <a:r>
              <a:rPr lang="en-US" dirty="0"/>
              <a:t> van de code.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komt</a:t>
            </a:r>
            <a:r>
              <a:rPr lang="en-US" dirty="0"/>
              <a:t> er op de </a:t>
            </a:r>
            <a:r>
              <a:rPr lang="en-US" dirty="0" err="1"/>
              <a:t>toets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DFE341-D7BB-4C24-9D08-780C94BCC44F}"/>
              </a:ext>
            </a:extLst>
          </p:cNvPr>
          <p:cNvSpPr/>
          <p:nvPr/>
        </p:nvSpPr>
        <p:spPr>
          <a:xfrm>
            <a:off x="1187350" y="6033221"/>
            <a:ext cx="10536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900" dirty="0"/>
              <a:t>By No machine-readable author provided. </a:t>
            </a:r>
            <a:r>
              <a:rPr lang="en-NL" sz="900" dirty="0" err="1"/>
              <a:t>Dcoetzee</a:t>
            </a:r>
            <a:r>
              <a:rPr lang="en-NL" sz="900" dirty="0"/>
              <a:t> assumed (based on copyright claims). - No machine-readable source provided. Own work assumed (based on copyright claims)., Public Domain, https://commons.wikimedia.org/w/index.php?curid=488330</a:t>
            </a:r>
          </a:p>
        </p:txBody>
      </p:sp>
    </p:spTree>
    <p:extLst>
      <p:ext uri="{BB962C8B-B14F-4D97-AF65-F5344CB8AC3E}">
        <p14:creationId xmlns:p14="http://schemas.microsoft.com/office/powerpoint/2010/main" val="332606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Avans Deeltijd — Opleiding Informatica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Topics </a:t>
                </a:r>
                <a:r>
                  <a:rPr lang="en-US" dirty="0" err="1"/>
                  <a:t>voor</a:t>
                </a:r>
                <a:r>
                  <a:rPr lang="en-US" dirty="0"/>
                  <a:t> de </a:t>
                </a:r>
                <a:r>
                  <a:rPr lang="en-US" dirty="0" err="1"/>
                  <a:t>theorievragen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Tijds</a:t>
                </a:r>
                <a:r>
                  <a:rPr lang="en-US" dirty="0"/>
                  <a:t>-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ruimtecomplexiteit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Het </a:t>
                </a:r>
                <a:r>
                  <a:rPr lang="en-US" dirty="0" err="1"/>
                  <a:t>snappen</a:t>
                </a:r>
                <a:r>
                  <a:rPr lang="en-US" dirty="0"/>
                  <a:t> van de </a:t>
                </a:r>
                <a:r>
                  <a:rPr lang="en-US" dirty="0" err="1"/>
                  <a:t>zoek</a:t>
                </a:r>
                <a:r>
                  <a:rPr lang="en-US" dirty="0"/>
                  <a:t>-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sorteeralgoritmes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Arrays, </a:t>
                </a:r>
                <a:r>
                  <a:rPr lang="en-US" dirty="0" err="1"/>
                  <a:t>ArrayLists</a:t>
                </a:r>
                <a:r>
                  <a:rPr lang="en-US" dirty="0"/>
                  <a:t>, Linked Lists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HashSet, </a:t>
                </a:r>
                <a:r>
                  <a:rPr lang="en-US" dirty="0" err="1"/>
                  <a:t>TreeSet</a:t>
                </a:r>
                <a:r>
                  <a:rPr lang="en-US" dirty="0"/>
                  <a:t>, HashMap, </a:t>
                </a:r>
                <a:r>
                  <a:rPr lang="en-US" dirty="0" err="1"/>
                  <a:t>TreeMap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ArrayDeque</a:t>
                </a:r>
                <a:r>
                  <a:rPr lang="en-US" dirty="0"/>
                  <a:t>, Priority Queue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Generieke</a:t>
                </a:r>
                <a:r>
                  <a:rPr lang="en-US" dirty="0"/>
                  <a:t> </a:t>
                </a:r>
                <a:r>
                  <a:rPr lang="en-US" dirty="0" err="1"/>
                  <a:t>datatypen</a:t>
                </a:r>
                <a:r>
                  <a:rPr lang="en-US" dirty="0"/>
                  <a:t> </a:t>
                </a:r>
                <a:r>
                  <a:rPr lang="en-US" dirty="0" err="1"/>
                  <a:t>snappen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err="1"/>
                  <a:t>Binaire</a:t>
                </a:r>
                <a:r>
                  <a:rPr lang="en-US" dirty="0"/>
                  <a:t> </a:t>
                </a:r>
                <a:r>
                  <a:rPr lang="en-US" dirty="0" err="1"/>
                  <a:t>zoekbomen</a:t>
                </a:r>
                <a:r>
                  <a:rPr lang="en-US" dirty="0"/>
                  <a:t> </a:t>
                </a:r>
                <a:r>
                  <a:rPr lang="en-US" dirty="0" err="1"/>
                  <a:t>snappen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 </a:t>
                </a:r>
                <a:r>
                  <a:rPr lang="en-US" dirty="0" err="1"/>
                  <a:t>programeeropdracht</a:t>
                </a:r>
                <a:r>
                  <a:rPr lang="en-US" dirty="0"/>
                  <a:t> </a:t>
                </a:r>
                <a:r>
                  <a:rPr lang="en-US" dirty="0" err="1"/>
                  <a:t>gaat</a:t>
                </a:r>
                <a:r>
                  <a:rPr lang="en-US" dirty="0"/>
                  <a:t> met </a:t>
                </a:r>
                <a:r>
                  <a:rPr lang="en-US" dirty="0" err="1"/>
                  <a:t>datastructuren</a:t>
                </a:r>
                <a:r>
                  <a:rPr lang="en-US" dirty="0"/>
                  <a:t> </a:t>
                </a:r>
                <a:r>
                  <a:rPr lang="en-US" dirty="0" err="1"/>
                  <a:t>te</a:t>
                </a:r>
                <a:r>
                  <a:rPr lang="en-US" dirty="0"/>
                  <a:t> </a:t>
                </a:r>
                <a:r>
                  <a:rPr lang="en-US" dirty="0" err="1"/>
                  <a:t>maken</a:t>
                </a:r>
                <a:r>
                  <a:rPr lang="en-US" dirty="0"/>
                  <a:t> </a:t>
                </a:r>
                <a:r>
                  <a:rPr lang="en-US" dirty="0" err="1"/>
                  <a:t>hebben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is in </a:t>
                </a:r>
                <a:r>
                  <a:rPr lang="en-US" dirty="0" err="1"/>
                  <a:t>dezelfde</a:t>
                </a:r>
                <a:r>
                  <a:rPr lang="en-US" dirty="0"/>
                  <a:t> </a:t>
                </a:r>
                <a:r>
                  <a:rPr lang="en-US" dirty="0" err="1"/>
                  <a:t>vorm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vorig</a:t>
                </a:r>
                <a:r>
                  <a:rPr lang="en-US" dirty="0"/>
                  <a:t> </a:t>
                </a:r>
                <a:r>
                  <a:rPr lang="en-US" dirty="0" err="1"/>
                  <a:t>jaar</a:t>
                </a:r>
                <a:r>
                  <a:rPr lang="en-US" dirty="0"/>
                  <a:t>, maar </a:t>
                </a:r>
                <a:r>
                  <a:rPr lang="en-US" dirty="0" err="1"/>
                  <a:t>dit</a:t>
                </a:r>
                <a:r>
                  <a:rPr lang="en-US" dirty="0"/>
                  <a:t> </a:t>
                </a:r>
                <a:r>
                  <a:rPr lang="en-US" dirty="0" err="1"/>
                  <a:t>keer</a:t>
                </a:r>
                <a:r>
                  <a:rPr lang="en-US" dirty="0"/>
                  <a:t> met de </a:t>
                </a:r>
                <a:r>
                  <a:rPr lang="en-US" dirty="0" err="1"/>
                  <a:t>tijdscomplexiteit</a:t>
                </a:r>
                <a:r>
                  <a:rPr lang="en-US" dirty="0"/>
                  <a:t> </a:t>
                </a:r>
                <a:r>
                  <a:rPr lang="en-US" dirty="0" err="1"/>
                  <a:t>zoals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erbij</a:t>
                </a:r>
                <a:r>
                  <a:rPr lang="en-US" dirty="0"/>
                  <a:t> </a:t>
                </a:r>
                <a:r>
                  <a:rPr lang="en-US" dirty="0" err="1"/>
                  <a:t>gezet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D756D70-AFDB-4B30-885D-62B14B616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6"/>
                <a:ext cx="9720263" cy="4050874"/>
              </a:xfrm>
              <a:blipFill>
                <a:blip r:embed="rId2"/>
                <a:stretch>
                  <a:fillRect l="-1568" t="-2711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/>
              <a:t>Wat </a:t>
            </a:r>
            <a:r>
              <a:rPr lang="en-US" dirty="0" err="1"/>
              <a:t>komt</a:t>
            </a:r>
            <a:r>
              <a:rPr lang="en-US" dirty="0"/>
              <a:t> er op de </a:t>
            </a:r>
            <a:r>
              <a:rPr lang="en-US" dirty="0" err="1"/>
              <a:t>toets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7664B8-1294-4E12-B2FE-94F741A190CB}"/>
              </a:ext>
            </a:extLst>
          </p:cNvPr>
          <p:cNvSpPr/>
          <p:nvPr/>
        </p:nvSpPr>
        <p:spPr>
          <a:xfrm>
            <a:off x="8799597" y="2976115"/>
            <a:ext cx="2108116" cy="60965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Vragen</a:t>
            </a:r>
            <a:r>
              <a:rPr lang="en-US" sz="2000" dirty="0"/>
              <a:t>?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428180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343425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Gegeven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stuk</a:t>
                </a:r>
                <a:r>
                  <a:rPr lang="en-US" dirty="0"/>
                  <a:t> </a:t>
                </a:r>
                <a:r>
                  <a:rPr lang="en-US" dirty="0" err="1"/>
                  <a:t>simpele</a:t>
                </a:r>
                <a:r>
                  <a:rPr lang="en-US" dirty="0"/>
                  <a:t> code: </a:t>
                </a:r>
              </a:p>
              <a:p>
                <a:pPr marL="725488" lvl="1" indent="-457200"/>
                <a:r>
                  <a:rPr lang="en-US" i="1" dirty="0"/>
                  <a:t>Wat is de worst-case </a:t>
                </a:r>
                <a:r>
                  <a:rPr lang="en-US" i="1" dirty="0" err="1"/>
                  <a:t>verwerkingstijd</a:t>
                </a:r>
                <a:r>
                  <a:rPr lang="en-US" i="1" dirty="0"/>
                  <a:t>?</a:t>
                </a:r>
              </a:p>
              <a:p>
                <a:pPr marL="725488" lvl="1" indent="-457200"/>
                <a:r>
                  <a:rPr lang="en-US" i="1" dirty="0"/>
                  <a:t>Wat is het extra </a:t>
                </a:r>
                <a:r>
                  <a:rPr lang="en-US" i="1" dirty="0" err="1"/>
                  <a:t>geheugengebruik</a:t>
                </a:r>
                <a:r>
                  <a:rPr lang="en-US" i="1" dirty="0"/>
                  <a:t>?</a:t>
                </a:r>
              </a:p>
              <a:p>
                <a:pPr marL="268288" lvl="1" indent="0">
                  <a:buNone/>
                </a:pPr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snapt</a:t>
                </a:r>
                <a:r>
                  <a:rPr lang="en-US" dirty="0"/>
                  <a:t> wat de big-O </a:t>
                </a:r>
                <a:r>
                  <a:rPr lang="en-US" dirty="0" err="1"/>
                  <a:t>notatie</a:t>
                </a:r>
                <a:r>
                  <a:rPr lang="en-US" dirty="0"/>
                  <a:t> </a:t>
                </a:r>
                <a:r>
                  <a:rPr lang="en-US" dirty="0" err="1"/>
                  <a:t>betekent</a:t>
                </a:r>
                <a:endParaRPr lang="en-US" dirty="0"/>
              </a:p>
              <a:p>
                <a:pPr marL="725488" lvl="1" indent="-457200"/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inputverzameling</a:t>
                </a:r>
                <a:r>
                  <a:rPr lang="en-US" dirty="0"/>
                  <a:t> </a:t>
                </a:r>
                <a:r>
                  <a:rPr lang="en-US" i="1" dirty="0"/>
                  <a:t>n</a:t>
                </a:r>
                <a:r>
                  <a:rPr lang="en-US" dirty="0"/>
                  <a:t> 10x zo </a:t>
                </a:r>
                <a:r>
                  <a:rPr lang="en-US" dirty="0" err="1"/>
                  <a:t>groot</a:t>
                </a:r>
                <a:r>
                  <a:rPr lang="en-US" dirty="0"/>
                  <a:t> </a:t>
                </a:r>
                <a:r>
                  <a:rPr lang="en-US" dirty="0" err="1"/>
                  <a:t>wordt</a:t>
                </a:r>
                <a:r>
                  <a:rPr lang="en-US" dirty="0"/>
                  <a:t>, </a:t>
                </a:r>
                <a:r>
                  <a:rPr lang="en-US" dirty="0" err="1"/>
                  <a:t>duurt</a:t>
                </a:r>
                <a:r>
                  <a:rPr lang="en-US" dirty="0"/>
                  <a:t> het running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algoritme</a:t>
                </a:r>
                <a:r>
                  <a:rPr lang="en-US" dirty="0"/>
                  <a:t> 100x zo lang.</a:t>
                </a:r>
              </a:p>
              <a:p>
                <a:pPr marL="725488" lvl="1" indent="-457200"/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Je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verschillende</a:t>
                </a:r>
                <a:r>
                  <a:rPr lang="en-US" dirty="0"/>
                  <a:t> </a:t>
                </a:r>
                <a:r>
                  <a:rPr lang="en-US" dirty="0" err="1"/>
                  <a:t>snelheden</a:t>
                </a:r>
                <a:r>
                  <a:rPr lang="en-US" dirty="0"/>
                  <a:t> </a:t>
                </a:r>
                <a:r>
                  <a:rPr lang="en-US" dirty="0" err="1"/>
                  <a:t>vergelijken</a:t>
                </a:r>
                <a:r>
                  <a:rPr lang="en-US" dirty="0"/>
                  <a:t>: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langzamer</a:t>
                </a:r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voor</a:t>
                </a:r>
                <a:r>
                  <a:rPr lang="en-US" dirty="0"/>
                  <a:t> </a:t>
                </a:r>
                <a:r>
                  <a:rPr lang="en-US" dirty="0" err="1"/>
                  <a:t>grote</a:t>
                </a:r>
                <a:r>
                  <a:rPr lang="en-US" dirty="0"/>
                  <a:t> n, in de worst-case).</a:t>
                </a:r>
              </a:p>
              <a:p>
                <a:pPr marL="554038" lvl="1" indent="-285750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54038" lvl="1" indent="-285750"/>
                <a:r>
                  <a:rPr lang="en-US" dirty="0" err="1"/>
                  <a:t>Stel</a:t>
                </a:r>
                <a:r>
                  <a:rPr lang="en-US" dirty="0"/>
                  <a:t> </a:t>
                </a:r>
                <a:r>
                  <a:rPr lang="en-US" dirty="0" err="1"/>
                  <a:t>ik</a:t>
                </a:r>
                <a:r>
                  <a:rPr lang="en-US" dirty="0"/>
                  <a:t> </a:t>
                </a:r>
                <a:r>
                  <a:rPr lang="en-US" dirty="0" err="1"/>
                  <a:t>heb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input van 1 000 000 </a:t>
                </a:r>
                <a:r>
                  <a:rPr lang="en-US" dirty="0" err="1"/>
                  <a:t>getallen</a:t>
                </a:r>
                <a:r>
                  <a:rPr lang="en-US" dirty="0"/>
                  <a:t>, </a:t>
                </a:r>
                <a:r>
                  <a:rPr lang="en-US" dirty="0" err="1"/>
                  <a:t>hoelang</a:t>
                </a:r>
                <a:r>
                  <a:rPr lang="en-US" dirty="0"/>
                  <a:t> </a:t>
                </a:r>
                <a:r>
                  <a:rPr lang="en-US" dirty="0" err="1"/>
                  <a:t>duurt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ongeveer?</a:t>
                </a:r>
                <a:endParaRPr lang="en-NL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343425"/>
              </a:xfrm>
              <a:blipFill>
                <a:blip r:embed="rId2"/>
                <a:stretch>
                  <a:fillRect l="-1631" t="-196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4FE03-3888-4853-9AE2-DEF30BA7A9E4}"/>
              </a:ext>
            </a:extLst>
          </p:cNvPr>
          <p:cNvSpPr/>
          <p:nvPr/>
        </p:nvSpPr>
        <p:spPr>
          <a:xfrm>
            <a:off x="7616141" y="1305342"/>
            <a:ext cx="4499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/**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Finds a number in an unordered list.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 Returns index or -1 if not found.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    */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findNumber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[], 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70C1"/>
                </a:solidFill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 == 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98658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-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9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3434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Linear </a:t>
                </a:r>
                <a:r>
                  <a:rPr lang="en-US" dirty="0" err="1"/>
                  <a:t>zoeken</a:t>
                </a:r>
                <a:r>
                  <a:rPr lang="en-US" dirty="0"/>
                  <a:t>: Door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lijst</a:t>
                </a:r>
                <a:r>
                  <a:rPr lang="en-US" dirty="0"/>
                  <a:t> </a:t>
                </a:r>
                <a:r>
                  <a:rPr lang="en-US" dirty="0" err="1"/>
                  <a:t>heen</a:t>
                </a:r>
                <a:r>
                  <a:rPr lang="en-US" dirty="0"/>
                  <a:t> </a:t>
                </a:r>
                <a:r>
                  <a:rPr lang="en-US" dirty="0" err="1"/>
                  <a:t>gaan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Binair</a:t>
                </a:r>
                <a:r>
                  <a:rPr lang="en-US" dirty="0"/>
                  <a:t> </a:t>
                </a:r>
                <a:r>
                  <a:rPr lang="en-US" dirty="0" err="1"/>
                  <a:t>zoeken</a:t>
                </a:r>
                <a:r>
                  <a:rPr lang="en-US" dirty="0"/>
                  <a:t>: Door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gesorteerde</a:t>
                </a:r>
                <a:r>
                  <a:rPr lang="en-US" dirty="0"/>
                  <a:t> </a:t>
                </a:r>
                <a:r>
                  <a:rPr lang="en-US" dirty="0" err="1"/>
                  <a:t>lijst</a:t>
                </a:r>
                <a:r>
                  <a:rPr lang="en-US" dirty="0"/>
                  <a:t> </a:t>
                </a:r>
                <a:r>
                  <a:rPr lang="en-US" dirty="0" err="1"/>
                  <a:t>snel</a:t>
                </a:r>
                <a:r>
                  <a:rPr lang="en-US" dirty="0"/>
                  <a:t> </a:t>
                </a:r>
                <a:r>
                  <a:rPr lang="en-US" dirty="0" err="1"/>
                  <a:t>heen</a:t>
                </a:r>
                <a:r>
                  <a:rPr lang="en-US" dirty="0"/>
                  <a:t> </a:t>
                </a:r>
                <a:r>
                  <a:rPr lang="en-US" dirty="0" err="1"/>
                  <a:t>gaan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sorteeralgoritme</a:t>
                </a:r>
                <a:r>
                  <a:rPr lang="en-US" dirty="0"/>
                  <a:t> </a:t>
                </a:r>
                <a:r>
                  <a:rPr lang="en-US" dirty="0" err="1"/>
                  <a:t>sorteert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lijst</a:t>
                </a:r>
                <a:r>
                  <a:rPr lang="en-US" dirty="0"/>
                  <a:t> op de </a:t>
                </a:r>
                <a:r>
                  <a:rPr lang="en-US" dirty="0" err="1"/>
                  <a:t>juiste</a:t>
                </a:r>
                <a:r>
                  <a:rPr lang="en-US" dirty="0"/>
                  <a:t> </a:t>
                </a:r>
                <a:r>
                  <a:rPr lang="en-US" dirty="0" err="1"/>
                  <a:t>volgorde</a:t>
                </a:r>
                <a:r>
                  <a:rPr lang="en-US" dirty="0"/>
                  <a:t>, </a:t>
                </a:r>
                <a:r>
                  <a:rPr lang="en-US" dirty="0" err="1"/>
                  <a:t>standaard</a:t>
                </a:r>
                <a:r>
                  <a:rPr lang="en-US" dirty="0"/>
                  <a:t> van </a:t>
                </a:r>
                <a:r>
                  <a:rPr lang="en-US" dirty="0" err="1"/>
                  <a:t>klein</a:t>
                </a:r>
                <a:r>
                  <a:rPr lang="en-US" dirty="0"/>
                  <a:t> </a:t>
                </a:r>
                <a:r>
                  <a:rPr lang="en-US" dirty="0" err="1"/>
                  <a:t>naar</a:t>
                </a:r>
                <a:r>
                  <a:rPr lang="en-US" dirty="0"/>
                  <a:t> </a:t>
                </a:r>
                <a:r>
                  <a:rPr lang="en-US" dirty="0" err="1"/>
                  <a:t>groot</a:t>
                </a:r>
                <a:r>
                  <a:rPr lang="en-US" dirty="0"/>
                  <a:t>. </a:t>
                </a:r>
                <a:r>
                  <a:rPr lang="en-US" dirty="0" err="1"/>
                  <a:t>Voorbeeldalgoritmes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Selection Sort: Pak steeds het minimum van de </a:t>
                </a:r>
                <a:r>
                  <a:rPr lang="en-US" dirty="0" err="1"/>
                  <a:t>lijst</a:t>
                </a:r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(Counting Sort: Tel hoe </a:t>
                </a:r>
                <a:r>
                  <a:rPr lang="en-US" dirty="0" err="1"/>
                  <a:t>vaak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getal</a:t>
                </a:r>
                <a:r>
                  <a:rPr lang="en-US" dirty="0"/>
                  <a:t> in de </a:t>
                </a:r>
                <a:r>
                  <a:rPr lang="en-US" dirty="0" err="1"/>
                  <a:t>lijst</a:t>
                </a:r>
                <a:r>
                  <a:rPr lang="en-US" dirty="0"/>
                  <a:t> zit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Tree Sort: </a:t>
                </a:r>
                <a:r>
                  <a:rPr lang="en-US" dirty="0" err="1"/>
                  <a:t>Voeg</a:t>
                </a:r>
                <a:r>
                  <a:rPr lang="en-US" dirty="0"/>
                  <a:t> </a:t>
                </a:r>
                <a:r>
                  <a:rPr lang="en-US" dirty="0" err="1"/>
                  <a:t>elementen</a:t>
                </a:r>
                <a:r>
                  <a:rPr lang="en-US" dirty="0"/>
                  <a:t> toe </a:t>
                </a:r>
                <a:r>
                  <a:rPr lang="en-US" dirty="0" err="1"/>
                  <a:t>aan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TreeSet</a:t>
                </a:r>
                <a:r>
                  <a:rPr lang="en-US" dirty="0"/>
                  <a:t>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(Merge Sort: </a:t>
                </a:r>
                <a:r>
                  <a:rPr lang="en-US" dirty="0" err="1"/>
                  <a:t>Recursieve</a:t>
                </a:r>
                <a:r>
                  <a:rPr lang="en-US" dirty="0"/>
                  <a:t> splits </a:t>
                </a:r>
                <a:r>
                  <a:rPr lang="en-US" dirty="0" err="1"/>
                  <a:t>en</a:t>
                </a:r>
                <a:r>
                  <a:rPr lang="en-US" dirty="0"/>
                  <a:t> merge </a:t>
                </a:r>
                <a:r>
                  <a:rPr lang="en-US" dirty="0" err="1"/>
                  <a:t>ze</a:t>
                </a:r>
                <a:r>
                  <a:rPr lang="en-US" dirty="0"/>
                  <a:t> </a:t>
                </a:r>
                <a:r>
                  <a:rPr lang="en-US" dirty="0" err="1"/>
                  <a:t>terug</a:t>
                </a:r>
                <a:r>
                  <a:rPr lang="en-US" dirty="0"/>
                  <a:t> </a:t>
                </a:r>
                <a:r>
                  <a:rPr lang="en-US" dirty="0" err="1"/>
                  <a:t>inelkaar</a:t>
                </a:r>
                <a:r>
                  <a:rPr lang="en-US" dirty="0"/>
                  <a:t>. →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  <a:endParaRPr lang="en-NL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AA4F3C-406F-4934-B690-759AA7BAF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1187450" y="1889125"/>
                <a:ext cx="9720263" cy="4343425"/>
              </a:xfrm>
              <a:blipFill>
                <a:blip r:embed="rId2"/>
                <a:stretch>
                  <a:fillRect l="-1568" t="-196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tijds</a:t>
            </a:r>
            <a:r>
              <a:rPr lang="en-US" dirty="0"/>
              <a:t>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geheugencomplexiteit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451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494924" cy="434342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Array&lt;E&gt;: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getallen</a:t>
            </a:r>
            <a:r>
              <a:rPr lang="en-US" dirty="0"/>
              <a:t>,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veranderd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ArrayLists</a:t>
            </a:r>
            <a:r>
              <a:rPr lang="en-US" dirty="0">
                <a:solidFill>
                  <a:schemeClr val="accent1"/>
                </a:solidFill>
              </a:rPr>
              <a:t>&lt;E&gt;: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eigenlijk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ermee</a:t>
            </a:r>
            <a:r>
              <a:rPr lang="en-US" dirty="0"/>
              <a:t>, </a:t>
            </a:r>
            <a:r>
              <a:rPr lang="en-US" dirty="0" err="1"/>
              <a:t>houdt</a:t>
            </a:r>
            <a:r>
              <a:rPr lang="en-US" dirty="0"/>
              <a:t> arrays </a:t>
            </a:r>
            <a:r>
              <a:rPr lang="en-US" dirty="0" err="1"/>
              <a:t>bij</a:t>
            </a:r>
            <a:r>
              <a:rPr lang="en-US" dirty="0"/>
              <a:t> in de </a:t>
            </a:r>
            <a:r>
              <a:rPr lang="en-US" dirty="0" err="1"/>
              <a:t>achtergrond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LinkedLists</a:t>
            </a:r>
            <a:r>
              <a:rPr lang="en-US" dirty="0">
                <a:solidFill>
                  <a:schemeClr val="accent1"/>
                </a:solidFill>
              </a:rPr>
              <a:t>&lt;E&gt;: </a:t>
            </a:r>
            <a:r>
              <a:rPr lang="en-US" dirty="0" err="1"/>
              <a:t>linkt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datapunt</a:t>
            </a:r>
            <a:r>
              <a:rPr lang="en-US" dirty="0"/>
              <a:t>. In </a:t>
            </a:r>
            <a:r>
              <a:rPr lang="en-US" dirty="0" err="1"/>
              <a:t>principe</a:t>
            </a:r>
            <a:r>
              <a:rPr lang="en-US" dirty="0"/>
              <a:t> </a:t>
            </a:r>
            <a:r>
              <a:rPr lang="en-US" dirty="0" err="1"/>
              <a:t>inferieur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ArrayDeque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Sets&lt;E&gt;: </a:t>
            </a:r>
            <a:r>
              <a:rPr lang="en-US" dirty="0" err="1"/>
              <a:t>Handig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checken</a:t>
            </a:r>
            <a:r>
              <a:rPr lang="en-US" dirty="0"/>
              <a:t> of </a:t>
            </a:r>
            <a:r>
              <a:rPr lang="en-US" dirty="0" err="1"/>
              <a:t>iets</a:t>
            </a:r>
            <a:r>
              <a:rPr lang="en-US" dirty="0"/>
              <a:t> </a:t>
            </a:r>
            <a:r>
              <a:rPr lang="en-US" dirty="0" err="1"/>
              <a:t>geweest</a:t>
            </a:r>
            <a:r>
              <a:rPr lang="en-US" dirty="0"/>
              <a:t> is (add, contains, remove)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HashSet&lt;E&gt;: </a:t>
            </a:r>
            <a:r>
              <a:rPr lang="en-US" dirty="0" err="1"/>
              <a:t>Gebruikt</a:t>
            </a:r>
            <a:r>
              <a:rPr lang="en-US" dirty="0"/>
              <a:t> hashing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hashCode</a:t>
            </a:r>
            <a:r>
              <a:rPr lang="en-US" dirty="0"/>
              <a:t>(). </a:t>
            </a:r>
            <a:r>
              <a:rPr lang="en-US" dirty="0" err="1"/>
              <a:t>Soms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 er collisions.</a:t>
            </a:r>
          </a:p>
          <a:p>
            <a:pPr lvl="1"/>
            <a:r>
              <a:rPr lang="en-US" dirty="0" err="1">
                <a:solidFill>
                  <a:schemeClr val="accent1"/>
                </a:solidFill>
              </a:rPr>
              <a:t>TreeSet</a:t>
            </a:r>
            <a:r>
              <a:rPr lang="en-US" dirty="0">
                <a:solidFill>
                  <a:schemeClr val="accent1"/>
                </a:solidFill>
              </a:rPr>
              <a:t>&lt;E&gt;: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sorteerorde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gebalanceerde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chemeClr val="accent1"/>
                </a:solidFill>
              </a:rPr>
              <a:t>Map&lt;K, V&gt;: </a:t>
            </a:r>
            <a:r>
              <a:rPr lang="en-US" dirty="0" err="1"/>
              <a:t>Handig</a:t>
            </a:r>
            <a:r>
              <a:rPr lang="en-US" dirty="0"/>
              <a:t> om </a:t>
            </a:r>
            <a:r>
              <a:rPr lang="en-US" dirty="0" err="1"/>
              <a:t>dingen</a:t>
            </a:r>
            <a:r>
              <a:rPr lang="en-US" dirty="0"/>
              <a:t> mee op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zoeken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Net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Sets </a:t>
            </a:r>
            <a:r>
              <a:rPr lang="en-US" dirty="0" err="1"/>
              <a:t>zijn</a:t>
            </a:r>
            <a:r>
              <a:rPr lang="en-US" dirty="0"/>
              <a:t> er </a:t>
            </a:r>
            <a:r>
              <a:rPr lang="en-US" dirty="0" err="1">
                <a:solidFill>
                  <a:schemeClr val="accent1"/>
                </a:solidFill>
              </a:rPr>
              <a:t>HashMaps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TreeMaps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ArrayDeque</a:t>
            </a:r>
            <a:r>
              <a:rPr lang="en-US" dirty="0">
                <a:solidFill>
                  <a:schemeClr val="accent1"/>
                </a:solidFill>
              </a:rPr>
              <a:t>&lt;E&gt;: </a:t>
            </a:r>
            <a:r>
              <a:rPr lang="en-US" dirty="0" err="1"/>
              <a:t>Goed</a:t>
            </a:r>
            <a:r>
              <a:rPr lang="en-US" dirty="0"/>
              <a:t> om de </a:t>
            </a:r>
            <a:r>
              <a:rPr lang="en-US" dirty="0" err="1"/>
              <a:t>volgorde</a:t>
            </a:r>
            <a:r>
              <a:rPr lang="en-US" dirty="0"/>
              <a:t> van data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PriorityQueue</a:t>
            </a:r>
            <a:r>
              <a:rPr lang="en-US" dirty="0">
                <a:solidFill>
                  <a:schemeClr val="accent1"/>
                </a:solidFill>
              </a:rPr>
              <a:t>&lt;E&gt;: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om </a:t>
            </a:r>
            <a:r>
              <a:rPr lang="en-US" dirty="0" err="1"/>
              <a:t>continu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minimum (of maximum)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houden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datastructuren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85352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49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datastructuren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14">
                <a:extLst>
                  <a:ext uri="{FF2B5EF4-FFF2-40B4-BE49-F238E27FC236}">
                    <a16:creationId xmlns:a16="http://schemas.microsoft.com/office/drawing/2014/main" id="{7753BD9F-92C9-47BA-9CF2-6E20C26E80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04704"/>
                  </p:ext>
                </p:extLst>
              </p:nvPr>
            </p:nvGraphicFramePr>
            <p:xfrm>
              <a:off x="519339" y="2050500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**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1400" dirty="0"/>
                            <a:t> 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sz="140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0" lang="en-US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 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14">
                <a:extLst>
                  <a:ext uri="{FF2B5EF4-FFF2-40B4-BE49-F238E27FC236}">
                    <a16:creationId xmlns:a16="http://schemas.microsoft.com/office/drawing/2014/main" id="{7753BD9F-92C9-47BA-9CF2-6E20C26E809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04704"/>
                  </p:ext>
                </p:extLst>
              </p:nvPr>
            </p:nvGraphicFramePr>
            <p:xfrm>
              <a:off x="519339" y="2050500"/>
              <a:ext cx="11368050" cy="40767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4381">
                      <a:extLst>
                        <a:ext uri="{9D8B030D-6E8A-4147-A177-3AD203B41FA5}">
                          <a16:colId xmlns:a16="http://schemas.microsoft.com/office/drawing/2014/main" val="4227567140"/>
                        </a:ext>
                      </a:extLst>
                    </a:gridCol>
                    <a:gridCol w="895991">
                      <a:extLst>
                        <a:ext uri="{9D8B030D-6E8A-4147-A177-3AD203B41FA5}">
                          <a16:colId xmlns:a16="http://schemas.microsoft.com/office/drawing/2014/main" val="2718920989"/>
                        </a:ext>
                      </a:extLst>
                    </a:gridCol>
                    <a:gridCol w="1294130">
                      <a:extLst>
                        <a:ext uri="{9D8B030D-6E8A-4147-A177-3AD203B41FA5}">
                          <a16:colId xmlns:a16="http://schemas.microsoft.com/office/drawing/2014/main" val="283007902"/>
                        </a:ext>
                      </a:extLst>
                    </a:gridCol>
                    <a:gridCol w="1424305">
                      <a:extLst>
                        <a:ext uri="{9D8B030D-6E8A-4147-A177-3AD203B41FA5}">
                          <a16:colId xmlns:a16="http://schemas.microsoft.com/office/drawing/2014/main" val="2093094503"/>
                        </a:ext>
                      </a:extLst>
                    </a:gridCol>
                    <a:gridCol w="1133793">
                      <a:extLst>
                        <a:ext uri="{9D8B030D-6E8A-4147-A177-3AD203B41FA5}">
                          <a16:colId xmlns:a16="http://schemas.microsoft.com/office/drawing/2014/main" val="4129044109"/>
                        </a:ext>
                      </a:extLst>
                    </a:gridCol>
                    <a:gridCol w="1195705">
                      <a:extLst>
                        <a:ext uri="{9D8B030D-6E8A-4147-A177-3AD203B41FA5}">
                          <a16:colId xmlns:a16="http://schemas.microsoft.com/office/drawing/2014/main" val="2005782355"/>
                        </a:ext>
                      </a:extLst>
                    </a:gridCol>
                    <a:gridCol w="1606868">
                      <a:extLst>
                        <a:ext uri="{9D8B030D-6E8A-4147-A177-3AD203B41FA5}">
                          <a16:colId xmlns:a16="http://schemas.microsoft.com/office/drawing/2014/main" val="4264240664"/>
                        </a:ext>
                      </a:extLst>
                    </a:gridCol>
                    <a:gridCol w="2042877">
                      <a:extLst>
                        <a:ext uri="{9D8B030D-6E8A-4147-A177-3AD203B41FA5}">
                          <a16:colId xmlns:a16="http://schemas.microsoft.com/office/drawing/2014/main" val="40639161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Operatie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Array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LinkedList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TreeSet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HashSet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ArrayDeque</a:t>
                          </a:r>
                          <a:endParaRPr lang="en-NL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/>
                            <a:t>PrioQueue</a:t>
                          </a:r>
                          <a:r>
                            <a:rPr lang="en-US" sz="1600" dirty="0"/>
                            <a:t>(min)</a:t>
                          </a:r>
                          <a:endParaRPr lang="en-NL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4315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Lezen/</a:t>
                          </a:r>
                          <a:r>
                            <a:rPr lang="en-US" sz="1400" dirty="0" err="1"/>
                            <a:t>Updaten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104918" r="-97415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4918" r="-57230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4918" r="-420940" b="-9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16437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Zoeken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204918" r="-97415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204918" r="-57230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204918" r="-42094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204918" r="-429570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204918" r="-307653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204918" r="-128409" b="-8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204918" r="-1194" b="-8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535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304918" r="-57230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304918" r="-42094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304918" r="-429570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304918" r="-307653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304918" r="-128409" b="-7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304918" r="-1194" b="-7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06079779"/>
                      </a:ext>
                    </a:extLst>
                  </a:tr>
                  <a:tr h="368395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Toevoegen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411667" r="-57230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411667" r="-420940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411667" r="-128409" b="-6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43185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Insertion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503279" r="-5723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503279" r="-42094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6505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603279" r="-5723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603279" r="-42094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603279" r="-42957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603279" r="-307653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81204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 err="1"/>
                            <a:t>Verwijderen</a:t>
                          </a:r>
                          <a:r>
                            <a:rPr lang="en-US" sz="1400" dirty="0"/>
                            <a:t> </a:t>
                          </a:r>
                          <a:r>
                            <a:rPr lang="en-US" sz="1400" dirty="0" err="1"/>
                            <a:t>orde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703279" r="-5723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703279" r="-42094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703279" r="-1284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Verdana"/>
                              <a:ea typeface="+mn-ea"/>
                              <a:cs typeface="+mn-cs"/>
                            </a:rPr>
                            <a:t>N/A</a:t>
                          </a:r>
                          <a:endParaRPr kumimoji="0" lang="en-NL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Verdana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2660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bekijken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198639" t="-803279" r="-97415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803279" r="-5723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803279" r="-42094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803279" r="-42957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803279" r="-307653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803279" r="-12840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803279" r="-119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93608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Min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903279" r="-5723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903279" r="-42094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903279" r="-42957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903279" r="-307653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903279" r="-12840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57313" t="-903279" r="-119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3631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Max </a:t>
                          </a:r>
                          <a:r>
                            <a:rPr lang="en-US" sz="1400" dirty="0" err="1"/>
                            <a:t>verwijderen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06103" t="-1003279" r="-5723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278632" t="-1003279" r="-42094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76344" t="-1003279" r="-42957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546939" t="-1003279" r="-307653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L"/>
                        </a:p>
                      </a:txBody>
                      <a:tcPr>
                        <a:blipFill>
                          <a:blip r:embed="rId2"/>
                          <a:stretch>
                            <a:fillRect l="-480303" t="-1003279" r="-12840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N/A</a:t>
                          </a:r>
                          <a:endParaRPr lang="en-NL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873811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399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Recursie</a:t>
            </a:r>
            <a:r>
              <a:rPr lang="en-US" dirty="0"/>
              <a:t> [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de </a:t>
            </a:r>
            <a:r>
              <a:rPr lang="en-US" dirty="0" err="1"/>
              <a:t>toets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Toets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Wat </a:t>
            </a:r>
            <a:r>
              <a:rPr lang="en-US" dirty="0" err="1"/>
              <a:t>komt</a:t>
            </a:r>
            <a:r>
              <a:rPr lang="en-US" dirty="0"/>
              <a:t> er op de </a:t>
            </a:r>
            <a:r>
              <a:rPr lang="en-US" dirty="0" err="1"/>
              <a:t>toets</a:t>
            </a:r>
            <a:r>
              <a:rPr lang="en-US" dirty="0"/>
              <a:t>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Topics </a:t>
            </a:r>
            <a:r>
              <a:rPr lang="en-US" dirty="0" err="1"/>
              <a:t>herhaling</a:t>
            </a:r>
            <a:endParaRPr lang="en-US" dirty="0"/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Proeftoets</a:t>
            </a:r>
            <a:r>
              <a:rPr lang="en-US" dirty="0"/>
              <a:t> </a:t>
            </a:r>
            <a:r>
              <a:rPr lang="en-US" dirty="0" err="1"/>
              <a:t>bespreking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008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50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494924" cy="4343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Om custom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met </a:t>
            </a:r>
            <a:r>
              <a:rPr lang="en-US" dirty="0" err="1"/>
              <a:t>datastructuren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soms</a:t>
            </a:r>
            <a:r>
              <a:rPr lang="en-US" dirty="0"/>
              <a:t> extra </a:t>
            </a:r>
            <a:r>
              <a:rPr lang="en-US" dirty="0" err="1"/>
              <a:t>functies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Functie</a:t>
            </a:r>
            <a:r>
              <a:rPr lang="en-US" dirty="0"/>
              <a:t> .equals() → </a:t>
            </a:r>
            <a:r>
              <a:rPr lang="en-US" dirty="0" err="1"/>
              <a:t>Bekijk</a:t>
            </a:r>
            <a:r>
              <a:rPr lang="en-US" dirty="0"/>
              <a:t> of twee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instanties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zijn</a:t>
            </a:r>
            <a:r>
              <a:rPr lang="en-US" dirty="0"/>
              <a:t>.</a:t>
            </a:r>
          </a:p>
          <a:p>
            <a:pPr marL="725488" lvl="1" indent="-457200"/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elke</a:t>
            </a:r>
            <a:r>
              <a:rPr lang="en-US" dirty="0"/>
              <a:t> .contains()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Functie</a:t>
            </a:r>
            <a:r>
              <a:rPr lang="en-US" dirty="0"/>
              <a:t> .</a:t>
            </a:r>
            <a:r>
              <a:rPr lang="en-US" dirty="0" err="1"/>
              <a:t>hashCode</a:t>
            </a:r>
            <a:r>
              <a:rPr lang="en-US" dirty="0"/>
              <a:t>() →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unieke</a:t>
            </a:r>
            <a:r>
              <a:rPr lang="en-US" dirty="0"/>
              <a:t> code van </a:t>
            </a:r>
            <a:r>
              <a:rPr lang="en-US" dirty="0" err="1"/>
              <a:t>een</a:t>
            </a:r>
            <a:r>
              <a:rPr lang="en-US" dirty="0"/>
              <a:t> object.</a:t>
            </a:r>
          </a:p>
          <a:p>
            <a:pPr marL="725488" lvl="1" indent="-457200"/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hashSet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hashMap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Functie</a:t>
            </a:r>
            <a:r>
              <a:rPr lang="en-US" dirty="0"/>
              <a:t> .</a:t>
            </a:r>
            <a:r>
              <a:rPr lang="en-US" dirty="0" err="1"/>
              <a:t>compareTo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implements Comparable → </a:t>
            </a:r>
            <a:r>
              <a:rPr lang="en-US" dirty="0" err="1"/>
              <a:t>Een</a:t>
            </a:r>
            <a:r>
              <a:rPr lang="en-US" dirty="0"/>
              <a:t> natural ordering</a:t>
            </a:r>
          </a:p>
          <a:p>
            <a:pPr marL="725488" lvl="1" indent="-457200"/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datastructuren</a:t>
            </a:r>
            <a:r>
              <a:rPr lang="en-US" dirty="0"/>
              <a:t> die de data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sorteren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bepaalde</a:t>
            </a:r>
            <a:r>
              <a:rPr lang="en-US" dirty="0"/>
              <a:t> </a:t>
            </a:r>
            <a:r>
              <a:rPr lang="en-US" dirty="0" err="1"/>
              <a:t>manier</a:t>
            </a:r>
            <a:r>
              <a:rPr lang="en-US" dirty="0"/>
              <a:t>: </a:t>
            </a:r>
            <a:r>
              <a:rPr lang="en-US" dirty="0" err="1"/>
              <a:t>TreeSet</a:t>
            </a:r>
            <a:r>
              <a:rPr lang="en-US" dirty="0"/>
              <a:t>, </a:t>
            </a:r>
            <a:r>
              <a:rPr lang="en-US" dirty="0" err="1"/>
              <a:t>TreeMap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PriorityQueue</a:t>
            </a:r>
            <a:r>
              <a:rPr lang="en-US" dirty="0"/>
              <a:t>.</a:t>
            </a:r>
          </a:p>
          <a:p>
            <a:pPr marL="725488" lvl="1" indent="-457200"/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alternatief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vaak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Comparator </a:t>
            </a:r>
            <a:r>
              <a:rPr lang="en-US" dirty="0" err="1"/>
              <a:t>meegegeven</a:t>
            </a:r>
            <a:r>
              <a:rPr lang="en-US" dirty="0"/>
              <a:t>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structuur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datastructuren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477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51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A4F3C-406F-4934-B690-759AA7BAFBF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5"/>
            <a:ext cx="10494924" cy="4211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Er </a:t>
            </a:r>
            <a:r>
              <a:rPr lang="en-US" sz="1800" dirty="0" err="1"/>
              <a:t>zijn</a:t>
            </a:r>
            <a:r>
              <a:rPr lang="en-US" sz="1800" dirty="0"/>
              <a:t> twee </a:t>
            </a:r>
            <a:r>
              <a:rPr lang="en-US" sz="1800" dirty="0" err="1"/>
              <a:t>manieren</a:t>
            </a:r>
            <a:r>
              <a:rPr lang="en-US" sz="1800" dirty="0"/>
              <a:t> om </a:t>
            </a:r>
            <a:r>
              <a:rPr lang="en-US" sz="1800" dirty="0" err="1"/>
              <a:t>generieke</a:t>
            </a:r>
            <a:r>
              <a:rPr lang="en-US" sz="1800" dirty="0"/>
              <a:t> </a:t>
            </a:r>
            <a:r>
              <a:rPr lang="en-US" sz="1800" dirty="0" err="1"/>
              <a:t>typen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gebruiken</a:t>
            </a:r>
            <a:r>
              <a:rPr lang="en-US" sz="1800" dirty="0"/>
              <a:t> in Java: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Generic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Generic methods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Generic classes </a:t>
            </a:r>
            <a:r>
              <a:rPr lang="en-US" sz="1800" dirty="0" err="1"/>
              <a:t>kun</a:t>
            </a:r>
            <a:r>
              <a:rPr lang="en-US" sz="1800" dirty="0"/>
              <a:t> je </a:t>
            </a:r>
            <a:r>
              <a:rPr lang="en-US" sz="1800" dirty="0" err="1"/>
              <a:t>generieke</a:t>
            </a:r>
            <a:r>
              <a:rPr lang="en-US" sz="1800" dirty="0"/>
              <a:t> object </a:t>
            </a:r>
            <a:r>
              <a:rPr lang="en-US" sz="1800" dirty="0" err="1"/>
              <a:t>accepteren</a:t>
            </a:r>
            <a:r>
              <a:rPr lang="en-US" sz="1800" dirty="0"/>
              <a:t>, </a:t>
            </a:r>
            <a:r>
              <a:rPr lang="en-US" sz="1800" dirty="0" err="1"/>
              <a:t>zoals</a:t>
            </a:r>
            <a:r>
              <a:rPr lang="en-US" sz="1800" dirty="0"/>
              <a:t> in </a:t>
            </a:r>
            <a:r>
              <a:rPr lang="en-US" sz="1800" dirty="0" err="1"/>
              <a:t>een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accent1"/>
                </a:solidFill>
              </a:rPr>
              <a:t>ArrayList</a:t>
            </a:r>
            <a:r>
              <a:rPr lang="en-US" sz="1800" dirty="0">
                <a:solidFill>
                  <a:schemeClr val="accent1"/>
                </a:solidFill>
              </a:rPr>
              <a:t>&lt;E&gt;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Met </a:t>
            </a:r>
            <a:r>
              <a:rPr lang="en-US" sz="1800" dirty="0">
                <a:solidFill>
                  <a:schemeClr val="accent1"/>
                </a:solidFill>
              </a:rPr>
              <a:t>generic methods </a:t>
            </a:r>
            <a:r>
              <a:rPr lang="en-US" sz="1800" dirty="0" err="1"/>
              <a:t>generieke</a:t>
            </a:r>
            <a:r>
              <a:rPr lang="en-US" sz="1800" dirty="0"/>
              <a:t> </a:t>
            </a:r>
            <a:r>
              <a:rPr lang="en-US" sz="1800" dirty="0" err="1"/>
              <a:t>objecten</a:t>
            </a:r>
            <a:r>
              <a:rPr lang="en-US" sz="1800" dirty="0"/>
              <a:t> </a:t>
            </a:r>
            <a:r>
              <a:rPr lang="en-US" sz="1800" dirty="0" err="1"/>
              <a:t>als</a:t>
            </a:r>
            <a:r>
              <a:rPr lang="en-US" sz="1800" dirty="0"/>
              <a:t> parameters </a:t>
            </a:r>
            <a:r>
              <a:rPr lang="en-US" sz="1800" dirty="0" err="1"/>
              <a:t>accepteren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Soms</a:t>
            </a:r>
            <a:r>
              <a:rPr lang="en-US" sz="1800" dirty="0"/>
              <a:t> is het </a:t>
            </a:r>
            <a:r>
              <a:rPr lang="en-US" sz="1800" dirty="0" err="1"/>
              <a:t>ook</a:t>
            </a:r>
            <a:r>
              <a:rPr lang="en-US" sz="1800" dirty="0"/>
              <a:t> </a:t>
            </a:r>
            <a:r>
              <a:rPr lang="en-US" sz="1800" dirty="0" err="1"/>
              <a:t>handig</a:t>
            </a:r>
            <a:r>
              <a:rPr lang="en-US" sz="1800" dirty="0"/>
              <a:t> om </a:t>
            </a:r>
            <a:r>
              <a:rPr lang="en-US" sz="1800" dirty="0">
                <a:solidFill>
                  <a:schemeClr val="accent1"/>
                </a:solidFill>
              </a:rPr>
              <a:t>wildcards</a:t>
            </a:r>
            <a:r>
              <a:rPr lang="en-US" sz="1800" dirty="0"/>
              <a:t> </a:t>
            </a:r>
            <a:r>
              <a:rPr lang="en-US" sz="1800" dirty="0" err="1"/>
              <a:t>te</a:t>
            </a:r>
            <a:r>
              <a:rPr lang="en-US" sz="1800" dirty="0"/>
              <a:t> </a:t>
            </a:r>
            <a:r>
              <a:rPr lang="en-US" sz="1800" dirty="0" err="1"/>
              <a:t>gebruiken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NL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generieke</a:t>
            </a:r>
            <a:r>
              <a:rPr lang="en-US" dirty="0"/>
              <a:t> </a:t>
            </a:r>
            <a:r>
              <a:rPr lang="en-US" dirty="0" err="1"/>
              <a:t>typen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CF0521-79C8-42BE-B704-64A951C07336}"/>
              </a:ext>
            </a:extLst>
          </p:cNvPr>
          <p:cNvSpPr/>
          <p:nvPr/>
        </p:nvSpPr>
        <p:spPr>
          <a:xfrm>
            <a:off x="4420700" y="3625669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public class Box&lt;T&gt; { … }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7C4D87-03EA-40A0-A833-E6F66F61F002}"/>
              </a:ext>
            </a:extLst>
          </p:cNvPr>
          <p:cNvSpPr/>
          <p:nvPr/>
        </p:nvSpPr>
        <p:spPr>
          <a:xfrm>
            <a:off x="3154327" y="4707374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&lt;T, U&gt;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Set&lt;T&gt; </a:t>
            </a:r>
            <a:r>
              <a:rPr lang="en-US" dirty="0" err="1">
                <a:latin typeface="Consolas" panose="020B0609020204030204" pitchFamily="49" charset="0"/>
              </a:rPr>
              <a:t>getKeyset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Map&lt;T, U&gt; </a:t>
            </a:r>
            <a:r>
              <a:rPr lang="en-US" dirty="0">
                <a:latin typeface="Consolas" panose="020B0609020204030204" pitchFamily="49" charset="0"/>
              </a:rPr>
              <a:t>map)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81320-D4C0-4A6C-926A-C60EC8A0E3BA}"/>
              </a:ext>
            </a:extLst>
          </p:cNvPr>
          <p:cNvSpPr/>
          <p:nvPr/>
        </p:nvSpPr>
        <p:spPr>
          <a:xfrm>
            <a:off x="3850832" y="5789079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public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print(List&lt;?&gt; </a:t>
            </a:r>
            <a:r>
              <a:rPr lang="en-US" dirty="0" err="1">
                <a:latin typeface="Consolas" panose="020B0609020204030204" pitchFamily="49" charset="0"/>
              </a:rPr>
              <a:t>anyList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839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BD5F1-3195-46AB-9878-95345F973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69401-ADF7-47AF-9AB4-4C6359A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497CA-C409-4838-8724-6FDBCE5D9A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52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B887-2F95-4F23-8143-0C5CBAF3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B4D61D-984F-4626-A2F5-C54C58E15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Kleine</a:t>
            </a:r>
            <a:r>
              <a:rPr lang="en-US" dirty="0"/>
              <a:t> </a:t>
            </a:r>
            <a:r>
              <a:rPr lang="en-US" dirty="0" err="1"/>
              <a:t>herhaling</a:t>
            </a:r>
            <a:r>
              <a:rPr lang="en-US" dirty="0"/>
              <a:t>: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bomen</a:t>
            </a:r>
            <a:endParaRPr lang="en-NL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1D2487C2-1FDB-4630-BF95-81F515D1868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TreeSet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geïmplementeerd</a:t>
            </a:r>
            <a:r>
              <a:rPr lang="en-US" dirty="0"/>
              <a:t> door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zelf-balancerende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zoekboom</a:t>
            </a:r>
            <a:r>
              <a:rPr lang="en-US" dirty="0"/>
              <a:t>. </a:t>
            </a:r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boom met de </a:t>
            </a:r>
            <a:r>
              <a:rPr lang="en-US" dirty="0" err="1"/>
              <a:t>volgende</a:t>
            </a:r>
            <a:r>
              <a:rPr lang="en-US" dirty="0"/>
              <a:t> </a:t>
            </a:r>
            <a:r>
              <a:rPr lang="en-US" dirty="0" err="1"/>
              <a:t>eigenschappen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Elk kind links is </a:t>
            </a:r>
            <a:r>
              <a:rPr lang="en-US" dirty="0" err="1"/>
              <a:t>kleiner</a:t>
            </a:r>
            <a:r>
              <a:rPr lang="en-US" dirty="0"/>
              <a:t> dan de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Elk kind </a:t>
            </a:r>
            <a:r>
              <a:rPr lang="en-US" dirty="0" err="1"/>
              <a:t>rechts</a:t>
            </a:r>
            <a:r>
              <a:rPr lang="en-US" dirty="0"/>
              <a:t> is </a:t>
            </a:r>
            <a:r>
              <a:rPr lang="en-US" dirty="0" err="1"/>
              <a:t>groter</a:t>
            </a:r>
            <a:r>
              <a:rPr lang="en-US" dirty="0"/>
              <a:t> dan de node.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functies</a:t>
            </a:r>
            <a:r>
              <a:rPr lang="en-US" dirty="0"/>
              <a:t> add, remove </a:t>
            </a:r>
            <a:r>
              <a:rPr lang="en-US" dirty="0" err="1"/>
              <a:t>en</a:t>
            </a:r>
            <a:r>
              <a:rPr lang="en-US" dirty="0"/>
              <a:t> contains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allemaal</a:t>
            </a:r>
            <a:br>
              <a:rPr lang="en-US" dirty="0"/>
            </a:br>
            <a:r>
              <a:rPr lang="en-US" dirty="0" err="1"/>
              <a:t>afhankelijk</a:t>
            </a:r>
            <a:r>
              <a:rPr lang="en-US" dirty="0"/>
              <a:t> van de </a:t>
            </a:r>
            <a:r>
              <a:rPr lang="en-US" dirty="0" err="1"/>
              <a:t>hoogte</a:t>
            </a:r>
            <a:r>
              <a:rPr lang="en-US" dirty="0"/>
              <a:t> van de boom.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CEE650-E764-4027-A7D6-BF7E6F0B51BD}"/>
              </a:ext>
            </a:extLst>
          </p:cNvPr>
          <p:cNvSpPr/>
          <p:nvPr/>
        </p:nvSpPr>
        <p:spPr>
          <a:xfrm>
            <a:off x="1187350" y="5876696"/>
            <a:ext cx="105362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L" sz="1050" dirty="0"/>
              <a:t>By No machine-readable author provided. </a:t>
            </a:r>
            <a:r>
              <a:rPr lang="en-NL" sz="1050" dirty="0" err="1"/>
              <a:t>Dcoetzee</a:t>
            </a:r>
            <a:r>
              <a:rPr lang="en-NL" sz="1050" dirty="0"/>
              <a:t> assumed (based on copyright claims). - No machine-readable source provided. Own work assumed (based on copyright claims)., Public Domain, https://commons.wikimedia.org/w/index.php?curid=488330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D31ADFD-BF2E-4BC5-B164-1BE5262A7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0139" y="2490129"/>
            <a:ext cx="285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Toets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53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Proeftoets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A8B910-1422-4CBB-920E-D18CE4C4ED3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Tijd</a:t>
            </a:r>
            <a:r>
              <a:rPr lang="en-US" dirty="0"/>
              <a:t> om de </a:t>
            </a:r>
            <a:r>
              <a:rPr lang="en-US" dirty="0" err="1"/>
              <a:t>proeftoets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bespreken</a:t>
            </a:r>
            <a:r>
              <a:rPr lang="en-US" dirty="0"/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1499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54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Generics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Recursie</a:t>
            </a:r>
            <a:r>
              <a:rPr lang="en-US" dirty="0"/>
              <a:t> [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de </a:t>
            </a:r>
            <a:r>
              <a:rPr lang="en-US" dirty="0" err="1"/>
              <a:t>toets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Toets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15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25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55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Dat</a:t>
            </a:r>
            <a:r>
              <a:rPr lang="en-US" dirty="0"/>
              <a:t> was </a:t>
            </a:r>
            <a:r>
              <a:rPr lang="en-US" dirty="0" err="1"/>
              <a:t>alles</a:t>
            </a:r>
            <a:r>
              <a:rPr lang="en-US" dirty="0"/>
              <a:t> van ADS.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Ik</a:t>
            </a:r>
            <a:r>
              <a:rPr lang="en-US" dirty="0"/>
              <a:t> wens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success op de </a:t>
            </a:r>
            <a:r>
              <a:rPr lang="en-US" dirty="0" err="1"/>
              <a:t>toets</a:t>
            </a:r>
            <a:r>
              <a:rPr lang="en-US" dirty="0"/>
              <a:t>!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Einde</a:t>
            </a:r>
            <a:r>
              <a:rPr lang="en-US" dirty="0"/>
              <a:t> les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030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 van </a:t>
            </a:r>
            <a:r>
              <a:rPr lang="en-US" dirty="0" err="1"/>
              <a:t>vandaag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0" y="1889126"/>
            <a:ext cx="9720263" cy="405087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Generics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 err="1"/>
              <a:t>Waarom</a:t>
            </a:r>
            <a:r>
              <a:rPr lang="en-US" dirty="0"/>
              <a:t> generics?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Generic methods </a:t>
            </a:r>
            <a:r>
              <a:rPr lang="en-US" dirty="0" err="1"/>
              <a:t>en</a:t>
            </a:r>
            <a:r>
              <a:rPr lang="en-US" dirty="0"/>
              <a:t> wildcards</a:t>
            </a:r>
          </a:p>
          <a:p>
            <a:pPr marL="725488" lvl="1" indent="-457200">
              <a:buFont typeface="+mj-lt"/>
              <a:buAutoNum type="arabicPeriod"/>
            </a:pPr>
            <a:r>
              <a:rPr lang="en-US" dirty="0"/>
              <a:t>Generic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Recursie</a:t>
            </a:r>
            <a:r>
              <a:rPr lang="en-US" dirty="0"/>
              <a:t> [</a:t>
            </a:r>
            <a:r>
              <a:rPr lang="en-US" dirty="0" err="1"/>
              <a:t>komt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op de </a:t>
            </a:r>
            <a:r>
              <a:rPr lang="en-US" dirty="0" err="1"/>
              <a:t>toets</a:t>
            </a:r>
            <a:r>
              <a:rPr lang="en-US" dirty="0"/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zoekbomen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Toets</a:t>
            </a: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7740650" cy="357188"/>
          </a:xfrm>
        </p:spPr>
        <p:txBody>
          <a:bodyPr/>
          <a:lstStyle/>
          <a:p>
            <a:r>
              <a:rPr lang="en-US" dirty="0" err="1"/>
              <a:t>Inhoudsopgave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721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1" y="1889125"/>
            <a:ext cx="5402536" cy="53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Mijn</a:t>
            </a:r>
            <a:r>
              <a:rPr lang="en-US" dirty="0"/>
              <a:t> eigen </a:t>
            </a:r>
            <a:r>
              <a:rPr lang="en-US" dirty="0" err="1"/>
              <a:t>vogelbekdier</a:t>
            </a:r>
            <a:r>
              <a:rPr lang="en-US" dirty="0"/>
              <a:t> printer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5704886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3DF12-EA89-4A21-89A3-096D1514AFAD}"/>
              </a:ext>
            </a:extLst>
          </p:cNvPr>
          <p:cNvGrpSpPr/>
          <p:nvPr/>
        </p:nvGrpSpPr>
        <p:grpSpPr>
          <a:xfrm>
            <a:off x="7453936" y="1333515"/>
            <a:ext cx="4590920" cy="2783054"/>
            <a:chOff x="7529611" y="1274400"/>
            <a:chExt cx="4590920" cy="27830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8BF3A9-2A18-4997-8527-CB9E2FAA7C4F}"/>
                </a:ext>
              </a:extLst>
            </p:cNvPr>
            <p:cNvSpPr/>
            <p:nvPr/>
          </p:nvSpPr>
          <p:spPr>
            <a:xfrm>
              <a:off x="7529611" y="1274400"/>
              <a:ext cx="4527858" cy="27830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DFDF2F-3978-4652-98E2-C6D1A5F57DA7}"/>
                </a:ext>
              </a:extLst>
            </p:cNvPr>
            <p:cNvSpPr/>
            <p:nvPr/>
          </p:nvSpPr>
          <p:spPr>
            <a:xfrm>
              <a:off x="7592673" y="1379798"/>
              <a:ext cx="452785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…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FC7175-1C52-4D5C-94CD-7DED284DA698}"/>
              </a:ext>
            </a:extLst>
          </p:cNvPr>
          <p:cNvGrpSpPr/>
          <p:nvPr/>
        </p:nvGrpSpPr>
        <p:grpSpPr>
          <a:xfrm>
            <a:off x="1095048" y="2653090"/>
            <a:ext cx="5639982" cy="1460169"/>
            <a:chOff x="773718" y="2612378"/>
            <a:chExt cx="6118518" cy="14601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CA4204-3153-41A7-888A-080E14E9970A}"/>
                </a:ext>
              </a:extLst>
            </p:cNvPr>
            <p:cNvSpPr/>
            <p:nvPr/>
          </p:nvSpPr>
          <p:spPr>
            <a:xfrm>
              <a:off x="903516" y="2612378"/>
              <a:ext cx="5988720" cy="146016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0365BB-FA5C-4D14-9A39-740491EE2F23}"/>
                </a:ext>
              </a:extLst>
            </p:cNvPr>
            <p:cNvSpPr/>
            <p:nvPr/>
          </p:nvSpPr>
          <p:spPr>
            <a:xfrm>
              <a:off x="773718" y="2776320"/>
              <a:ext cx="5860925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…</a:t>
              </a:r>
            </a:p>
            <a:p>
              <a:b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A9F42C-A27A-4733-80CC-FE802D35C7C7}"/>
              </a:ext>
            </a:extLst>
          </p:cNvPr>
          <p:cNvGrpSpPr/>
          <p:nvPr/>
        </p:nvGrpSpPr>
        <p:grpSpPr>
          <a:xfrm>
            <a:off x="1044442" y="4502401"/>
            <a:ext cx="5690588" cy="1293003"/>
            <a:chOff x="772236" y="4575846"/>
            <a:chExt cx="6120000" cy="154021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4592A-4415-4210-AEF0-721F83D303B4}"/>
                </a:ext>
              </a:extLst>
            </p:cNvPr>
            <p:cNvSpPr/>
            <p:nvPr/>
          </p:nvSpPr>
          <p:spPr>
            <a:xfrm>
              <a:off x="955335" y="4575846"/>
              <a:ext cx="5936901" cy="15402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C3D08C-6FF1-474B-ADDC-327B1303028E}"/>
                </a:ext>
              </a:extLst>
            </p:cNvPr>
            <p:cNvSpPr/>
            <p:nvPr/>
          </p:nvSpPr>
          <p:spPr>
            <a:xfrm>
              <a:off x="772236" y="4698635"/>
              <a:ext cx="6120000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0D76EC0-169B-4BE2-82E4-A1BA3D7DDF9A}"/>
              </a:ext>
            </a:extLst>
          </p:cNvPr>
          <p:cNvSpPr/>
          <p:nvPr/>
        </p:nvSpPr>
        <p:spPr>
          <a:xfrm>
            <a:off x="7516998" y="4660408"/>
            <a:ext cx="4456948" cy="976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printerfunctie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b="1" dirty="0"/>
              <a:t>alle </a:t>
            </a:r>
            <a:r>
              <a:rPr lang="en-US" b="1" dirty="0" err="1"/>
              <a:t>zoogdieren</a:t>
            </a:r>
            <a:r>
              <a:rPr lang="en-US" dirty="0"/>
              <a:t>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54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133ABE0-29ED-4A89-BDE8-AE6F5A9F47A9}"/>
              </a:ext>
            </a:extLst>
          </p:cNvPr>
          <p:cNvGrpSpPr/>
          <p:nvPr/>
        </p:nvGrpSpPr>
        <p:grpSpPr>
          <a:xfrm>
            <a:off x="1044442" y="4502401"/>
            <a:ext cx="5690588" cy="1293003"/>
            <a:chOff x="772236" y="4575846"/>
            <a:chExt cx="6120000" cy="154021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D303116-3AB3-4BA4-92F9-BD6D9E44E93A}"/>
                </a:ext>
              </a:extLst>
            </p:cNvPr>
            <p:cNvSpPr/>
            <p:nvPr/>
          </p:nvSpPr>
          <p:spPr>
            <a:xfrm>
              <a:off x="955335" y="4575846"/>
              <a:ext cx="5936901" cy="15402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8A2822-69F8-4336-A453-ECDFA482DF45}"/>
                </a:ext>
              </a:extLst>
            </p:cNvPr>
            <p:cNvSpPr/>
            <p:nvPr/>
          </p:nvSpPr>
          <p:spPr>
            <a:xfrm>
              <a:off x="772236" y="4698635"/>
              <a:ext cx="6120000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  <a:endParaRPr lang="en-US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5A73B66-9126-4C38-8953-2810A2BFB08B}"/>
              </a:ext>
            </a:extLst>
          </p:cNvPr>
          <p:cNvSpPr/>
          <p:nvPr/>
        </p:nvSpPr>
        <p:spPr>
          <a:xfrm>
            <a:off x="7516998" y="4660408"/>
            <a:ext cx="4456948" cy="976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ik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printerfunctie</a:t>
            </a:r>
            <a:r>
              <a:rPr lang="en-US" dirty="0"/>
              <a:t>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b="1" dirty="0"/>
              <a:t>alle </a:t>
            </a:r>
            <a:r>
              <a:rPr lang="en-US" b="1" dirty="0" err="1"/>
              <a:t>zoogdieren</a:t>
            </a:r>
            <a:r>
              <a:rPr lang="en-US" dirty="0"/>
              <a:t>? </a:t>
            </a:r>
            <a:endParaRPr lang="en-NL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4A528A2-EA2E-46FB-9311-2C6D2D447BDF}"/>
              </a:ext>
            </a:extLst>
          </p:cNvPr>
          <p:cNvGrpSpPr/>
          <p:nvPr/>
        </p:nvGrpSpPr>
        <p:grpSpPr>
          <a:xfrm>
            <a:off x="7453936" y="1333515"/>
            <a:ext cx="4590920" cy="2783054"/>
            <a:chOff x="7529611" y="1274400"/>
            <a:chExt cx="4590920" cy="278305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D7889AA-100B-4FF4-9E2C-C99760A258C8}"/>
                </a:ext>
              </a:extLst>
            </p:cNvPr>
            <p:cNvSpPr/>
            <p:nvPr/>
          </p:nvSpPr>
          <p:spPr>
            <a:xfrm>
              <a:off x="7529611" y="1274400"/>
              <a:ext cx="4527858" cy="27830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C24FE1-D883-436C-9367-06EA686D237E}"/>
                </a:ext>
              </a:extLst>
            </p:cNvPr>
            <p:cNvSpPr/>
            <p:nvPr/>
          </p:nvSpPr>
          <p:spPr>
            <a:xfrm>
              <a:off x="7592673" y="1379798"/>
              <a:ext cx="4527858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2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this</a:t>
              </a:r>
              <a:r>
                <a:rPr lang="en-US" sz="12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…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1" y="1889125"/>
            <a:ext cx="5402536" cy="538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Mijn</a:t>
            </a:r>
            <a:r>
              <a:rPr lang="en-US" dirty="0"/>
              <a:t> eigen </a:t>
            </a:r>
            <a:r>
              <a:rPr lang="en-US" dirty="0" err="1"/>
              <a:t>vogelbekdier</a:t>
            </a:r>
            <a:r>
              <a:rPr lang="en-US" dirty="0"/>
              <a:t> printer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5704886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63DF12-EA89-4A21-89A3-096D1514AFAD}"/>
              </a:ext>
            </a:extLst>
          </p:cNvPr>
          <p:cNvGrpSpPr/>
          <p:nvPr/>
        </p:nvGrpSpPr>
        <p:grpSpPr>
          <a:xfrm>
            <a:off x="7453936" y="1333515"/>
            <a:ext cx="4590920" cy="2783054"/>
            <a:chOff x="7529611" y="1274400"/>
            <a:chExt cx="4590920" cy="27830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8BF3A9-2A18-4997-8527-CB9E2FAA7C4F}"/>
                </a:ext>
              </a:extLst>
            </p:cNvPr>
            <p:cNvSpPr/>
            <p:nvPr/>
          </p:nvSpPr>
          <p:spPr>
            <a:xfrm>
              <a:off x="7529611" y="1274400"/>
              <a:ext cx="4527858" cy="27830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3DFDF2F-3978-4652-98E2-C6D1A5F57DA7}"/>
                </a:ext>
              </a:extLst>
            </p:cNvPr>
            <p:cNvSpPr/>
            <p:nvPr/>
          </p:nvSpPr>
          <p:spPr>
            <a:xfrm>
              <a:off x="7592673" y="1379798"/>
              <a:ext cx="4527858" cy="21236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extends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b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super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2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lengte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200" dirty="0">
                  <a:solidFill>
                    <a:srgbClr val="001080"/>
                  </a:solidFill>
                  <a:latin typeface="Consolas" panose="020B0609020204030204" pitchFamily="49" charset="0"/>
                </a:rPr>
                <a:t>naam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@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Override</a:t>
              </a:r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2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2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{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…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9FC7175-1C52-4D5C-94CD-7DED284DA698}"/>
              </a:ext>
            </a:extLst>
          </p:cNvPr>
          <p:cNvGrpSpPr/>
          <p:nvPr/>
        </p:nvGrpSpPr>
        <p:grpSpPr>
          <a:xfrm>
            <a:off x="1095048" y="2653090"/>
            <a:ext cx="5639982" cy="1460169"/>
            <a:chOff x="773718" y="2612378"/>
            <a:chExt cx="6118518" cy="146016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CA4204-3153-41A7-888A-080E14E9970A}"/>
                </a:ext>
              </a:extLst>
            </p:cNvPr>
            <p:cNvSpPr/>
            <p:nvPr/>
          </p:nvSpPr>
          <p:spPr>
            <a:xfrm>
              <a:off x="903516" y="2612378"/>
              <a:ext cx="5988720" cy="146016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A0365BB-FA5C-4D14-9A39-740491EE2F23}"/>
                </a:ext>
              </a:extLst>
            </p:cNvPr>
            <p:cNvSpPr/>
            <p:nvPr/>
          </p:nvSpPr>
          <p:spPr>
            <a:xfrm>
              <a:off x="773718" y="2776320"/>
              <a:ext cx="5860925" cy="10926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main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args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ArrayList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Vogelbekdier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…</a:t>
              </a:r>
            </a:p>
            <a:p>
              <a:b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vogelbekdieren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1FA389A-0B93-4F82-9E3D-5F63BCE1F267}"/>
              </a:ext>
            </a:extLst>
          </p:cNvPr>
          <p:cNvSpPr/>
          <p:nvPr/>
        </p:nvSpPr>
        <p:spPr>
          <a:xfrm>
            <a:off x="9758477" y="1438913"/>
            <a:ext cx="1422960" cy="29807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AFECA7-4961-4A6C-B714-75D04532B132}"/>
              </a:ext>
            </a:extLst>
          </p:cNvPr>
          <p:cNvSpPr/>
          <p:nvPr/>
        </p:nvSpPr>
        <p:spPr>
          <a:xfrm>
            <a:off x="8216519" y="2033626"/>
            <a:ext cx="1834565" cy="204825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45F3D8-AAC5-44CE-A51D-F2D649C6D380}"/>
              </a:ext>
            </a:extLst>
          </p:cNvPr>
          <p:cNvGrpSpPr/>
          <p:nvPr/>
        </p:nvGrpSpPr>
        <p:grpSpPr>
          <a:xfrm>
            <a:off x="1044442" y="4502397"/>
            <a:ext cx="5690588" cy="1293002"/>
            <a:chOff x="772236" y="4575846"/>
            <a:chExt cx="6120000" cy="154021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FE42D2-D291-4B48-A059-32AE0CAAF806}"/>
                </a:ext>
              </a:extLst>
            </p:cNvPr>
            <p:cNvSpPr/>
            <p:nvPr/>
          </p:nvSpPr>
          <p:spPr>
            <a:xfrm>
              <a:off x="955335" y="4575846"/>
              <a:ext cx="5936901" cy="154021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27EB67-2924-4E20-B374-06E1B9FADB78}"/>
                </a:ext>
              </a:extLst>
            </p:cNvPr>
            <p:cNvSpPr/>
            <p:nvPr/>
          </p:nvSpPr>
          <p:spPr>
            <a:xfrm>
              <a:off x="772236" y="4698639"/>
              <a:ext cx="6120000" cy="1301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3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void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795E26"/>
                  </a:solidFill>
                  <a:latin typeface="Consolas" panose="020B0609020204030204" pitchFamily="49" charset="0"/>
                </a:rPr>
                <a:t>printer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>
                  <a:solidFill>
                    <a:srgbClr val="267F99"/>
                  </a:solidFill>
                  <a:latin typeface="Consolas" panose="020B0609020204030204" pitchFamily="49" charset="0"/>
                </a:rPr>
                <a:t>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for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>
                  <a:solidFill>
                    <a:srgbClr val="AF00DB"/>
                  </a:solidFill>
                  <a:latin typeface="Consolas" panose="020B0609020204030204" pitchFamily="49" charset="0"/>
                </a:rPr>
                <a:t>: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zoogdierList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{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    </a:t>
              </a:r>
              <a:r>
                <a:rPr lang="en-US" sz="1300" dirty="0" err="1">
                  <a:solidFill>
                    <a:srgbClr val="267F99"/>
                  </a:solidFill>
                  <a:latin typeface="Consolas" panose="020B0609020204030204" pitchFamily="49" charset="0"/>
                </a:rPr>
                <a:t>System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3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sz="1300" dirty="0" err="1">
                  <a:solidFill>
                    <a:srgbClr val="795E26"/>
                  </a:solidFill>
                  <a:latin typeface="Consolas" panose="020B0609020204030204" pitchFamily="49" charset="0"/>
                </a:rPr>
                <a:t>println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300" dirty="0" err="1">
                  <a:solidFill>
                    <a:srgbClr val="001080"/>
                  </a:solidFill>
                  <a:latin typeface="Consolas" panose="020B0609020204030204" pitchFamily="49" charset="0"/>
                </a:rPr>
                <a:t>zoogdier</a:t>
              </a:r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</a:p>
            <a:p>
              <a:r>
                <a:rPr lang="en-US" sz="13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8DAD25D-D030-4C8A-ABFF-9304ACE198EE}"/>
              </a:ext>
            </a:extLst>
          </p:cNvPr>
          <p:cNvSpPr/>
          <p:nvPr/>
        </p:nvSpPr>
        <p:spPr>
          <a:xfrm>
            <a:off x="7773661" y="4867579"/>
            <a:ext cx="1912295" cy="562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Werkt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A7CF6AC-CB88-455F-8604-26AD89DB051F}"/>
              </a:ext>
            </a:extLst>
          </p:cNvPr>
          <p:cNvSpPr/>
          <p:nvPr/>
        </p:nvSpPr>
        <p:spPr>
          <a:xfrm>
            <a:off x="3707587" y="4637551"/>
            <a:ext cx="805891" cy="23002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41AD6F-8D7F-4A36-85B7-2FB7063701E1}"/>
              </a:ext>
            </a:extLst>
          </p:cNvPr>
          <p:cNvSpPr/>
          <p:nvPr/>
        </p:nvSpPr>
        <p:spPr>
          <a:xfrm>
            <a:off x="2253325" y="4855682"/>
            <a:ext cx="805891" cy="23002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D82937C-BB6F-4EE3-B82B-C4C963A60426}"/>
              </a:ext>
            </a:extLst>
          </p:cNvPr>
          <p:cNvSpPr/>
          <p:nvPr/>
        </p:nvSpPr>
        <p:spPr>
          <a:xfrm>
            <a:off x="9975094" y="4855682"/>
            <a:ext cx="1912295" cy="5626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27363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9" grpId="0" animBg="1"/>
      <p:bldP spid="24" grpId="0" animBg="1"/>
      <p:bldP spid="31" grpId="0" animBg="1"/>
      <p:bldP spid="43" grpId="0" animBg="1"/>
      <p:bldP spid="44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DD68-CF2C-4CBA-B6A8-D4D90EC5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Generics</a:t>
            </a:r>
            <a:endParaRPr lang="en-N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939A-F514-40F9-8D84-F566DAE1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E0C43-FD39-4E66-A595-43BC02CA5D5A}" type="datetime4">
              <a:rPr lang="nl-NL" smtClean="0"/>
              <a:t>24 mei 2021</a:t>
            </a:fld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8A1B9-EBE8-4589-9F93-1B2741BFD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65BD-5094-4B15-8236-4224E1B55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/>
              <a:t>Avans Deeltijd — Opleiding Informatica</a:t>
            </a:r>
            <a:endParaRPr lang="nl-N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56D70-AFDB-4B30-885D-62B14B616F1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87451" y="1889125"/>
            <a:ext cx="9883938" cy="4167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dirty="0" err="1"/>
              <a:t>kunnen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oplossen</a:t>
            </a:r>
            <a:r>
              <a:rPr lang="en-US" dirty="0"/>
              <a:t> door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</a:t>
            </a:r>
            <a:r>
              <a:rPr lang="en-US" dirty="0">
                <a:solidFill>
                  <a:schemeClr val="accent2"/>
                </a:solidFill>
              </a:rPr>
              <a:t>generics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Door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van generics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argumenten</a:t>
            </a:r>
            <a:r>
              <a:rPr lang="en-US" dirty="0"/>
              <a:t> </a:t>
            </a:r>
            <a:r>
              <a:rPr lang="en-US" dirty="0" err="1"/>
              <a:t>doorgeven</a:t>
            </a:r>
            <a:r>
              <a:rPr lang="en-US" dirty="0"/>
              <a:t> van </a:t>
            </a:r>
            <a:r>
              <a:rPr lang="en-US" dirty="0" err="1">
                <a:solidFill>
                  <a:schemeClr val="accent2"/>
                </a:solidFill>
              </a:rPr>
              <a:t>meerdere</a:t>
            </a:r>
            <a:r>
              <a:rPr lang="en-US" dirty="0">
                <a:solidFill>
                  <a:schemeClr val="accent2"/>
                </a:solidFill>
              </a:rPr>
              <a:t> types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Sterker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, in de </a:t>
            </a:r>
            <a:r>
              <a:rPr lang="en-US" dirty="0" err="1"/>
              <a:t>afgelopen</a:t>
            </a:r>
            <a:r>
              <a:rPr lang="en-US" dirty="0"/>
              <a:t> lessen </a:t>
            </a:r>
            <a:r>
              <a:rPr lang="en-US" dirty="0" err="1"/>
              <a:t>hebben</a:t>
            </a:r>
            <a:r>
              <a:rPr lang="en-US" dirty="0"/>
              <a:t> we constant </a:t>
            </a:r>
            <a:r>
              <a:rPr lang="en-US" dirty="0" err="1"/>
              <a:t>gebruik</a:t>
            </a:r>
            <a:r>
              <a:rPr lang="en-US" dirty="0"/>
              <a:t> </a:t>
            </a:r>
            <a:r>
              <a:rPr lang="en-US" dirty="0" err="1"/>
              <a:t>gemaakt</a:t>
            </a:r>
            <a:r>
              <a:rPr lang="en-US" dirty="0"/>
              <a:t> van generics, </a:t>
            </a:r>
            <a:r>
              <a:rPr lang="en-US" dirty="0" err="1"/>
              <a:t>bijvoorbeeld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 </a:t>
            </a:r>
            <a:r>
              <a:rPr lang="en-US" dirty="0" err="1"/>
              <a:t>accepteert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elk </a:t>
            </a:r>
            <a:r>
              <a:rPr lang="en-US" dirty="0" err="1">
                <a:solidFill>
                  <a:schemeClr val="accent2"/>
                </a:solidFill>
              </a:rPr>
              <a:t>generiek</a:t>
            </a:r>
            <a:r>
              <a:rPr lang="en-US" dirty="0">
                <a:solidFill>
                  <a:schemeClr val="accent2"/>
                </a:solidFill>
              </a:rPr>
              <a:t> object</a:t>
            </a:r>
            <a:r>
              <a:rPr lang="en-US" dirty="0"/>
              <a:t> om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gebruiken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lijst</a:t>
            </a:r>
            <a:r>
              <a:rPr lang="en-US" dirty="0"/>
              <a:t>. Zo </a:t>
            </a:r>
            <a:r>
              <a:rPr lang="en-US" dirty="0" err="1"/>
              <a:t>kunnen</a:t>
            </a:r>
            <a:r>
              <a:rPr lang="en-US" dirty="0"/>
              <a:t> we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van Integers, Strings of </a:t>
            </a:r>
            <a:r>
              <a:rPr lang="en-US" dirty="0" err="1"/>
              <a:t>Vogelbekdieren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.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F9F8550-7458-46D0-A54B-78B8B7EA7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87350" y="1379798"/>
            <a:ext cx="5704886" cy="357188"/>
          </a:xfrm>
        </p:spPr>
        <p:txBody>
          <a:bodyPr/>
          <a:lstStyle/>
          <a:p>
            <a:r>
              <a:rPr lang="en-US" dirty="0" err="1"/>
              <a:t>Waarom</a:t>
            </a:r>
            <a:r>
              <a:rPr lang="en-US" dirty="0"/>
              <a:t> generics?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B5E167-7A02-43BC-BC9F-CE678757F9AC}"/>
              </a:ext>
            </a:extLst>
          </p:cNvPr>
          <p:cNvSpPr/>
          <p:nvPr/>
        </p:nvSpPr>
        <p:spPr>
          <a:xfrm>
            <a:off x="1120611" y="4188187"/>
            <a:ext cx="80439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Vogelbekdier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vogelbekdieren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&lt;&gt;()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9A69330-82FD-4189-807B-8A2EC378253E}"/>
              </a:ext>
            </a:extLst>
          </p:cNvPr>
          <p:cNvSpPr/>
          <p:nvPr/>
        </p:nvSpPr>
        <p:spPr>
          <a:xfrm>
            <a:off x="2332654" y="4257839"/>
            <a:ext cx="1772816" cy="29968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21970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TEUR1EMAIL" val="t.koot@idbgroep.nl"/>
  <p:tag name="AUTEUR1FUNCTIE" val="Huisstijlprogrammeur"/>
  <p:tag name="SJABLOON" val="Breedbeeld"/>
  <p:tag name="BEDRIJFID" val="41"/>
  <p:tag name="BEDRIJF" val="ATGM"/>
  <p:tag name="TAAL" val="Nederlands"/>
  <p:tag name="TITELAUTEURS" val="0"/>
  <p:tag name="AUTEUR1" val=""/>
  <p:tag name="ONDERTITEL" val="Workshop major PO²"/>
  <p:tag name="VIEWOFFICEVERSIE" val="2016.1.6.19050"/>
  <p:tag name="AUTEUR2EMAIL" val=""/>
  <p:tag name="AUTEUR2FUNCTIE" val=""/>
  <p:tag name="AUTEUR3EMAIL" val=""/>
  <p:tag name="AUTEUR3FUNCTIE" val=""/>
  <p:tag name="TITEL" val="Project Moleculair Kok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  <p:tag name="ORIGINELEAFMETINGEN" val="742,677185058594;51,0236206054687;903,4169921875;99,21260070800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eurs"/>
</p:tagLst>
</file>

<file path=ppt/theme/theme1.xml><?xml version="1.0" encoding="utf-8"?>
<a:theme xmlns:a="http://schemas.openxmlformats.org/drawingml/2006/main" name="Kantoorthema">
  <a:themeElements>
    <a:clrScheme name="Office+Avan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5B9BD5"/>
      </a:accent2>
      <a:accent3>
        <a:srgbClr val="70AD47"/>
      </a:accent3>
      <a:accent4>
        <a:srgbClr val="FFC000"/>
      </a:accent4>
      <a:accent5>
        <a:srgbClr val="ED7D31"/>
      </a:accent5>
      <a:accent6>
        <a:srgbClr val="C7002B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4EC72D82D10478A2D2B4E630C5534" ma:contentTypeVersion="7" ma:contentTypeDescription="Create a new document." ma:contentTypeScope="" ma:versionID="567017e739b746b1d8a7526db7acb8ab">
  <xsd:schema xmlns:xsd="http://www.w3.org/2001/XMLSchema" xmlns:xs="http://www.w3.org/2001/XMLSchema" xmlns:p="http://schemas.microsoft.com/office/2006/metadata/properties" xmlns:ns2="aeb1c7b1-42c4-4363-b77a-78011725d53c" xmlns:ns3="b803b392-a84b-4d32-9445-629d33b3f70f" targetNamespace="http://schemas.microsoft.com/office/2006/metadata/properties" ma:root="true" ma:fieldsID="0c85bfa78c1241fdd450d034fe0149da" ns2:_="" ns3:_="">
    <xsd:import namespace="aeb1c7b1-42c4-4363-b77a-78011725d53c"/>
    <xsd:import namespace="b803b392-a84b-4d32-9445-629d33b3f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1c7b1-42c4-4363-b77a-78011725d5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03b392-a84b-4d32-9445-629d33b3f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F2F006-A359-4226-AB96-D723538AE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1c7b1-42c4-4363-b77a-78011725d53c"/>
    <ds:schemaRef ds:uri="b803b392-a84b-4d32-9445-629d33b3f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45EF4B-48EC-42ED-844B-BD97F714A864}">
  <ds:schemaRefs>
    <ds:schemaRef ds:uri="http://schemas.microsoft.com/office/2006/documentManagement/types"/>
    <ds:schemaRef ds:uri="http://purl.org/dc/dcmitype/"/>
    <ds:schemaRef ds:uri="http://purl.org/dc/elements/1.1/"/>
    <ds:schemaRef ds:uri="b803b392-a84b-4d32-9445-629d33b3f70f"/>
    <ds:schemaRef ds:uri="http://schemas.openxmlformats.org/package/2006/metadata/core-properties"/>
    <ds:schemaRef ds:uri="http://schemas.microsoft.com/office/infopath/2007/PartnerControls"/>
    <ds:schemaRef ds:uri="aeb1c7b1-42c4-4363-b77a-78011725d53c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007067-EB76-4E05-8836-C7CE537DDB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Breedbeeld</Template>
  <TotalTime>4031</TotalTime>
  <Words>5762</Words>
  <Application>Microsoft Office PowerPoint</Application>
  <PresentationFormat>Widescreen</PresentationFormat>
  <Paragraphs>879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Cambria Math</vt:lpstr>
      <vt:lpstr>Consolas</vt:lpstr>
      <vt:lpstr>Courier New</vt:lpstr>
      <vt:lpstr>Verdana</vt:lpstr>
      <vt:lpstr>Wingdings</vt:lpstr>
      <vt:lpstr>Kantoorthema</vt:lpstr>
      <vt:lpstr>ALGORITMES &amp; DataStucturen</vt:lpstr>
      <vt:lpstr>Opnemen</vt:lpstr>
      <vt:lpstr>Les van vandaag</vt:lpstr>
      <vt:lpstr>Les van vandaag</vt:lpstr>
      <vt:lpstr>Les van vandaag</vt:lpstr>
      <vt:lpstr>Les van vandaag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1. Generics</vt:lpstr>
      <vt:lpstr>Les van vandaag</vt:lpstr>
      <vt:lpstr>2. Recursie</vt:lpstr>
      <vt:lpstr>2. Recursie</vt:lpstr>
      <vt:lpstr>2. Recursie</vt:lpstr>
      <vt:lpstr>2. Recursie</vt:lpstr>
      <vt:lpstr>2. Recursie</vt:lpstr>
      <vt:lpstr>2. Recursie</vt:lpstr>
      <vt:lpstr>2. Recursie</vt:lpstr>
      <vt:lpstr>2. Recursie</vt:lpstr>
      <vt:lpstr>Les van vandaag</vt:lpstr>
      <vt:lpstr>Les van vandaag</vt:lpstr>
      <vt:lpstr>3. Binaire zoekbomen</vt:lpstr>
      <vt:lpstr>3. Binaire zoekbomen</vt:lpstr>
      <vt:lpstr>3. Binaire zoekbomen</vt:lpstr>
      <vt:lpstr>3. Binaire zoekbomen</vt:lpstr>
      <vt:lpstr>3. Binaire zoekbomen</vt:lpstr>
      <vt:lpstr>3. Binaire zoekbomen</vt:lpstr>
      <vt:lpstr>3. Binaire zoekbomen</vt:lpstr>
      <vt:lpstr>3. Binaire zoekbomen</vt:lpstr>
      <vt:lpstr>Les van vandaag</vt:lpstr>
      <vt:lpstr>4. Toets</vt:lpstr>
      <vt:lpstr>4. Toets</vt:lpstr>
      <vt:lpstr>4. Toets</vt:lpstr>
      <vt:lpstr>4. Toets</vt:lpstr>
      <vt:lpstr>4. Toets</vt:lpstr>
      <vt:lpstr>4. Toets</vt:lpstr>
      <vt:lpstr>4. Toets</vt:lpstr>
      <vt:lpstr>4. Toets</vt:lpstr>
      <vt:lpstr>4. Toets</vt:lpstr>
      <vt:lpstr>4. Toets</vt:lpstr>
      <vt:lpstr>Les van vandaag</vt:lpstr>
      <vt:lpstr>Les van vandaag</vt:lpstr>
    </vt:vector>
  </TitlesOfParts>
  <Company>Avans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Platypus</dc:title>
  <dc:creator>Perry Visser</dc:creator>
  <cp:lastModifiedBy>Joost Visser</cp:lastModifiedBy>
  <cp:revision>373</cp:revision>
  <dcterms:created xsi:type="dcterms:W3CDTF">2017-06-26T10:07:03Z</dcterms:created>
  <dcterms:modified xsi:type="dcterms:W3CDTF">2021-05-25T00:20:52Z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0x01010002A4EC72D82D10478A2D2B4E630C5534</vt:lpwstr>
  </property>
</Properties>
</file>