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678"/>
  </p:normalViewPr>
  <p:slideViewPr>
    <p:cSldViewPr snapToGrid="0">
      <p:cViewPr varScale="1">
        <p:scale>
          <a:sx n="117" d="100"/>
          <a:sy n="117"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2092372C-150C-48EF-ADD1-4041511479D5}" type="datetime1">
              <a:rPr lang="en-US" sz="900" b="0" strike="noStrike" spc="-1">
                <a:solidFill>
                  <a:srgbClr val="404040"/>
                </a:solidFill>
                <a:latin typeface="Franklin Gothic Book"/>
              </a:rPr>
              <a:t>2/24/25</a:t>
            </a:fld>
            <a:endParaRPr lang="en-US" sz="900" b="0" strike="noStrike" spc="-1">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85355E6-1B48-4CC0-8D6C-FC04CAB410BD}" type="slidenum">
              <a:rPr lang="en-US" sz="900" b="0" strike="noStrike" spc="-1">
                <a:solidFill>
                  <a:srgbClr val="404040"/>
                </a:solidFill>
                <a:latin typeface="Franklin Gothic Book"/>
              </a:rPr>
              <a:t>‹#›</a:t>
            </a:fld>
            <a:endParaRPr lang="en-US" sz="900" b="0" strike="noStrike" spc="-1">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1CEF44F1-E721-48BE-8574-B4198DE8DAD1}" type="datetime1">
              <a:rPr lang="en-US" sz="900" b="0" strike="noStrike" spc="-1">
                <a:solidFill>
                  <a:srgbClr val="404040"/>
                </a:solidFill>
                <a:latin typeface="Franklin Gothic Book"/>
              </a:rPr>
              <a:t>2/24/25</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BD5428BD-3C20-4C00-B8C8-1D7221ABE262}" type="datetime1">
              <a:rPr lang="en-US" sz="900" b="0" strike="noStrike" spc="-1">
                <a:solidFill>
                  <a:srgbClr val="404040"/>
                </a:solidFill>
                <a:latin typeface="Franklin Gothic Book"/>
              </a:rPr>
              <a:t>2/24/25</a:t>
            </a:fld>
            <a:endParaRPr lang="en-US" sz="900" b="0" strike="noStrike" spc="-1">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3B07B00-301C-41FE-8149-F50C9E20E2C7}" type="slidenum">
              <a:rPr lang="en-US" sz="900" b="0" strike="noStrike" spc="-1">
                <a:solidFill>
                  <a:srgbClr val="404040"/>
                </a:solidFill>
                <a:latin typeface="Franklin Gothic Book"/>
              </a:rPr>
              <a:t>‹#›</a:t>
            </a:fld>
            <a:endParaRPr lang="en-US" sz="9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lstStyle/>
          <a:p>
            <a:pPr algn="ctr">
              <a:lnSpc>
                <a:spcPct val="100000"/>
              </a:lnSpc>
            </a:pPr>
            <a:r>
              <a:rPr lang="en-US" sz="3600" b="1" strike="noStrike" cap="all" spc="-1">
                <a:solidFill>
                  <a:srgbClr val="1CADE4"/>
                </a:solidFill>
                <a:latin typeface="Arial"/>
              </a:rPr>
              <a:t>Secure Data Hiding in Image Using Steganography</a:t>
            </a:r>
            <a:endParaRPr lang="en-US" sz="3600" b="0" strike="noStrike" spc="-1">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3200" b="1" strike="noStrike" spc="-1">
                <a:solidFill>
                  <a:srgbClr val="1482AC"/>
                </a:solidFill>
                <a:latin typeface="Arial"/>
              </a:rPr>
              <a:t>CAPSTONE PROJECT</a:t>
            </a:r>
            <a:endParaRPr lang="en-US" sz="3200" b="0" strike="noStrike" spc="-1">
              <a:latin typeface="Arial"/>
            </a:endParaRPr>
          </a:p>
        </p:txBody>
      </p:sp>
      <p:sp>
        <p:nvSpPr>
          <p:cNvPr id="136" name="CustomShape 3"/>
          <p:cNvSpPr/>
          <p:nvPr/>
        </p:nvSpPr>
        <p:spPr>
          <a:xfrm>
            <a:off x="3117600" y="4586400"/>
            <a:ext cx="7979760" cy="1323439"/>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000" b="1" strike="noStrike" spc="-1" dirty="0">
                <a:solidFill>
                  <a:srgbClr val="1482AC"/>
                </a:solidFill>
                <a:latin typeface="Arial"/>
              </a:rPr>
              <a:t>Presented By</a:t>
            </a:r>
            <a:endParaRPr lang="en-US" sz="2000" b="0" strike="noStrike" spc="-1" dirty="0">
              <a:latin typeface="Arial"/>
            </a:endParaRPr>
          </a:p>
          <a:p>
            <a:pPr>
              <a:lnSpc>
                <a:spcPct val="100000"/>
              </a:lnSpc>
            </a:pPr>
            <a:r>
              <a:rPr lang="en-US" sz="2000" b="1" strike="noStrike" spc="-1" dirty="0">
                <a:solidFill>
                  <a:srgbClr val="1482AC"/>
                </a:solidFill>
                <a:latin typeface="Arial"/>
                <a:ea typeface="Noto Sans CJK SC"/>
              </a:rPr>
              <a:t>Student Name                         : </a:t>
            </a:r>
            <a:r>
              <a:rPr lang="en-US" sz="2000" b="1" strike="noStrike" spc="-1" dirty="0" err="1">
                <a:solidFill>
                  <a:srgbClr val="1482AC"/>
                </a:solidFill>
                <a:latin typeface="Arial"/>
              </a:rPr>
              <a:t>Rugved</a:t>
            </a:r>
            <a:r>
              <a:rPr lang="en-US" sz="2000" b="1" strike="noStrike" spc="-1" dirty="0">
                <a:solidFill>
                  <a:srgbClr val="1482AC"/>
                </a:solidFill>
                <a:latin typeface="Arial"/>
              </a:rPr>
              <a:t> Kulkarni</a:t>
            </a:r>
            <a:endParaRPr lang="en-US" sz="2000" b="0" strike="noStrike" spc="-1" dirty="0">
              <a:latin typeface="Arial"/>
            </a:endParaRPr>
          </a:p>
          <a:p>
            <a:pPr>
              <a:lnSpc>
                <a:spcPct val="100000"/>
              </a:lnSpc>
            </a:pPr>
            <a:r>
              <a:rPr lang="en-US" sz="2000" b="1" strike="noStrike" spc="-1" dirty="0">
                <a:solidFill>
                  <a:srgbClr val="1482AC"/>
                </a:solidFill>
                <a:latin typeface="Arial"/>
              </a:rPr>
              <a:t>College Name &amp; Department : University of Portsmouth </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endParaRPr lang="en-US" sz="1700" b="0" strike="noStrike" spc="-1" dirty="0">
              <a:solidFill>
                <a:srgbClr val="404040"/>
              </a:solidFill>
              <a:latin typeface="Franklin Gothic Book"/>
            </a:endParaRPr>
          </a:p>
          <a:p>
            <a:pPr marL="432000" indent="-324000">
              <a:spcBef>
                <a:spcPts val="1417"/>
              </a:spcBef>
              <a:buClr>
                <a:srgbClr val="000000"/>
              </a:buClr>
              <a:buSzPct val="45000"/>
              <a:buFont typeface="Wingdings" charset="2"/>
              <a:buChar char=""/>
            </a:pPr>
            <a:r>
              <a:rPr lang="en-IN" sz="2000" b="1" i="0" u="none" strike="noStrike" dirty="0">
                <a:solidFill>
                  <a:srgbClr val="000000"/>
                </a:solidFill>
                <a:effectLst/>
              </a:rPr>
              <a:t>Live Preview:</a:t>
            </a:r>
            <a:r>
              <a:rPr lang="en-IN" sz="2000" b="0" i="0" u="none" strike="noStrike" dirty="0">
                <a:solidFill>
                  <a:srgbClr val="000000"/>
                </a:solidFill>
                <a:effectLst/>
                <a:latin typeface="-webkit-standard"/>
              </a:rPr>
              <a:t> Instantly display the image both before and after applying steganography.</a:t>
            </a:r>
          </a:p>
          <a:p>
            <a:pPr marL="432000" indent="-324000">
              <a:spcBef>
                <a:spcPts val="1417"/>
              </a:spcBef>
              <a:buClr>
                <a:srgbClr val="000000"/>
              </a:buClr>
              <a:buSzPct val="45000"/>
              <a:buFont typeface="Wingdings" charset="2"/>
              <a:buChar char=""/>
            </a:pPr>
            <a:r>
              <a:rPr lang="en-IN" sz="2000" b="1" i="0" u="none" strike="noStrike" dirty="0">
                <a:solidFill>
                  <a:srgbClr val="000000"/>
                </a:solidFill>
                <a:effectLst/>
              </a:rPr>
              <a:t>Customization Features:</a:t>
            </a:r>
            <a:r>
              <a:rPr lang="en-IN" sz="2000" b="0" i="0" u="none" strike="noStrike" dirty="0">
                <a:solidFill>
                  <a:srgbClr val="000000"/>
                </a:solidFill>
                <a:effectLst/>
                <a:latin typeface="-webkit-standard"/>
              </a:rPr>
              <a:t> Fine-tune the encoding process by adjusting settings such as bit depth.</a:t>
            </a:r>
          </a:p>
          <a:p>
            <a:pPr marL="432000" indent="-324000">
              <a:spcBef>
                <a:spcPts val="1417"/>
              </a:spcBef>
              <a:buClr>
                <a:srgbClr val="000000"/>
              </a:buClr>
              <a:buSzPct val="45000"/>
              <a:buFont typeface="Wingdings" charset="2"/>
              <a:buChar char=""/>
            </a:pPr>
            <a:r>
              <a:rPr lang="en-IN" sz="2000" b="1" i="0" u="none" strike="noStrike" dirty="0">
                <a:solidFill>
                  <a:srgbClr val="000000"/>
                </a:solidFill>
                <a:effectLst/>
              </a:rPr>
              <a:t>Drag-and-Drop Support:</a:t>
            </a:r>
            <a:r>
              <a:rPr lang="en-IN" sz="2000" b="0" i="0" u="none" strike="noStrike" dirty="0">
                <a:solidFill>
                  <a:srgbClr val="000000"/>
                </a:solidFill>
                <a:effectLst/>
                <a:latin typeface="-webkit-standard"/>
              </a:rPr>
              <a:t> Easily add images and messages through a simple drag-and-drop interface.</a:t>
            </a:r>
          </a:p>
          <a:p>
            <a:pPr marL="432000" indent="-324000">
              <a:spcBef>
                <a:spcPts val="1417"/>
              </a:spcBef>
              <a:buClr>
                <a:srgbClr val="000000"/>
              </a:buClr>
              <a:buSzPct val="45000"/>
              <a:buFont typeface="Wingdings" charset="2"/>
              <a:buChar char=""/>
            </a:pPr>
            <a:r>
              <a:rPr lang="en-IN" sz="2000" b="1" i="0" u="none" strike="noStrike" dirty="0">
                <a:solidFill>
                  <a:srgbClr val="000000"/>
                </a:solidFill>
                <a:effectLst/>
              </a:rPr>
              <a:t>Graphical User Interface (GUI):</a:t>
            </a:r>
            <a:r>
              <a:rPr lang="en-IN" sz="2000" b="0" i="0" u="none" strike="noStrike" dirty="0">
                <a:solidFill>
                  <a:srgbClr val="000000"/>
                </a:solidFill>
                <a:effectLst/>
                <a:latin typeface="-webkit-standard"/>
              </a:rPr>
              <a:t> Enjoy an intuitive, user-friendly interface that simplifies the embedding and extraction of messages.</a:t>
            </a:r>
            <a:endParaRPr lang="en-US" sz="2000" b="0" strike="noStrike" spc="-1" dirty="0">
              <a:solidFill>
                <a:srgbClr val="404040"/>
              </a:solidFill>
              <a:latin typeface="Franklin Gothic Book"/>
            </a:endParaRPr>
          </a:p>
        </p:txBody>
      </p:sp>
      <p:sp>
        <p:nvSpPr>
          <p:cNvPr id="156" name="CustomShape 2"/>
          <p:cNvSpPr/>
          <p:nvPr/>
        </p:nvSpPr>
        <p:spPr>
          <a:xfrm>
            <a:off x="535680" y="844560"/>
            <a:ext cx="11029320" cy="529920"/>
          </a:xfrm>
          <a:prstGeom prst="rect">
            <a:avLst/>
          </a:prstGeom>
          <a:noFill/>
          <a:ln>
            <a:noFill/>
          </a:ln>
        </p:spPr>
        <p:style>
          <a:lnRef idx="0">
            <a:scrgbClr r="0" g="0" b="0"/>
          </a:lnRef>
          <a:fillRef idx="0">
            <a:scrgbClr r="0" g="0" b="0"/>
          </a:fillRef>
          <a:effectRef idx="0">
            <a:scrgbClr r="0" g="0" b="0"/>
          </a:effectRef>
          <a:fontRef idx="minor"/>
        </p:style>
        <p:txBody>
          <a:bodyPr anchor="b">
            <a:normAutofit fontScale="71000" lnSpcReduction="10000"/>
          </a:bodyPr>
          <a:lstStyle/>
          <a:p>
            <a:pPr>
              <a:lnSpc>
                <a:spcPct val="100000"/>
              </a:lnSpc>
            </a:pPr>
            <a:r>
              <a:rPr lang="en-US" sz="4400" b="1" strike="noStrike" cap="all" spc="-1">
                <a:solidFill>
                  <a:srgbClr val="1CADE4"/>
                </a:solidFill>
                <a:latin typeface="Arial"/>
              </a:rPr>
              <a:t>Future scope(optional)</a:t>
            </a:r>
            <a:endParaRPr lang="en-US" sz="4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lstStyle/>
          <a:p>
            <a:pPr algn="ctr">
              <a:lnSpc>
                <a:spcPct val="100000"/>
              </a:lnSpc>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Technology used</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Wow factor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End users</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Git-hub Link</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20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71000" lnSpcReduction="10000"/>
          </a:bodyPr>
          <a:lstStyle/>
          <a:p>
            <a:pPr>
              <a:lnSpc>
                <a:spcPct val="100000"/>
              </a:lnSpc>
            </a:pPr>
            <a:r>
              <a:rPr lang="en-US" sz="4400" b="1" strike="noStrike" cap="all" spc="-1">
                <a:solidFill>
                  <a:srgbClr val="1CADE4"/>
                </a:solidFill>
                <a:latin typeface="Arial"/>
              </a:rPr>
              <a:t>Problem Statement</a:t>
            </a:r>
            <a:endParaRPr lang="en-US" sz="4400" b="0" strike="noStrike" spc="-1">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lstStyle/>
          <a:p>
            <a:pPr>
              <a:lnSpc>
                <a:spcPct val="110000"/>
              </a:lnSpc>
              <a:spcBef>
                <a:spcPts val="641"/>
              </a:spcBef>
              <a:spcAft>
                <a:spcPts val="601"/>
              </a:spcAft>
              <a:tabLst>
                <a:tab pos="0" algn="l"/>
              </a:tabLst>
            </a:pPr>
            <a:endParaRPr lang="en-US" sz="1700" b="0" strike="noStrike" spc="-1" dirty="0">
              <a:solidFill>
                <a:srgbClr val="404040"/>
              </a:solidFill>
              <a:latin typeface="Franklin Gothic Book"/>
            </a:endParaRPr>
          </a:p>
          <a:p>
            <a:pPr>
              <a:lnSpc>
                <a:spcPct val="110000"/>
              </a:lnSpc>
              <a:spcBef>
                <a:spcPts val="641"/>
              </a:spcBef>
              <a:spcAft>
                <a:spcPts val="601"/>
              </a:spcAft>
              <a:tabLst>
                <a:tab pos="0" algn="l"/>
              </a:tabLst>
            </a:pPr>
            <a:r>
              <a:rPr lang="en-IN" sz="3200" b="0" i="0" u="none" strike="noStrike" dirty="0">
                <a:solidFill>
                  <a:srgbClr val="000000"/>
                </a:solidFill>
                <a:effectLst/>
                <a:latin typeface="-webkit-standard"/>
              </a:rPr>
              <a:t>The task is to securely embed sensitive information within an image through steganography to maintain confidentiality and prevent unauthorized access. Unlike conventional encryption, which can draw attention to concealed data, steganography subtly integrates the data into the image’s pixels without visibly altering it. The core challenge is to design a robust algorithm that can both insert and retrieve data while preserving the image’s quality and ensuring its security.</a:t>
            </a:r>
            <a:endParaRPr lang="en-US" sz="3200" b="0" strike="noStrike" spc="-1" dirty="0">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71000" lnSpcReduction="10000"/>
          </a:bodyPr>
          <a:lstStyle/>
          <a:p>
            <a:pPr>
              <a:lnSpc>
                <a:spcPct val="100000"/>
              </a:lnSpc>
            </a:pPr>
            <a:r>
              <a:rPr lang="en-US" sz="4400" b="1" strike="noStrike" cap="all" spc="-1">
                <a:solidFill>
                  <a:srgbClr val="1CADE4"/>
                </a:solidFill>
                <a:latin typeface="Arial"/>
              </a:rPr>
              <a:t>Technology  used</a:t>
            </a:r>
            <a:endParaRPr lang="en-US" sz="4400" b="0" strike="noStrike" spc="-1">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lstStyle/>
          <a:p>
            <a:pPr algn="l"/>
            <a:r>
              <a:rPr lang="en-IN" sz="2000" b="1" i="0" u="none" strike="noStrike" dirty="0">
                <a:solidFill>
                  <a:srgbClr val="000000"/>
                </a:solidFill>
                <a:effectLst/>
              </a:rPr>
              <a:t>Libraries and Modules</a:t>
            </a:r>
          </a:p>
          <a:p>
            <a:pPr algn="l"/>
            <a:endParaRPr lang="en-IN" sz="2000" b="0" i="0" u="none" strike="noStrike" dirty="0">
              <a:solidFill>
                <a:srgbClr val="000000"/>
              </a:solidFill>
              <a:effectLst/>
            </a:endParaRPr>
          </a:p>
          <a:p>
            <a:pPr algn="l">
              <a:buFont typeface="Arial" panose="020B0604020202020204" pitchFamily="34" charset="0"/>
              <a:buChar char="•"/>
            </a:pPr>
            <a:r>
              <a:rPr lang="en-IN" sz="2000" b="1" i="0" u="none" strike="noStrike" dirty="0">
                <a:solidFill>
                  <a:srgbClr val="000000"/>
                </a:solidFill>
                <a:effectLst/>
              </a:rPr>
              <a:t>Standard Modules:</a:t>
            </a:r>
            <a:r>
              <a:rPr lang="en-IN" sz="2000" b="0" i="0" u="none" strike="noStrike" dirty="0">
                <a:solidFill>
                  <a:srgbClr val="000000"/>
                </a:solidFill>
                <a:effectLst/>
              </a:rPr>
              <a:t> Built-in modules such as </a:t>
            </a:r>
            <a:r>
              <a:rPr lang="en-IN" sz="2000" b="0" i="0" u="none" strike="noStrike" dirty="0" err="1">
                <a:solidFill>
                  <a:srgbClr val="000000"/>
                </a:solidFill>
                <a:effectLst/>
              </a:rPr>
              <a:t>os</a:t>
            </a:r>
            <a:r>
              <a:rPr lang="en-IN" sz="2000" b="0" i="0" u="none" strike="noStrike" dirty="0">
                <a:solidFill>
                  <a:srgbClr val="000000"/>
                </a:solidFill>
                <a:effectLst/>
              </a:rPr>
              <a:t>, sys, and string</a:t>
            </a:r>
          </a:p>
          <a:p>
            <a:pPr algn="l">
              <a:buFont typeface="Arial" panose="020B0604020202020204" pitchFamily="34" charset="0"/>
              <a:buChar char="•"/>
            </a:pPr>
            <a:r>
              <a:rPr lang="en-IN" sz="2000" b="1" i="0" u="none" strike="noStrike" dirty="0">
                <a:solidFill>
                  <a:srgbClr val="000000"/>
                </a:solidFill>
                <a:effectLst/>
              </a:rPr>
              <a:t>Custom Module:</a:t>
            </a:r>
            <a:r>
              <a:rPr lang="en-IN" sz="2000" b="0" i="0" u="none" strike="noStrike" dirty="0">
                <a:solidFill>
                  <a:srgbClr val="000000"/>
                </a:solidFill>
                <a:effectLst/>
              </a:rPr>
              <a:t> </a:t>
            </a:r>
            <a:r>
              <a:rPr lang="en-IN" sz="2000" b="0" i="0" u="none" strike="noStrike" dirty="0" err="1">
                <a:solidFill>
                  <a:srgbClr val="000000"/>
                </a:solidFill>
                <a:effectLst/>
              </a:rPr>
              <a:t>steganography.py</a:t>
            </a:r>
            <a:endParaRPr lang="en-IN" sz="2000" b="0" i="0" u="none" strike="noStrike" dirty="0">
              <a:solidFill>
                <a:srgbClr val="000000"/>
              </a:solidFill>
              <a:effectLst/>
            </a:endParaRPr>
          </a:p>
          <a:p>
            <a:pPr algn="l">
              <a:buFont typeface="Arial" panose="020B0604020202020204" pitchFamily="34" charset="0"/>
              <a:buChar char="•"/>
            </a:pPr>
            <a:endParaRPr lang="en-IN" sz="2000" b="0" i="0" u="none" strike="noStrike" dirty="0">
              <a:solidFill>
                <a:srgbClr val="000000"/>
              </a:solidFill>
              <a:effectLst/>
            </a:endParaRPr>
          </a:p>
          <a:p>
            <a:pPr algn="l"/>
            <a:r>
              <a:rPr lang="en-IN" sz="2000" b="1" i="0" u="none" strike="noStrike" dirty="0">
                <a:solidFill>
                  <a:srgbClr val="000000"/>
                </a:solidFill>
                <a:effectLst/>
              </a:rPr>
              <a:t>Development Environment</a:t>
            </a:r>
            <a:endParaRPr lang="en-IN" sz="2000" b="0" i="0" u="none" strike="noStrike" dirty="0">
              <a:solidFill>
                <a:srgbClr val="000000"/>
              </a:solidFill>
              <a:effectLst/>
            </a:endParaRPr>
          </a:p>
          <a:p>
            <a:pPr algn="l">
              <a:buFont typeface="Arial" panose="020B0604020202020204" pitchFamily="34" charset="0"/>
              <a:buChar char="•"/>
            </a:pPr>
            <a:r>
              <a:rPr lang="en-IN" sz="2000" b="1" i="0" u="none" strike="noStrike" dirty="0">
                <a:solidFill>
                  <a:srgbClr val="000000"/>
                </a:solidFill>
                <a:effectLst/>
              </a:rPr>
              <a:t>Operating System:</a:t>
            </a:r>
            <a:r>
              <a:rPr lang="en-IN" sz="2000" b="0" i="0" u="none" strike="noStrike" dirty="0">
                <a:solidFill>
                  <a:srgbClr val="000000"/>
                </a:solidFill>
                <a:effectLst/>
              </a:rPr>
              <a:t> Windows</a:t>
            </a:r>
          </a:p>
          <a:p>
            <a:pPr algn="l">
              <a:buFont typeface="Arial" panose="020B0604020202020204" pitchFamily="34" charset="0"/>
              <a:buChar char="•"/>
            </a:pPr>
            <a:r>
              <a:rPr lang="en-IN" sz="2000" b="1" i="0" u="none" strike="noStrike" dirty="0">
                <a:solidFill>
                  <a:srgbClr val="000000"/>
                </a:solidFill>
                <a:effectLst/>
              </a:rPr>
              <a:t>Interpreter:</a:t>
            </a:r>
            <a:r>
              <a:rPr lang="en-IN" sz="2000" b="0" i="0" u="none" strike="noStrike" dirty="0">
                <a:solidFill>
                  <a:srgbClr val="000000"/>
                </a:solidFill>
                <a:effectLst/>
              </a:rPr>
              <a:t> Python (IDLE)</a:t>
            </a:r>
          </a:p>
          <a:p>
            <a:pPr algn="l">
              <a:buFont typeface="Arial" panose="020B0604020202020204" pitchFamily="34" charset="0"/>
              <a:buChar char="•"/>
            </a:pPr>
            <a:r>
              <a:rPr lang="en-IN" sz="2000" b="1" i="0" u="none" strike="noStrike" dirty="0">
                <a:solidFill>
                  <a:srgbClr val="000000"/>
                </a:solidFill>
                <a:effectLst/>
              </a:rPr>
              <a:t>Supported File Format:</a:t>
            </a:r>
            <a:r>
              <a:rPr lang="en-IN" sz="2000" b="0" i="0" u="none" strike="noStrike" dirty="0">
                <a:solidFill>
                  <a:srgbClr val="000000"/>
                </a:solidFill>
                <a:effectLst/>
              </a:rPr>
              <a:t> BMP (Bitmap Image)</a:t>
            </a:r>
          </a:p>
          <a:p>
            <a:pPr algn="l"/>
            <a:endParaRPr lang="en-IN" sz="2000" b="0" i="0" u="none" strike="noStrike" dirty="0">
              <a:solidFill>
                <a:srgbClr val="000000"/>
              </a:solidFill>
              <a:effectLst/>
            </a:endParaRPr>
          </a:p>
          <a:p>
            <a:pPr algn="l"/>
            <a:r>
              <a:rPr lang="en-IN" sz="2000" b="1" i="0" u="none" strike="noStrike" dirty="0">
                <a:solidFill>
                  <a:srgbClr val="000000"/>
                </a:solidFill>
                <a:effectLst/>
              </a:rPr>
              <a:t>Key Details</a:t>
            </a:r>
            <a:endParaRPr lang="en-IN" sz="2000" b="0" i="0" u="none" strike="noStrike" dirty="0">
              <a:solidFill>
                <a:srgbClr val="000000"/>
              </a:solidFill>
              <a:effectLst/>
            </a:endParaRPr>
          </a:p>
          <a:p>
            <a:pPr algn="l">
              <a:buFont typeface="Arial" panose="020B0604020202020204" pitchFamily="34" charset="0"/>
              <a:buChar char="•"/>
            </a:pPr>
            <a:r>
              <a:rPr lang="en-IN" sz="2000" b="1" i="0" u="none" strike="noStrike" dirty="0">
                <a:solidFill>
                  <a:srgbClr val="000000"/>
                </a:solidFill>
                <a:effectLst/>
              </a:rPr>
              <a:t>Steganography Technique:</a:t>
            </a:r>
            <a:r>
              <a:rPr lang="en-IN" sz="2000" b="0" i="0" u="none" strike="noStrike" dirty="0">
                <a:solidFill>
                  <a:srgbClr val="000000"/>
                </a:solidFill>
                <a:effectLst/>
              </a:rPr>
              <a:t> Least Significant Bit (LSB) encoding</a:t>
            </a:r>
          </a:p>
          <a:p>
            <a:pPr algn="l">
              <a:buFont typeface="Arial" panose="020B0604020202020204" pitchFamily="34" charset="0"/>
              <a:buChar char="•"/>
            </a:pPr>
            <a:r>
              <a:rPr lang="en-IN" sz="2000" b="1" i="0" u="none" strike="noStrike" dirty="0">
                <a:solidFill>
                  <a:srgbClr val="000000"/>
                </a:solidFill>
                <a:effectLst/>
              </a:rPr>
              <a:t>Data Handling:</a:t>
            </a:r>
            <a:r>
              <a:rPr lang="en-IN" sz="2000" b="0" i="0" u="none" strike="noStrike" dirty="0">
                <a:solidFill>
                  <a:srgbClr val="000000"/>
                </a:solidFill>
                <a:effectLst/>
              </a:rPr>
              <a:t> Embeds and extracts text data from images while preserving image quality</a:t>
            </a:r>
          </a:p>
          <a:p>
            <a:pPr>
              <a:lnSpc>
                <a:spcPct val="110000"/>
              </a:lnSpc>
              <a:spcBef>
                <a:spcPts val="340"/>
              </a:spcBef>
              <a:spcAft>
                <a:spcPts val="601"/>
              </a:spcAft>
              <a:tabLst>
                <a:tab pos="0" algn="l"/>
              </a:tabLst>
            </a:pPr>
            <a:endParaRPr lang="en-US" sz="1700" b="0" strike="noStrike" spc="-1" dirty="0">
              <a:solidFill>
                <a:srgbClr val="404040"/>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71840"/>
            <a:ext cx="11029320" cy="529920"/>
          </a:xfrm>
          <a:prstGeom prst="rect">
            <a:avLst/>
          </a:prstGeom>
          <a:noFill/>
          <a:ln>
            <a:noFill/>
          </a:ln>
        </p:spPr>
        <p:txBody>
          <a:bodyPr anchor="b">
            <a:noAutofit/>
          </a:bodyPr>
          <a:lstStyle/>
          <a:p>
            <a:pPr>
              <a:lnSpc>
                <a:spcPct val="100000"/>
              </a:lnSpc>
            </a:pPr>
            <a:r>
              <a:rPr lang="en-US" sz="3200" b="1" strike="noStrike" cap="all" spc="-1">
                <a:solidFill>
                  <a:srgbClr val="1CADE4"/>
                </a:solidFill>
                <a:latin typeface="Arial"/>
                <a:ea typeface="Franklin Gothic Demi"/>
              </a:rPr>
              <a:t>Wow factors</a:t>
            </a:r>
            <a:endParaRPr lang="en-US" sz="3200" b="0" strike="noStrike" spc="-1">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lstStyle/>
          <a:p>
            <a:pPr marL="285750" indent="-285750" algn="l">
              <a:buFont typeface="Arial" panose="020B0604020202020204" pitchFamily="34" charset="0"/>
              <a:buChar char="•"/>
            </a:pPr>
            <a:r>
              <a:rPr lang="en-IN" sz="2000" b="1" i="0" u="none" strike="noStrike" dirty="0">
                <a:solidFill>
                  <a:srgbClr val="000000"/>
                </a:solidFill>
                <a:effectLst/>
              </a:rPr>
              <a:t>LSB Steganography:</a:t>
            </a:r>
            <a:r>
              <a:rPr lang="en-IN" sz="2000" b="0" i="0" u="none" strike="noStrike" dirty="0">
                <a:solidFill>
                  <a:srgbClr val="000000"/>
                </a:solidFill>
                <a:effectLst/>
                <a:latin typeface="-webkit-standard"/>
              </a:rPr>
              <a:t> Embeds data into the least significant bits, securing sensitive information without causing visible changes to the image.</a:t>
            </a:r>
          </a:p>
          <a:p>
            <a:pPr marL="285750" indent="-285750" algn="l">
              <a:buFont typeface="Arial" panose="020B0604020202020204" pitchFamily="34" charset="0"/>
              <a:buChar char="•"/>
            </a:pPr>
            <a:endParaRPr lang="en-IN" sz="2000" b="0" i="0" u="none" strike="noStrike" dirty="0">
              <a:solidFill>
                <a:srgbClr val="000000"/>
              </a:solidFill>
              <a:effectLst/>
              <a:latin typeface="-webkit-standard"/>
            </a:endParaRPr>
          </a:p>
          <a:p>
            <a:pPr marL="285750" indent="-285750" algn="l">
              <a:buFont typeface="Arial" panose="020B0604020202020204" pitchFamily="34" charset="0"/>
              <a:buChar char="•"/>
            </a:pPr>
            <a:r>
              <a:rPr lang="en-IN" sz="2000" b="1" i="0" u="none" strike="noStrike" dirty="0">
                <a:solidFill>
                  <a:srgbClr val="000000"/>
                </a:solidFill>
                <a:effectLst/>
              </a:rPr>
              <a:t>Lossless BMP Handling:</a:t>
            </a:r>
            <a:r>
              <a:rPr lang="en-IN" sz="2000" b="0" i="0" u="none" strike="noStrike" dirty="0">
                <a:solidFill>
                  <a:srgbClr val="000000"/>
                </a:solidFill>
                <a:effectLst/>
                <a:latin typeface="-webkit-standard"/>
              </a:rPr>
              <a:t> Operates on uncompressed BMP images, ensuring complete data integrity.</a:t>
            </a:r>
          </a:p>
          <a:p>
            <a:pPr marL="285750" indent="-285750" algn="l">
              <a:buFont typeface="Arial" panose="020B0604020202020204" pitchFamily="34" charset="0"/>
              <a:buChar char="•"/>
            </a:pPr>
            <a:endParaRPr lang="en-IN" sz="2000" b="0" i="0" u="none" strike="noStrike" dirty="0">
              <a:solidFill>
                <a:srgbClr val="000000"/>
              </a:solidFill>
              <a:effectLst/>
              <a:latin typeface="-webkit-standard"/>
            </a:endParaRPr>
          </a:p>
          <a:p>
            <a:pPr marL="285750" indent="-285750" algn="l">
              <a:buFont typeface="Arial" panose="020B0604020202020204" pitchFamily="34" charset="0"/>
              <a:buChar char="•"/>
            </a:pPr>
            <a:r>
              <a:rPr lang="en-IN" sz="2000" b="1" i="0" u="none" strike="noStrike" dirty="0">
                <a:solidFill>
                  <a:srgbClr val="000000"/>
                </a:solidFill>
                <a:effectLst/>
              </a:rPr>
              <a:t>Efficient &amp; Lightweight:</a:t>
            </a:r>
            <a:r>
              <a:rPr lang="en-IN" sz="2000" b="0" i="0" u="none" strike="noStrike" dirty="0">
                <a:solidFill>
                  <a:srgbClr val="000000"/>
                </a:solidFill>
                <a:effectLst/>
                <a:latin typeface="-webkit-standard"/>
              </a:rPr>
              <a:t> Developed in C for superior performance, it outpaces comparable tools built in Python or Java.</a:t>
            </a:r>
          </a:p>
          <a:p>
            <a:pPr marL="285750" indent="-285750" algn="l">
              <a:buFont typeface="Arial" panose="020B0604020202020204" pitchFamily="34" charset="0"/>
              <a:buChar char="•"/>
            </a:pPr>
            <a:endParaRPr lang="en-IN" sz="2000" b="0" i="0" u="none" strike="noStrike" dirty="0">
              <a:solidFill>
                <a:srgbClr val="000000"/>
              </a:solidFill>
              <a:effectLst/>
              <a:latin typeface="-webkit-standard"/>
            </a:endParaRPr>
          </a:p>
          <a:p>
            <a:pPr marL="285750" indent="-285750" algn="l">
              <a:buFont typeface="Arial" panose="020B0604020202020204" pitchFamily="34" charset="0"/>
              <a:buChar char="•"/>
            </a:pPr>
            <a:r>
              <a:rPr lang="en-IN" sz="2000" b="1" i="0" u="none" strike="noStrike" dirty="0">
                <a:solidFill>
                  <a:srgbClr val="000000"/>
                </a:solidFill>
                <a:effectLst/>
              </a:rPr>
              <a:t>User-Friendly CLI:</a:t>
            </a:r>
            <a:r>
              <a:rPr lang="en-IN" sz="2000" b="0" i="0" u="none" strike="noStrike" dirty="0">
                <a:solidFill>
                  <a:srgbClr val="000000"/>
                </a:solidFill>
                <a:effectLst/>
                <a:latin typeface="-webkit-standard"/>
              </a:rPr>
              <a:t> Features an intuitive command-line interface that simplifies data embedding and extraction, making it ideal for automation.</a:t>
            </a:r>
            <a:endParaRPr lang="en-IN" sz="2000" b="0" i="0" u="none" strike="noStrike" dirty="0">
              <a:solidFill>
                <a:srgbClr val="000000"/>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End users</a:t>
            </a:r>
            <a:endParaRPr lang="en-US" sz="2800" b="0" strike="noStrike" spc="-1">
              <a:solidFill>
                <a:srgbClr val="000000"/>
              </a:solid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noAutofit/>
          </a:bodyPr>
          <a:lstStyle/>
          <a:p>
            <a:pPr marL="285750" indent="-285750">
              <a:lnSpc>
                <a:spcPct val="110000"/>
              </a:lnSpc>
              <a:spcBef>
                <a:spcPts val="340"/>
              </a:spcBef>
              <a:spcAft>
                <a:spcPts val="601"/>
              </a:spcAft>
              <a:buFont typeface="Arial" panose="020B0604020202020204" pitchFamily="34" charset="0"/>
              <a:buChar char="•"/>
            </a:pPr>
            <a:r>
              <a:rPr lang="en-IN" sz="2000" b="1" i="0" u="none" strike="noStrike" dirty="0">
                <a:solidFill>
                  <a:srgbClr val="000000"/>
                </a:solidFill>
                <a:effectLst/>
              </a:rPr>
              <a:t>Cybersecurity Specialists</a:t>
            </a:r>
            <a:r>
              <a:rPr lang="en-IN" sz="2000" b="0" i="0" u="none" strike="noStrike" dirty="0">
                <a:solidFill>
                  <a:srgbClr val="000000"/>
                </a:solidFill>
                <a:effectLst/>
                <a:latin typeface="-webkit-standard"/>
              </a:rPr>
              <a:t> – Leverage steganography for secure data exchange and covert communications.</a:t>
            </a:r>
          </a:p>
          <a:p>
            <a:pPr marL="285750" indent="-285750">
              <a:lnSpc>
                <a:spcPct val="110000"/>
              </a:lnSpc>
              <a:spcBef>
                <a:spcPts val="340"/>
              </a:spcBef>
              <a:spcAft>
                <a:spcPts val="601"/>
              </a:spcAft>
              <a:buFont typeface="Arial" panose="020B0604020202020204" pitchFamily="34" charset="0"/>
              <a:buChar char="•"/>
            </a:pPr>
            <a:r>
              <a:rPr lang="en-IN" sz="2000" b="1" i="0" u="none" strike="noStrike" dirty="0">
                <a:solidFill>
                  <a:srgbClr val="000000"/>
                </a:solidFill>
                <a:effectLst/>
              </a:rPr>
              <a:t>Digital Forensics Experts</a:t>
            </a:r>
            <a:r>
              <a:rPr lang="en-IN" sz="2000" b="0" i="0" u="none" strike="noStrike" dirty="0">
                <a:solidFill>
                  <a:srgbClr val="000000"/>
                </a:solidFill>
                <a:effectLst/>
                <a:latin typeface="-webkit-standard"/>
              </a:rPr>
              <a:t> – Retrieve concealed information from images during digital investigations.</a:t>
            </a:r>
          </a:p>
          <a:p>
            <a:pPr marL="285750" indent="-285750">
              <a:lnSpc>
                <a:spcPct val="110000"/>
              </a:lnSpc>
              <a:spcBef>
                <a:spcPts val="340"/>
              </a:spcBef>
              <a:spcAft>
                <a:spcPts val="601"/>
              </a:spcAft>
              <a:buFont typeface="Arial" panose="020B0604020202020204" pitchFamily="34" charset="0"/>
              <a:buChar char="•"/>
            </a:pPr>
            <a:r>
              <a:rPr lang="en-IN" sz="2000" b="1" i="0" u="none" strike="noStrike" dirty="0">
                <a:solidFill>
                  <a:srgbClr val="000000"/>
                </a:solidFill>
                <a:effectLst/>
              </a:rPr>
              <a:t>Government &amp; Defence Agencies</a:t>
            </a:r>
            <a:r>
              <a:rPr lang="en-IN" sz="2000" b="0" i="0" u="none" strike="noStrike" dirty="0">
                <a:solidFill>
                  <a:srgbClr val="000000"/>
                </a:solidFill>
                <a:effectLst/>
                <a:latin typeface="-webkit-standard"/>
              </a:rPr>
              <a:t> – Employ steganographic techniques to embed sensitive data in images for intelligence and confidential operations.</a:t>
            </a:r>
          </a:p>
          <a:p>
            <a:pPr marL="285750" indent="-285750">
              <a:lnSpc>
                <a:spcPct val="110000"/>
              </a:lnSpc>
              <a:spcBef>
                <a:spcPts val="340"/>
              </a:spcBef>
              <a:spcAft>
                <a:spcPts val="601"/>
              </a:spcAft>
              <a:buFont typeface="Arial" panose="020B0604020202020204" pitchFamily="34" charset="0"/>
              <a:buChar char="•"/>
            </a:pPr>
            <a:r>
              <a:rPr lang="en-IN" sz="2000" b="1" i="0" u="none" strike="noStrike" dirty="0">
                <a:solidFill>
                  <a:srgbClr val="000000"/>
                </a:solidFill>
                <a:effectLst/>
              </a:rPr>
              <a:t>Researchers &amp; Academics</a:t>
            </a:r>
            <a:r>
              <a:rPr lang="en-IN" sz="2000" b="0" i="0" u="none" strike="noStrike" dirty="0">
                <a:solidFill>
                  <a:srgbClr val="000000"/>
                </a:solidFill>
                <a:effectLst/>
                <a:latin typeface="-webkit-standard"/>
              </a:rPr>
              <a:t> – Analyse and enhance steganographic methods to advance data security and cryptographic research.</a:t>
            </a:r>
          </a:p>
          <a:p>
            <a:pPr marL="285750" indent="-285750">
              <a:lnSpc>
                <a:spcPct val="110000"/>
              </a:lnSpc>
              <a:spcBef>
                <a:spcPts val="340"/>
              </a:spcBef>
              <a:spcAft>
                <a:spcPts val="601"/>
              </a:spcAft>
              <a:buFont typeface="Arial" panose="020B0604020202020204" pitchFamily="34" charset="0"/>
              <a:buChar char="•"/>
            </a:pPr>
            <a:r>
              <a:rPr lang="en-IN" sz="2000" b="1" i="0" u="none" strike="noStrike" dirty="0">
                <a:solidFill>
                  <a:srgbClr val="000000"/>
                </a:solidFill>
                <a:effectLst/>
              </a:rPr>
              <a:t>Privacy-Conscious Individuals</a:t>
            </a:r>
            <a:r>
              <a:rPr lang="en-IN" sz="2000" b="0" i="0" u="none" strike="noStrike" dirty="0">
                <a:solidFill>
                  <a:srgbClr val="000000"/>
                </a:solidFill>
                <a:effectLst/>
                <a:latin typeface="-webkit-standard"/>
              </a:rPr>
              <a:t> – Use steganography to protect personal or confidential information from unauthorized access.</a:t>
            </a:r>
            <a:endParaRPr lang="en-US" sz="2000" b="0" strike="noStrike" spc="-1" dirty="0">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Results</a:t>
            </a:r>
            <a:endParaRPr lang="en-US" sz="2800" b="0" strike="noStrike" spc="-1">
              <a:solidFill>
                <a:srgbClr val="000000"/>
              </a:solidFill>
              <a:latin typeface="Franklin Gothic Book"/>
            </a:endParaRPr>
          </a:p>
        </p:txBody>
      </p:sp>
      <p:pic>
        <p:nvPicPr>
          <p:cNvPr id="3" name="Picture 2">
            <a:extLst>
              <a:ext uri="{FF2B5EF4-FFF2-40B4-BE49-F238E27FC236}">
                <a16:creationId xmlns:a16="http://schemas.microsoft.com/office/drawing/2014/main" id="{8B7EA049-11E4-F207-35C4-B579A023D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4800"/>
            <a:ext cx="7263493" cy="3764569"/>
          </a:xfrm>
          <a:prstGeom prst="rect">
            <a:avLst/>
          </a:prstGeom>
        </p:spPr>
      </p:pic>
      <p:pic>
        <p:nvPicPr>
          <p:cNvPr id="5" name="Picture 4">
            <a:extLst>
              <a:ext uri="{FF2B5EF4-FFF2-40B4-BE49-F238E27FC236}">
                <a16:creationId xmlns:a16="http://schemas.microsoft.com/office/drawing/2014/main" id="{5DC61E2A-7013-8247-EC5D-B21A1A0E1A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3493" y="1574800"/>
            <a:ext cx="4931483" cy="25726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Conclusion</a:t>
            </a:r>
            <a:endParaRPr lang="en-US" sz="2800" b="0" strike="noStrike" spc="-1">
              <a:solidFill>
                <a:srgbClr val="000000"/>
              </a:solidFill>
              <a:latin typeface="Franklin Gothic Book"/>
            </a:endParaRPr>
          </a:p>
        </p:txBody>
      </p:sp>
      <p:sp>
        <p:nvSpPr>
          <p:cNvPr id="152" name="TextShape 2"/>
          <p:cNvSpPr txBox="1"/>
          <p:nvPr/>
        </p:nvSpPr>
        <p:spPr>
          <a:xfrm>
            <a:off x="581040" y="1302120"/>
            <a:ext cx="11029320" cy="4672800"/>
          </a:xfrm>
          <a:prstGeom prst="rect">
            <a:avLst/>
          </a:prstGeom>
          <a:noFill/>
          <a:ln>
            <a:noFill/>
          </a:ln>
        </p:spPr>
        <p:txBody>
          <a:bodyPr anchor="ctr">
            <a:noAutofit/>
          </a:bodyPr>
          <a:lstStyle/>
          <a:p>
            <a:pPr algn="l"/>
            <a:r>
              <a:rPr lang="en-IN" sz="2000" b="0" i="0" u="none" strike="noStrike" dirty="0">
                <a:solidFill>
                  <a:srgbClr val="000000"/>
                </a:solidFill>
                <a:effectLst/>
              </a:rPr>
              <a:t>This project effectively tackles the challenge of covertly embedding data within an image through LSB-based steganography. By altering the least significant bit of pixel values in BMP images, it hides sensitive information without any noticeable visual changes. The solution preserves data integrity, operates efficiently with minimal dependencies, and features a straightforward CLI for both embedding and extracting data.</a:t>
            </a:r>
          </a:p>
          <a:p>
            <a:pPr algn="l"/>
            <a:r>
              <a:rPr lang="en-IN" sz="2000" b="0" i="0" u="none" strike="noStrike" dirty="0">
                <a:solidFill>
                  <a:srgbClr val="000000"/>
                </a:solidFill>
                <a:effectLst/>
              </a:rPr>
              <a:t>Although the current version supports only BMP files, it can be expanded to accommodate other formats like PNG or employ DCT-based techniques for JPEG images. Overall, this project provides a lightweight, fast, and secure method for ensuring data confidentiality, making it highly valuable for cybersecurity, forensic analysis, and private communication.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GitHub Link</a:t>
            </a:r>
            <a:endParaRPr lang="en-US" sz="2800" b="0" strike="noStrike" spc="-1">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r>
              <a:rPr lang="en-US" sz="1700" b="0" strike="noStrike" spc="-1" dirty="0">
                <a:solidFill>
                  <a:srgbClr val="A1467E"/>
                </a:solidFill>
                <a:latin typeface="Franklin Gothic Book"/>
              </a:rPr>
              <a:t>https://</a:t>
            </a:r>
            <a:r>
              <a:rPr lang="en-US" sz="1700" b="0" strike="noStrike" spc="-1" dirty="0" err="1">
                <a:solidFill>
                  <a:srgbClr val="A1467E"/>
                </a:solidFill>
                <a:latin typeface="Franklin Gothic Book"/>
              </a:rPr>
              <a:t>github.com</a:t>
            </a:r>
            <a:r>
              <a:rPr lang="en-US" sz="1700" b="0" strike="noStrike" spc="-1" dirty="0">
                <a:solidFill>
                  <a:srgbClr val="A1467E"/>
                </a:solidFill>
                <a:latin typeface="Franklin Gothic Book"/>
              </a:rPr>
              <a:t>/Rugved1/</a:t>
            </a:r>
            <a:r>
              <a:rPr lang="en-US" sz="1700" b="0" strike="noStrike" spc="-1" dirty="0" err="1">
                <a:solidFill>
                  <a:srgbClr val="A1467E"/>
                </a:solidFill>
                <a:latin typeface="Franklin Gothic Book"/>
              </a:rPr>
              <a:t>Stegnography</a:t>
            </a:r>
            <a:r>
              <a:rPr lang="en-US" sz="1700" b="0" strike="noStrike" spc="-1" dirty="0">
                <a:solidFill>
                  <a:srgbClr val="A1467E"/>
                </a:solidFill>
                <a:latin typeface="Franklin Gothic Book"/>
              </a:rPr>
              <a:t>-Project/tree/main</a:t>
            </a:r>
            <a:endParaRPr lang="en-US" sz="1700" b="0" strike="noStrike" spc="-1" dirty="0">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62</TotalTime>
  <Words>558</Words>
  <Application>Microsoft Macintosh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11</vt:i4>
      </vt:variant>
    </vt:vector>
  </HeadingPairs>
  <TitlesOfParts>
    <vt:vector size="22" baseType="lpstr">
      <vt:lpstr>-webkit-standard</vt: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Microsoft Office User</cp:lastModifiedBy>
  <cp:revision>27</cp:revision>
  <dcterms:created xsi:type="dcterms:W3CDTF">2021-05-26T16:50:10Z</dcterms:created>
  <dcterms:modified xsi:type="dcterms:W3CDTF">2025-02-24T09:49:37Z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0x0101007F0268AC5E70984D8FE60B7154176407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