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13.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rial Bold" charset="1" panose="020B0802020202020204"/>
      <p:regular r:id="rId22"/>
    </p:embeddedFont>
    <p:embeddedFont>
      <p:font typeface="Arial" charset="1" panose="020B0502020202020204"/>
      <p:regular r:id="rId23"/>
    </p:embeddedFont>
    <p:embeddedFont>
      <p:font typeface="Poppins" charset="1" panose="00000500000000000000"/>
      <p:regular r:id="rId26"/>
    </p:embeddedFont>
    <p:embeddedFont>
      <p:font typeface="Poppins Bold" charset="1" panose="00000800000000000000"/>
      <p:regular r:id="rId27"/>
    </p:embeddedFont>
    <p:embeddedFont>
      <p:font typeface="Arimo Bold" charset="1" panose="020B0704020202020204"/>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notesSlides/notesSlide3.xml" Type="http://schemas.openxmlformats.org/officeDocument/2006/relationships/notesSlide"/><Relationship Id="rId26" Target="fonts/font26.fntdata" Type="http://schemas.openxmlformats.org/officeDocument/2006/relationships/font"/><Relationship Id="rId27" Target="fonts/font27.fntdata" Type="http://schemas.openxmlformats.org/officeDocument/2006/relationships/font"/><Relationship Id="rId28" Target="notesSlides/notesSlide4.xml" Type="http://schemas.openxmlformats.org/officeDocument/2006/relationships/notesSlide"/><Relationship Id="rId29" Target="notesSlides/notesSlide5.xml" Type="http://schemas.openxmlformats.org/officeDocument/2006/relationships/notesSlide"/><Relationship Id="rId3" Target="viewProps.xml" Type="http://schemas.openxmlformats.org/officeDocument/2006/relationships/viewProps"/><Relationship Id="rId30" Target="notesSlides/notesSlide6.xml" Type="http://schemas.openxmlformats.org/officeDocument/2006/relationships/notesSlide"/><Relationship Id="rId31" Target="notesSlides/notesSlide7.xml" Type="http://schemas.openxmlformats.org/officeDocument/2006/relationships/notesSlide"/><Relationship Id="rId32" Target="notesSlides/notesSlide8.xml" Type="http://schemas.openxmlformats.org/officeDocument/2006/relationships/notesSlide"/><Relationship Id="rId33" Target="notesSlides/notesSlide9.xml" Type="http://schemas.openxmlformats.org/officeDocument/2006/relationships/notesSlide"/><Relationship Id="rId34" Target="notesSlides/notesSlide10.xml" Type="http://schemas.openxmlformats.org/officeDocument/2006/relationships/notesSlide"/><Relationship Id="rId35" Target="notesSlides/notesSlide11.xml" Type="http://schemas.openxmlformats.org/officeDocument/2006/relationships/notesSlide"/><Relationship Id="rId36" Target="notesSlides/notesSlide12.xml" Type="http://schemas.openxmlformats.org/officeDocument/2006/relationships/notesSlide"/><Relationship Id="rId37" Target="notesSlides/notesSlide13.xml" Type="http://schemas.openxmlformats.org/officeDocument/2006/relationships/notesSlide"/><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1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Thank You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png" Type="http://schemas.openxmlformats.org/officeDocument/2006/relationships/image"/><Relationship Id="rId4" Target="../media/image6.png" Type="http://schemas.openxmlformats.org/officeDocument/2006/relationships/image"/><Relationship Id="rId5"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1.png" Type="http://schemas.openxmlformats.org/officeDocument/2006/relationships/image"/><Relationship Id="rId4" Target="https://github.com/Rugved1204/Diabetes-Healthcare-Prediction" TargetMode="External" Type="http://schemas.openxmlformats.org/officeDocument/2006/relationships/hyperlink"/></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3.xml" Type="http://schemas.openxmlformats.org/officeDocument/2006/relationships/notesSlide"/><Relationship Id="rId3"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400" y="220354"/>
            <a:ext cx="18338800" cy="985378"/>
            <a:chOff x="0" y="0"/>
            <a:chExt cx="24451733" cy="1313837"/>
          </a:xfrm>
        </p:grpSpPr>
        <p:sp>
          <p:nvSpPr>
            <p:cNvPr name="Freeform 3" id="3"/>
            <p:cNvSpPr/>
            <p:nvPr/>
          </p:nvSpPr>
          <p:spPr>
            <a:xfrm flipH="false" flipV="false" rot="0">
              <a:off x="33909" y="33909"/>
              <a:ext cx="24384001" cy="1246124"/>
            </a:xfrm>
            <a:custGeom>
              <a:avLst/>
              <a:gdLst/>
              <a:ahLst/>
              <a:cxnLst/>
              <a:rect r="r" b="b" t="t" l="l"/>
              <a:pathLst>
                <a:path h="1246124" w="24384001">
                  <a:moveTo>
                    <a:pt x="0" y="0"/>
                  </a:moveTo>
                  <a:lnTo>
                    <a:pt x="24384001" y="0"/>
                  </a:lnTo>
                  <a:lnTo>
                    <a:pt x="24384001" y="1246124"/>
                  </a:lnTo>
                  <a:lnTo>
                    <a:pt x="0" y="1246124"/>
                  </a:lnTo>
                  <a:close/>
                </a:path>
              </a:pathLst>
            </a:custGeom>
            <a:solidFill>
              <a:srgbClr val="223366"/>
            </a:solidFill>
          </p:spPr>
        </p:sp>
        <p:sp>
          <p:nvSpPr>
            <p:cNvPr name="Freeform 4" id="4"/>
            <p:cNvSpPr/>
            <p:nvPr/>
          </p:nvSpPr>
          <p:spPr>
            <a:xfrm flipH="false" flipV="false" rot="0">
              <a:off x="0" y="0"/>
              <a:ext cx="24451818" cy="1313942"/>
            </a:xfrm>
            <a:custGeom>
              <a:avLst/>
              <a:gdLst/>
              <a:ahLst/>
              <a:cxnLst/>
              <a:rect r="r" b="b" t="t" l="l"/>
              <a:pathLst>
                <a:path h="1313942" w="24451818">
                  <a:moveTo>
                    <a:pt x="33909" y="0"/>
                  </a:moveTo>
                  <a:lnTo>
                    <a:pt x="24417910" y="0"/>
                  </a:lnTo>
                  <a:cubicBezTo>
                    <a:pt x="24436578" y="0"/>
                    <a:pt x="24451818" y="15113"/>
                    <a:pt x="24451818" y="33909"/>
                  </a:cubicBezTo>
                  <a:lnTo>
                    <a:pt x="24451818" y="1280033"/>
                  </a:lnTo>
                  <a:cubicBezTo>
                    <a:pt x="24451818" y="1298702"/>
                    <a:pt x="24436705" y="1313942"/>
                    <a:pt x="24417910"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24417910" y="1246124"/>
                  </a:lnTo>
                  <a:lnTo>
                    <a:pt x="24417910" y="1280033"/>
                  </a:lnTo>
                  <a:lnTo>
                    <a:pt x="24384000" y="1280033"/>
                  </a:lnTo>
                  <a:lnTo>
                    <a:pt x="24384000" y="33909"/>
                  </a:lnTo>
                  <a:lnTo>
                    <a:pt x="24417910" y="33909"/>
                  </a:lnTo>
                  <a:lnTo>
                    <a:pt x="24417910" y="67691"/>
                  </a:lnTo>
                  <a:lnTo>
                    <a:pt x="33909" y="67691"/>
                  </a:lnTo>
                  <a:close/>
                </a:path>
              </a:pathLst>
            </a:custGeom>
            <a:solidFill>
              <a:srgbClr val="223366"/>
            </a:solidFill>
          </p:spPr>
        </p:sp>
      </p:grpSp>
      <p:grpSp>
        <p:nvGrpSpPr>
          <p:cNvPr name="Group 5" id="5"/>
          <p:cNvGrpSpPr/>
          <p:nvPr/>
        </p:nvGrpSpPr>
        <p:grpSpPr>
          <a:xfrm rot="0">
            <a:off x="0" y="9870122"/>
            <a:ext cx="18288000" cy="416878"/>
            <a:chOff x="0" y="0"/>
            <a:chExt cx="24384000" cy="555837"/>
          </a:xfrm>
        </p:grpSpPr>
        <p:sp>
          <p:nvSpPr>
            <p:cNvPr name="Freeform 6" id="6"/>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7" id="7"/>
          <p:cNvGrpSpPr/>
          <p:nvPr/>
        </p:nvGrpSpPr>
        <p:grpSpPr>
          <a:xfrm rot="0">
            <a:off x="14566856" y="125568"/>
            <a:ext cx="2218944" cy="1169312"/>
            <a:chOff x="0" y="0"/>
            <a:chExt cx="2958592" cy="1559083"/>
          </a:xfrm>
        </p:grpSpPr>
        <p:sp>
          <p:nvSpPr>
            <p:cNvPr name="Freeform 8" id="8"/>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9" id="9" descr="A close up of a sign  Description automatically generated"/>
          <p:cNvSpPr/>
          <p:nvPr/>
        </p:nvSpPr>
        <p:spPr>
          <a:xfrm flipH="false" flipV="false" rot="0">
            <a:off x="14823918" y="469928"/>
            <a:ext cx="1704820" cy="569910"/>
          </a:xfrm>
          <a:custGeom>
            <a:avLst/>
            <a:gdLst/>
            <a:ahLst/>
            <a:cxnLst/>
            <a:rect r="r" b="b" t="t" l="l"/>
            <a:pathLst>
              <a:path h="569910" w="1704820">
                <a:moveTo>
                  <a:pt x="0" y="0"/>
                </a:moveTo>
                <a:lnTo>
                  <a:pt x="1704820" y="0"/>
                </a:lnTo>
                <a:lnTo>
                  <a:pt x="1704820" y="569910"/>
                </a:lnTo>
                <a:lnTo>
                  <a:pt x="0" y="569910"/>
                </a:lnTo>
                <a:lnTo>
                  <a:pt x="0" y="0"/>
                </a:lnTo>
                <a:close/>
              </a:path>
            </a:pathLst>
          </a:custGeom>
          <a:blipFill>
            <a:blip r:embed="rId3"/>
            <a:stretch>
              <a:fillRect l="0" t="0" r="0" b="0"/>
            </a:stretch>
          </a:blipFill>
        </p:spPr>
      </p:sp>
      <p:sp>
        <p:nvSpPr>
          <p:cNvPr name="Freeform 10" id="10" descr="A person sitting at a desk with a computer  Description automatically generated"/>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4"/>
            <a:stretch>
              <a:fillRect l="0" t="0" r="0" b="0"/>
            </a:stretch>
          </a:blipFill>
        </p:spPr>
      </p:sp>
      <p:sp>
        <p:nvSpPr>
          <p:cNvPr name="TextBox 11" id="11"/>
          <p:cNvSpPr txBox="true"/>
          <p:nvPr/>
        </p:nvSpPr>
        <p:spPr>
          <a:xfrm rot="0">
            <a:off x="11041381" y="4377944"/>
            <a:ext cx="5487357" cy="2227648"/>
          </a:xfrm>
          <a:prstGeom prst="rect">
            <a:avLst/>
          </a:prstGeom>
        </p:spPr>
        <p:txBody>
          <a:bodyPr anchor="t" rtlCol="false" tIns="0" lIns="0" bIns="0" rIns="0">
            <a:spAutoFit/>
          </a:bodyPr>
          <a:lstStyle/>
          <a:p>
            <a:pPr algn="r">
              <a:lnSpc>
                <a:spcPts val="5596"/>
              </a:lnSpc>
            </a:pPr>
            <a:r>
              <a:rPr lang="en-US" sz="4664" b="true">
                <a:solidFill>
                  <a:srgbClr val="FFFFFF"/>
                </a:solidFill>
                <a:latin typeface="Arial Bold"/>
                <a:ea typeface="Arial Bold"/>
                <a:cs typeface="Arial Bold"/>
                <a:sym typeface="Arial Bold"/>
              </a:rPr>
              <a:t>Shell-Edunet Skills4Future </a:t>
            </a:r>
          </a:p>
          <a:p>
            <a:pPr algn="r">
              <a:lnSpc>
                <a:spcPts val="5596"/>
              </a:lnSpc>
            </a:pPr>
            <a:r>
              <a:rPr lang="en-US" sz="4664">
                <a:solidFill>
                  <a:srgbClr val="FFFFFF"/>
                </a:solidFill>
                <a:latin typeface="Arial"/>
                <a:ea typeface="Arial"/>
                <a:cs typeface="Arial"/>
                <a:sym typeface="Arial"/>
              </a:rPr>
              <a:t> </a:t>
            </a:r>
            <a:r>
              <a:rPr lang="en-US" sz="4664" b="true">
                <a:solidFill>
                  <a:srgbClr val="FFFFFF"/>
                </a:solidFill>
                <a:latin typeface="Arial Bold"/>
                <a:ea typeface="Arial Bold"/>
                <a:cs typeface="Arial Bold"/>
                <a:sym typeface="Arial Bold"/>
              </a:rPr>
              <a:t>Internship Project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400" y="220354"/>
            <a:ext cx="18338800" cy="985378"/>
            <a:chOff x="0" y="0"/>
            <a:chExt cx="24451733" cy="1313837"/>
          </a:xfrm>
        </p:grpSpPr>
        <p:sp>
          <p:nvSpPr>
            <p:cNvPr name="Freeform 3" id="3"/>
            <p:cNvSpPr/>
            <p:nvPr/>
          </p:nvSpPr>
          <p:spPr>
            <a:xfrm flipH="false" flipV="false" rot="0">
              <a:off x="33909" y="33909"/>
              <a:ext cx="24384001" cy="1246124"/>
            </a:xfrm>
            <a:custGeom>
              <a:avLst/>
              <a:gdLst/>
              <a:ahLst/>
              <a:cxnLst/>
              <a:rect r="r" b="b" t="t" l="l"/>
              <a:pathLst>
                <a:path h="1246124" w="24384001">
                  <a:moveTo>
                    <a:pt x="0" y="0"/>
                  </a:moveTo>
                  <a:lnTo>
                    <a:pt x="24384001" y="0"/>
                  </a:lnTo>
                  <a:lnTo>
                    <a:pt x="24384001" y="1246124"/>
                  </a:lnTo>
                  <a:lnTo>
                    <a:pt x="0" y="1246124"/>
                  </a:lnTo>
                  <a:close/>
                </a:path>
              </a:pathLst>
            </a:custGeom>
            <a:solidFill>
              <a:srgbClr val="223366"/>
            </a:solidFill>
          </p:spPr>
        </p:sp>
        <p:sp>
          <p:nvSpPr>
            <p:cNvPr name="Freeform 4" id="4"/>
            <p:cNvSpPr/>
            <p:nvPr/>
          </p:nvSpPr>
          <p:spPr>
            <a:xfrm flipH="false" flipV="false" rot="0">
              <a:off x="0" y="0"/>
              <a:ext cx="24451818" cy="1313942"/>
            </a:xfrm>
            <a:custGeom>
              <a:avLst/>
              <a:gdLst/>
              <a:ahLst/>
              <a:cxnLst/>
              <a:rect r="r" b="b" t="t" l="l"/>
              <a:pathLst>
                <a:path h="1313942" w="24451818">
                  <a:moveTo>
                    <a:pt x="33909" y="0"/>
                  </a:moveTo>
                  <a:lnTo>
                    <a:pt x="24417910" y="0"/>
                  </a:lnTo>
                  <a:cubicBezTo>
                    <a:pt x="24436578" y="0"/>
                    <a:pt x="24451818" y="15113"/>
                    <a:pt x="24451818" y="33909"/>
                  </a:cubicBezTo>
                  <a:lnTo>
                    <a:pt x="24451818" y="1280033"/>
                  </a:lnTo>
                  <a:cubicBezTo>
                    <a:pt x="24451818" y="1298702"/>
                    <a:pt x="24436705" y="1313942"/>
                    <a:pt x="24417910"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24417910" y="1246124"/>
                  </a:lnTo>
                  <a:lnTo>
                    <a:pt x="24417910" y="1280033"/>
                  </a:lnTo>
                  <a:lnTo>
                    <a:pt x="24384000" y="1280033"/>
                  </a:lnTo>
                  <a:lnTo>
                    <a:pt x="24384000" y="33909"/>
                  </a:lnTo>
                  <a:lnTo>
                    <a:pt x="24417910" y="33909"/>
                  </a:lnTo>
                  <a:lnTo>
                    <a:pt x="24417910" y="67691"/>
                  </a:lnTo>
                  <a:lnTo>
                    <a:pt x="33909" y="67691"/>
                  </a:lnTo>
                  <a:close/>
                </a:path>
              </a:pathLst>
            </a:custGeom>
            <a:solidFill>
              <a:srgbClr val="223366"/>
            </a:solidFill>
          </p:spPr>
        </p:sp>
      </p:grpSp>
      <p:grpSp>
        <p:nvGrpSpPr>
          <p:cNvPr name="Group 5" id="5"/>
          <p:cNvGrpSpPr/>
          <p:nvPr/>
        </p:nvGrpSpPr>
        <p:grpSpPr>
          <a:xfrm rot="0">
            <a:off x="0" y="9870122"/>
            <a:ext cx="18288000" cy="416878"/>
            <a:chOff x="0" y="0"/>
            <a:chExt cx="24384000" cy="555837"/>
          </a:xfrm>
        </p:grpSpPr>
        <p:sp>
          <p:nvSpPr>
            <p:cNvPr name="Freeform 6" id="6"/>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7" id="7"/>
          <p:cNvGrpSpPr/>
          <p:nvPr/>
        </p:nvGrpSpPr>
        <p:grpSpPr>
          <a:xfrm rot="0">
            <a:off x="14566856" y="125568"/>
            <a:ext cx="2218944" cy="1169312"/>
            <a:chOff x="0" y="0"/>
            <a:chExt cx="2958592" cy="1559083"/>
          </a:xfrm>
        </p:grpSpPr>
        <p:sp>
          <p:nvSpPr>
            <p:cNvPr name="Freeform 8" id="8"/>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9" id="9" descr="A close up of a sign  Description automatically generated"/>
          <p:cNvSpPr/>
          <p:nvPr/>
        </p:nvSpPr>
        <p:spPr>
          <a:xfrm flipH="false" flipV="false" rot="0">
            <a:off x="14823918" y="469928"/>
            <a:ext cx="1704820" cy="569910"/>
          </a:xfrm>
          <a:custGeom>
            <a:avLst/>
            <a:gdLst/>
            <a:ahLst/>
            <a:cxnLst/>
            <a:rect r="r" b="b" t="t" l="l"/>
            <a:pathLst>
              <a:path h="569910" w="1704820">
                <a:moveTo>
                  <a:pt x="0" y="0"/>
                </a:moveTo>
                <a:lnTo>
                  <a:pt x="1704820" y="0"/>
                </a:lnTo>
                <a:lnTo>
                  <a:pt x="1704820" y="569910"/>
                </a:lnTo>
                <a:lnTo>
                  <a:pt x="0" y="569910"/>
                </a:lnTo>
                <a:lnTo>
                  <a:pt x="0" y="0"/>
                </a:lnTo>
                <a:close/>
              </a:path>
            </a:pathLst>
          </a:custGeom>
          <a:blipFill>
            <a:blip r:embed="rId3"/>
            <a:stretch>
              <a:fillRect l="0" t="0" r="0" b="0"/>
            </a:stretch>
          </a:blipFill>
        </p:spPr>
      </p:sp>
      <p:sp>
        <p:nvSpPr>
          <p:cNvPr name="Freeform 10" id="10"/>
          <p:cNvSpPr/>
          <p:nvPr/>
        </p:nvSpPr>
        <p:spPr>
          <a:xfrm flipH="false" flipV="false" rot="0">
            <a:off x="183465" y="1416977"/>
            <a:ext cx="8652914" cy="8241900"/>
          </a:xfrm>
          <a:custGeom>
            <a:avLst/>
            <a:gdLst/>
            <a:ahLst/>
            <a:cxnLst/>
            <a:rect r="r" b="b" t="t" l="l"/>
            <a:pathLst>
              <a:path h="8241900" w="8652914">
                <a:moveTo>
                  <a:pt x="0" y="0"/>
                </a:moveTo>
                <a:lnTo>
                  <a:pt x="8652914" y="0"/>
                </a:lnTo>
                <a:lnTo>
                  <a:pt x="8652914" y="8241900"/>
                </a:lnTo>
                <a:lnTo>
                  <a:pt x="0" y="8241900"/>
                </a:lnTo>
                <a:lnTo>
                  <a:pt x="0" y="0"/>
                </a:lnTo>
                <a:close/>
              </a:path>
            </a:pathLst>
          </a:custGeom>
          <a:blipFill>
            <a:blip r:embed="rId4"/>
            <a:stretch>
              <a:fillRect l="0" t="0" r="0" b="0"/>
            </a:stretch>
          </a:blipFill>
        </p:spPr>
      </p:sp>
      <p:sp>
        <p:nvSpPr>
          <p:cNvPr name="Freeform 11" id="11"/>
          <p:cNvSpPr/>
          <p:nvPr/>
        </p:nvSpPr>
        <p:spPr>
          <a:xfrm flipH="false" flipV="false" rot="0">
            <a:off x="9144000" y="3170096"/>
            <a:ext cx="9020307" cy="4735661"/>
          </a:xfrm>
          <a:custGeom>
            <a:avLst/>
            <a:gdLst/>
            <a:ahLst/>
            <a:cxnLst/>
            <a:rect r="r" b="b" t="t" l="l"/>
            <a:pathLst>
              <a:path h="4735661" w="9020307">
                <a:moveTo>
                  <a:pt x="0" y="0"/>
                </a:moveTo>
                <a:lnTo>
                  <a:pt x="9020307" y="0"/>
                </a:lnTo>
                <a:lnTo>
                  <a:pt x="9020307" y="4735662"/>
                </a:lnTo>
                <a:lnTo>
                  <a:pt x="0" y="4735662"/>
                </a:lnTo>
                <a:lnTo>
                  <a:pt x="0" y="0"/>
                </a:lnTo>
                <a:close/>
              </a:path>
            </a:pathLst>
          </a:custGeom>
          <a:blipFill>
            <a:blip r:embed="rId5"/>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400" y="220354"/>
            <a:ext cx="18338800" cy="985378"/>
            <a:chOff x="0" y="0"/>
            <a:chExt cx="24451733" cy="1313837"/>
          </a:xfrm>
        </p:grpSpPr>
        <p:sp>
          <p:nvSpPr>
            <p:cNvPr name="Freeform 3" id="3"/>
            <p:cNvSpPr/>
            <p:nvPr/>
          </p:nvSpPr>
          <p:spPr>
            <a:xfrm flipH="false" flipV="false" rot="0">
              <a:off x="33909" y="33909"/>
              <a:ext cx="24384001" cy="1246124"/>
            </a:xfrm>
            <a:custGeom>
              <a:avLst/>
              <a:gdLst/>
              <a:ahLst/>
              <a:cxnLst/>
              <a:rect r="r" b="b" t="t" l="l"/>
              <a:pathLst>
                <a:path h="1246124" w="24384001">
                  <a:moveTo>
                    <a:pt x="0" y="0"/>
                  </a:moveTo>
                  <a:lnTo>
                    <a:pt x="24384001" y="0"/>
                  </a:lnTo>
                  <a:lnTo>
                    <a:pt x="24384001" y="1246124"/>
                  </a:lnTo>
                  <a:lnTo>
                    <a:pt x="0" y="1246124"/>
                  </a:lnTo>
                  <a:close/>
                </a:path>
              </a:pathLst>
            </a:custGeom>
            <a:solidFill>
              <a:srgbClr val="223366"/>
            </a:solidFill>
          </p:spPr>
        </p:sp>
        <p:sp>
          <p:nvSpPr>
            <p:cNvPr name="Freeform 4" id="4"/>
            <p:cNvSpPr/>
            <p:nvPr/>
          </p:nvSpPr>
          <p:spPr>
            <a:xfrm flipH="false" flipV="false" rot="0">
              <a:off x="0" y="0"/>
              <a:ext cx="24451818" cy="1313942"/>
            </a:xfrm>
            <a:custGeom>
              <a:avLst/>
              <a:gdLst/>
              <a:ahLst/>
              <a:cxnLst/>
              <a:rect r="r" b="b" t="t" l="l"/>
              <a:pathLst>
                <a:path h="1313942" w="24451818">
                  <a:moveTo>
                    <a:pt x="33909" y="0"/>
                  </a:moveTo>
                  <a:lnTo>
                    <a:pt x="24417910" y="0"/>
                  </a:lnTo>
                  <a:cubicBezTo>
                    <a:pt x="24436578" y="0"/>
                    <a:pt x="24451818" y="15113"/>
                    <a:pt x="24451818" y="33909"/>
                  </a:cubicBezTo>
                  <a:lnTo>
                    <a:pt x="24451818" y="1280033"/>
                  </a:lnTo>
                  <a:cubicBezTo>
                    <a:pt x="24451818" y="1298702"/>
                    <a:pt x="24436705" y="1313942"/>
                    <a:pt x="24417910"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24417910" y="1246124"/>
                  </a:lnTo>
                  <a:lnTo>
                    <a:pt x="24417910" y="1280033"/>
                  </a:lnTo>
                  <a:lnTo>
                    <a:pt x="24384000" y="1280033"/>
                  </a:lnTo>
                  <a:lnTo>
                    <a:pt x="24384000" y="33909"/>
                  </a:lnTo>
                  <a:lnTo>
                    <a:pt x="24417910" y="33909"/>
                  </a:lnTo>
                  <a:lnTo>
                    <a:pt x="24417910" y="67691"/>
                  </a:lnTo>
                  <a:lnTo>
                    <a:pt x="33909" y="67691"/>
                  </a:lnTo>
                  <a:close/>
                </a:path>
              </a:pathLst>
            </a:custGeom>
            <a:solidFill>
              <a:srgbClr val="223366"/>
            </a:solidFill>
          </p:spPr>
        </p:sp>
      </p:grpSp>
      <p:grpSp>
        <p:nvGrpSpPr>
          <p:cNvPr name="Group 5" id="5"/>
          <p:cNvGrpSpPr/>
          <p:nvPr/>
        </p:nvGrpSpPr>
        <p:grpSpPr>
          <a:xfrm rot="0">
            <a:off x="0" y="9870122"/>
            <a:ext cx="18288000" cy="416878"/>
            <a:chOff x="0" y="0"/>
            <a:chExt cx="24384000" cy="555837"/>
          </a:xfrm>
        </p:grpSpPr>
        <p:sp>
          <p:nvSpPr>
            <p:cNvPr name="Freeform 6" id="6"/>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7" id="7"/>
          <p:cNvGrpSpPr/>
          <p:nvPr/>
        </p:nvGrpSpPr>
        <p:grpSpPr>
          <a:xfrm rot="0">
            <a:off x="14566856" y="125568"/>
            <a:ext cx="2218944" cy="1169312"/>
            <a:chOff x="0" y="0"/>
            <a:chExt cx="2958592" cy="1559083"/>
          </a:xfrm>
        </p:grpSpPr>
        <p:sp>
          <p:nvSpPr>
            <p:cNvPr name="Freeform 8" id="8"/>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9" id="9" descr="A close up of a sign  Description automatically generated"/>
          <p:cNvSpPr/>
          <p:nvPr/>
        </p:nvSpPr>
        <p:spPr>
          <a:xfrm flipH="false" flipV="false" rot="0">
            <a:off x="14823918" y="469928"/>
            <a:ext cx="1704820" cy="569910"/>
          </a:xfrm>
          <a:custGeom>
            <a:avLst/>
            <a:gdLst/>
            <a:ahLst/>
            <a:cxnLst/>
            <a:rect r="r" b="b" t="t" l="l"/>
            <a:pathLst>
              <a:path h="569910" w="1704820">
                <a:moveTo>
                  <a:pt x="0" y="0"/>
                </a:moveTo>
                <a:lnTo>
                  <a:pt x="1704820" y="0"/>
                </a:lnTo>
                <a:lnTo>
                  <a:pt x="1704820" y="569910"/>
                </a:lnTo>
                <a:lnTo>
                  <a:pt x="0" y="569910"/>
                </a:lnTo>
                <a:lnTo>
                  <a:pt x="0" y="0"/>
                </a:lnTo>
                <a:close/>
              </a:path>
            </a:pathLst>
          </a:custGeom>
          <a:blipFill>
            <a:blip r:embed="rId3"/>
            <a:stretch>
              <a:fillRect l="0" t="0" r="0" b="0"/>
            </a:stretch>
          </a:blipFill>
        </p:spPr>
      </p:sp>
      <p:sp>
        <p:nvSpPr>
          <p:cNvPr name="Freeform 10" id="10"/>
          <p:cNvSpPr/>
          <p:nvPr/>
        </p:nvSpPr>
        <p:spPr>
          <a:xfrm flipH="false" flipV="false" rot="0">
            <a:off x="0" y="1779330"/>
            <a:ext cx="9496126" cy="7517193"/>
          </a:xfrm>
          <a:custGeom>
            <a:avLst/>
            <a:gdLst/>
            <a:ahLst/>
            <a:cxnLst/>
            <a:rect r="r" b="b" t="t" l="l"/>
            <a:pathLst>
              <a:path h="7517193" w="9496126">
                <a:moveTo>
                  <a:pt x="0" y="0"/>
                </a:moveTo>
                <a:lnTo>
                  <a:pt x="9496126" y="0"/>
                </a:lnTo>
                <a:lnTo>
                  <a:pt x="9496126" y="7517194"/>
                </a:lnTo>
                <a:lnTo>
                  <a:pt x="0" y="7517194"/>
                </a:lnTo>
                <a:lnTo>
                  <a:pt x="0" y="0"/>
                </a:lnTo>
                <a:close/>
              </a:path>
            </a:pathLst>
          </a:custGeom>
          <a:blipFill>
            <a:blip r:embed="rId4"/>
            <a:stretch>
              <a:fillRect l="0" t="0" r="0" b="0"/>
            </a:stretch>
          </a:blipFill>
        </p:spPr>
      </p:sp>
      <p:sp>
        <p:nvSpPr>
          <p:cNvPr name="Freeform 11" id="11"/>
          <p:cNvSpPr/>
          <p:nvPr/>
        </p:nvSpPr>
        <p:spPr>
          <a:xfrm flipH="false" flipV="false" rot="0">
            <a:off x="10227592" y="1905171"/>
            <a:ext cx="7565637" cy="7265512"/>
          </a:xfrm>
          <a:custGeom>
            <a:avLst/>
            <a:gdLst/>
            <a:ahLst/>
            <a:cxnLst/>
            <a:rect r="r" b="b" t="t" l="l"/>
            <a:pathLst>
              <a:path h="7265512" w="7565637">
                <a:moveTo>
                  <a:pt x="0" y="0"/>
                </a:moveTo>
                <a:lnTo>
                  <a:pt x="7565636" y="0"/>
                </a:lnTo>
                <a:lnTo>
                  <a:pt x="7565636" y="7265512"/>
                </a:lnTo>
                <a:lnTo>
                  <a:pt x="0" y="7265512"/>
                </a:lnTo>
                <a:lnTo>
                  <a:pt x="0" y="0"/>
                </a:lnTo>
                <a:close/>
              </a:path>
            </a:pathLst>
          </a:custGeom>
          <a:blipFill>
            <a:blip r:embed="rId5"/>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400" y="220354"/>
            <a:ext cx="18338800" cy="985378"/>
            <a:chOff x="0" y="0"/>
            <a:chExt cx="24451733" cy="1313837"/>
          </a:xfrm>
        </p:grpSpPr>
        <p:sp>
          <p:nvSpPr>
            <p:cNvPr name="Freeform 3" id="3"/>
            <p:cNvSpPr/>
            <p:nvPr/>
          </p:nvSpPr>
          <p:spPr>
            <a:xfrm flipH="false" flipV="false" rot="0">
              <a:off x="33909" y="33909"/>
              <a:ext cx="24384001" cy="1246124"/>
            </a:xfrm>
            <a:custGeom>
              <a:avLst/>
              <a:gdLst/>
              <a:ahLst/>
              <a:cxnLst/>
              <a:rect r="r" b="b" t="t" l="l"/>
              <a:pathLst>
                <a:path h="1246124" w="24384001">
                  <a:moveTo>
                    <a:pt x="0" y="0"/>
                  </a:moveTo>
                  <a:lnTo>
                    <a:pt x="24384001" y="0"/>
                  </a:lnTo>
                  <a:lnTo>
                    <a:pt x="24384001" y="1246124"/>
                  </a:lnTo>
                  <a:lnTo>
                    <a:pt x="0" y="1246124"/>
                  </a:lnTo>
                  <a:close/>
                </a:path>
              </a:pathLst>
            </a:custGeom>
            <a:solidFill>
              <a:srgbClr val="223366"/>
            </a:solidFill>
          </p:spPr>
        </p:sp>
        <p:sp>
          <p:nvSpPr>
            <p:cNvPr name="Freeform 4" id="4"/>
            <p:cNvSpPr/>
            <p:nvPr/>
          </p:nvSpPr>
          <p:spPr>
            <a:xfrm flipH="false" flipV="false" rot="0">
              <a:off x="0" y="0"/>
              <a:ext cx="24451818" cy="1313942"/>
            </a:xfrm>
            <a:custGeom>
              <a:avLst/>
              <a:gdLst/>
              <a:ahLst/>
              <a:cxnLst/>
              <a:rect r="r" b="b" t="t" l="l"/>
              <a:pathLst>
                <a:path h="1313942" w="24451818">
                  <a:moveTo>
                    <a:pt x="33909" y="0"/>
                  </a:moveTo>
                  <a:lnTo>
                    <a:pt x="24417910" y="0"/>
                  </a:lnTo>
                  <a:cubicBezTo>
                    <a:pt x="24436578" y="0"/>
                    <a:pt x="24451818" y="15113"/>
                    <a:pt x="24451818" y="33909"/>
                  </a:cubicBezTo>
                  <a:lnTo>
                    <a:pt x="24451818" y="1280033"/>
                  </a:lnTo>
                  <a:cubicBezTo>
                    <a:pt x="24451818" y="1298702"/>
                    <a:pt x="24436705" y="1313942"/>
                    <a:pt x="24417910"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24417910" y="1246124"/>
                  </a:lnTo>
                  <a:lnTo>
                    <a:pt x="24417910" y="1280033"/>
                  </a:lnTo>
                  <a:lnTo>
                    <a:pt x="24384000" y="1280033"/>
                  </a:lnTo>
                  <a:lnTo>
                    <a:pt x="24384000" y="33909"/>
                  </a:lnTo>
                  <a:lnTo>
                    <a:pt x="24417910" y="33909"/>
                  </a:lnTo>
                  <a:lnTo>
                    <a:pt x="24417910" y="67691"/>
                  </a:lnTo>
                  <a:lnTo>
                    <a:pt x="33909" y="67691"/>
                  </a:lnTo>
                  <a:close/>
                </a:path>
              </a:pathLst>
            </a:custGeom>
            <a:solidFill>
              <a:srgbClr val="223366"/>
            </a:solidFill>
          </p:spPr>
        </p:sp>
      </p:grpSp>
      <p:grpSp>
        <p:nvGrpSpPr>
          <p:cNvPr name="Group 5" id="5"/>
          <p:cNvGrpSpPr/>
          <p:nvPr/>
        </p:nvGrpSpPr>
        <p:grpSpPr>
          <a:xfrm rot="0">
            <a:off x="0" y="9870122"/>
            <a:ext cx="18288000" cy="416878"/>
            <a:chOff x="0" y="0"/>
            <a:chExt cx="24384000" cy="555837"/>
          </a:xfrm>
        </p:grpSpPr>
        <p:sp>
          <p:nvSpPr>
            <p:cNvPr name="Freeform 6" id="6"/>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7" id="7"/>
          <p:cNvGrpSpPr/>
          <p:nvPr/>
        </p:nvGrpSpPr>
        <p:grpSpPr>
          <a:xfrm rot="0">
            <a:off x="14566856" y="125568"/>
            <a:ext cx="2218944" cy="1169312"/>
            <a:chOff x="0" y="0"/>
            <a:chExt cx="2958592" cy="1559083"/>
          </a:xfrm>
        </p:grpSpPr>
        <p:sp>
          <p:nvSpPr>
            <p:cNvPr name="Freeform 8" id="8"/>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9" id="9" descr="A close up of a sign  Description automatically generated"/>
          <p:cNvSpPr/>
          <p:nvPr/>
        </p:nvSpPr>
        <p:spPr>
          <a:xfrm flipH="false" flipV="false" rot="0">
            <a:off x="14823918" y="469928"/>
            <a:ext cx="1704820" cy="569910"/>
          </a:xfrm>
          <a:custGeom>
            <a:avLst/>
            <a:gdLst/>
            <a:ahLst/>
            <a:cxnLst/>
            <a:rect r="r" b="b" t="t" l="l"/>
            <a:pathLst>
              <a:path h="569910" w="1704820">
                <a:moveTo>
                  <a:pt x="0" y="0"/>
                </a:moveTo>
                <a:lnTo>
                  <a:pt x="1704820" y="0"/>
                </a:lnTo>
                <a:lnTo>
                  <a:pt x="1704820" y="569910"/>
                </a:lnTo>
                <a:lnTo>
                  <a:pt x="0" y="569910"/>
                </a:lnTo>
                <a:lnTo>
                  <a:pt x="0" y="0"/>
                </a:lnTo>
                <a:close/>
              </a:path>
            </a:pathLst>
          </a:custGeom>
          <a:blipFill>
            <a:blip r:embed="rId3"/>
            <a:stretch>
              <a:fillRect l="0" t="0" r="0" b="0"/>
            </a:stretch>
          </a:blipFill>
        </p:spPr>
      </p:sp>
      <p:sp>
        <p:nvSpPr>
          <p:cNvPr name="TextBox 10" id="10"/>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b="true" sz="3200">
                <a:solidFill>
                  <a:srgbClr val="213163"/>
                </a:solidFill>
                <a:latin typeface="Arial Bold"/>
                <a:ea typeface="Arial Bold"/>
                <a:cs typeface="Arial Bold"/>
                <a:sym typeface="Arial Bold"/>
              </a:rPr>
              <a:t>Conclusion</a:t>
            </a:r>
          </a:p>
        </p:txBody>
      </p:sp>
      <p:sp>
        <p:nvSpPr>
          <p:cNvPr name="TextBox 11" id="11"/>
          <p:cNvSpPr txBox="true"/>
          <p:nvPr/>
        </p:nvSpPr>
        <p:spPr>
          <a:xfrm rot="0">
            <a:off x="361840" y="2472402"/>
            <a:ext cx="17564320" cy="6166507"/>
          </a:xfrm>
          <a:prstGeom prst="rect">
            <a:avLst/>
          </a:prstGeom>
        </p:spPr>
        <p:txBody>
          <a:bodyPr anchor="t" rtlCol="false" tIns="0" lIns="0" bIns="0" rIns="0">
            <a:spAutoFit/>
          </a:bodyPr>
          <a:lstStyle/>
          <a:p>
            <a:pPr algn="just">
              <a:lnSpc>
                <a:spcPts val="4107"/>
              </a:lnSpc>
            </a:pPr>
            <a:r>
              <a:rPr lang="en-US" sz="3397">
                <a:solidFill>
                  <a:srgbClr val="191919"/>
                </a:solidFill>
                <a:latin typeface="Poppins"/>
                <a:ea typeface="Poppins"/>
                <a:cs typeface="Poppins"/>
                <a:sym typeface="Poppins"/>
              </a:rPr>
              <a:t>The project successfully identified critical factors such as BMI, age, and glucose levels that influence the risk of diabetes. The KMeans clustering technique revealed patient subgroups that could be targeted for preventive interventions. The Random Forest classifier demonstrated good performance in predicting diabetes outcomes, with BMI and age emerging as the most significant predictors. The visualizations helped in interpreting the data and understanding the relationships between features. Overall, the findings offer valuable insights for early diabetes detection and prevention strategies in healthcare.</a:t>
            </a:r>
          </a:p>
          <a:p>
            <a:pPr algn="just">
              <a:lnSpc>
                <a:spcPts val="4107"/>
              </a:lnSpc>
            </a:pPr>
          </a:p>
          <a:p>
            <a:pPr algn="just">
              <a:lnSpc>
                <a:spcPts val="2785"/>
              </a:lnSpc>
            </a:pPr>
            <a:r>
              <a:rPr lang="en-US" sz="3397">
                <a:solidFill>
                  <a:srgbClr val="191919"/>
                </a:solidFill>
                <a:latin typeface="Poppins"/>
                <a:ea typeface="Poppins"/>
                <a:cs typeface="Poppins"/>
                <a:sym typeface="Poppins"/>
              </a:rPr>
              <a:t>Find the project code here : </a:t>
            </a:r>
          </a:p>
          <a:p>
            <a:pPr algn="just">
              <a:lnSpc>
                <a:spcPts val="2785"/>
              </a:lnSpc>
            </a:pPr>
          </a:p>
          <a:p>
            <a:pPr algn="just">
              <a:lnSpc>
                <a:spcPts val="2785"/>
              </a:lnSpc>
            </a:pPr>
            <a:r>
              <a:rPr lang="en-US" sz="3397" u="sng">
                <a:solidFill>
                  <a:srgbClr val="191919"/>
                </a:solidFill>
                <a:latin typeface="Poppins"/>
                <a:ea typeface="Poppins"/>
                <a:cs typeface="Poppins"/>
                <a:sym typeface="Poppins"/>
                <a:hlinkClick r:id="rId4" tooltip="https://github.com/Rugved1204/Diabetes-Healthcare-Prediction"/>
              </a:rPr>
              <a:t>https://github.com/Rugved1204/Diabetes-Healthcare-Prediction</a:t>
            </a:r>
          </a:p>
          <a:p>
            <a:pPr algn="just">
              <a:lnSpc>
                <a:spcPts val="2785"/>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400" y="220354"/>
            <a:ext cx="18338800" cy="985378"/>
            <a:chOff x="0" y="0"/>
            <a:chExt cx="24451733" cy="1313837"/>
          </a:xfrm>
        </p:grpSpPr>
        <p:sp>
          <p:nvSpPr>
            <p:cNvPr name="Freeform 3" id="3"/>
            <p:cNvSpPr/>
            <p:nvPr/>
          </p:nvSpPr>
          <p:spPr>
            <a:xfrm flipH="false" flipV="false" rot="0">
              <a:off x="33909" y="33909"/>
              <a:ext cx="24384001" cy="1246124"/>
            </a:xfrm>
            <a:custGeom>
              <a:avLst/>
              <a:gdLst/>
              <a:ahLst/>
              <a:cxnLst/>
              <a:rect r="r" b="b" t="t" l="l"/>
              <a:pathLst>
                <a:path h="1246124" w="24384001">
                  <a:moveTo>
                    <a:pt x="0" y="0"/>
                  </a:moveTo>
                  <a:lnTo>
                    <a:pt x="24384001" y="0"/>
                  </a:lnTo>
                  <a:lnTo>
                    <a:pt x="24384001" y="1246124"/>
                  </a:lnTo>
                  <a:lnTo>
                    <a:pt x="0" y="1246124"/>
                  </a:lnTo>
                  <a:close/>
                </a:path>
              </a:pathLst>
            </a:custGeom>
            <a:solidFill>
              <a:srgbClr val="223366"/>
            </a:solidFill>
          </p:spPr>
        </p:sp>
        <p:sp>
          <p:nvSpPr>
            <p:cNvPr name="Freeform 4" id="4"/>
            <p:cNvSpPr/>
            <p:nvPr/>
          </p:nvSpPr>
          <p:spPr>
            <a:xfrm flipH="false" flipV="false" rot="0">
              <a:off x="0" y="0"/>
              <a:ext cx="24451818" cy="1313942"/>
            </a:xfrm>
            <a:custGeom>
              <a:avLst/>
              <a:gdLst/>
              <a:ahLst/>
              <a:cxnLst/>
              <a:rect r="r" b="b" t="t" l="l"/>
              <a:pathLst>
                <a:path h="1313942" w="24451818">
                  <a:moveTo>
                    <a:pt x="33909" y="0"/>
                  </a:moveTo>
                  <a:lnTo>
                    <a:pt x="24417910" y="0"/>
                  </a:lnTo>
                  <a:cubicBezTo>
                    <a:pt x="24436578" y="0"/>
                    <a:pt x="24451818" y="15113"/>
                    <a:pt x="24451818" y="33909"/>
                  </a:cubicBezTo>
                  <a:lnTo>
                    <a:pt x="24451818" y="1280033"/>
                  </a:lnTo>
                  <a:cubicBezTo>
                    <a:pt x="24451818" y="1298702"/>
                    <a:pt x="24436705" y="1313942"/>
                    <a:pt x="24417910"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24417910" y="1246124"/>
                  </a:lnTo>
                  <a:lnTo>
                    <a:pt x="24417910" y="1280033"/>
                  </a:lnTo>
                  <a:lnTo>
                    <a:pt x="24384000" y="1280033"/>
                  </a:lnTo>
                  <a:lnTo>
                    <a:pt x="24384000" y="33909"/>
                  </a:lnTo>
                  <a:lnTo>
                    <a:pt x="24417910" y="33909"/>
                  </a:lnTo>
                  <a:lnTo>
                    <a:pt x="24417910" y="67691"/>
                  </a:lnTo>
                  <a:lnTo>
                    <a:pt x="33909" y="67691"/>
                  </a:lnTo>
                  <a:close/>
                </a:path>
              </a:pathLst>
            </a:custGeom>
            <a:solidFill>
              <a:srgbClr val="223366"/>
            </a:solidFill>
          </p:spPr>
        </p:sp>
      </p:grpSp>
      <p:grpSp>
        <p:nvGrpSpPr>
          <p:cNvPr name="Group 5" id="5"/>
          <p:cNvGrpSpPr/>
          <p:nvPr/>
        </p:nvGrpSpPr>
        <p:grpSpPr>
          <a:xfrm rot="0">
            <a:off x="0" y="9870122"/>
            <a:ext cx="18288000" cy="416878"/>
            <a:chOff x="0" y="0"/>
            <a:chExt cx="24384000" cy="555837"/>
          </a:xfrm>
        </p:grpSpPr>
        <p:sp>
          <p:nvSpPr>
            <p:cNvPr name="Freeform 6" id="6"/>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7" id="7"/>
          <p:cNvGrpSpPr/>
          <p:nvPr/>
        </p:nvGrpSpPr>
        <p:grpSpPr>
          <a:xfrm rot="0">
            <a:off x="14566856" y="125568"/>
            <a:ext cx="2218944" cy="1169312"/>
            <a:chOff x="0" y="0"/>
            <a:chExt cx="2958592" cy="1559083"/>
          </a:xfrm>
        </p:grpSpPr>
        <p:sp>
          <p:nvSpPr>
            <p:cNvPr name="Freeform 8" id="8"/>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9" id="9" descr="A close up of a sign  Description automatically generated"/>
          <p:cNvSpPr/>
          <p:nvPr/>
        </p:nvSpPr>
        <p:spPr>
          <a:xfrm flipH="false" flipV="false" rot="0">
            <a:off x="14823918" y="469928"/>
            <a:ext cx="1704820" cy="569910"/>
          </a:xfrm>
          <a:custGeom>
            <a:avLst/>
            <a:gdLst/>
            <a:ahLst/>
            <a:cxnLst/>
            <a:rect r="r" b="b" t="t" l="l"/>
            <a:pathLst>
              <a:path h="569910" w="1704820">
                <a:moveTo>
                  <a:pt x="0" y="0"/>
                </a:moveTo>
                <a:lnTo>
                  <a:pt x="1704820" y="0"/>
                </a:lnTo>
                <a:lnTo>
                  <a:pt x="1704820" y="569910"/>
                </a:lnTo>
                <a:lnTo>
                  <a:pt x="0" y="569910"/>
                </a:lnTo>
                <a:lnTo>
                  <a:pt x="0" y="0"/>
                </a:lnTo>
                <a:close/>
              </a:path>
            </a:pathLst>
          </a:custGeom>
          <a:blipFill>
            <a:blip r:embed="rId3"/>
            <a:stretch>
              <a:fillRect l="0" t="0" r="0" b="0"/>
            </a:stretch>
          </a:blipFill>
        </p:spPr>
      </p:sp>
      <p:sp>
        <p:nvSpPr>
          <p:cNvPr name="TextBox 10" id="10"/>
          <p:cNvSpPr txBox="true"/>
          <p:nvPr/>
        </p:nvSpPr>
        <p:spPr>
          <a:xfrm rot="0">
            <a:off x="7009056" y="4653135"/>
            <a:ext cx="4298038" cy="964853"/>
          </a:xfrm>
          <a:prstGeom prst="rect">
            <a:avLst/>
          </a:prstGeom>
        </p:spPr>
        <p:txBody>
          <a:bodyPr anchor="t" rtlCol="false" tIns="0" lIns="0" bIns="0" rIns="0">
            <a:spAutoFit/>
          </a:bodyPr>
          <a:lstStyle/>
          <a:p>
            <a:pPr algn="l">
              <a:lnSpc>
                <a:spcPts val="7200"/>
              </a:lnSpc>
            </a:pPr>
            <a:r>
              <a:rPr lang="en-US" b="true" sz="6000" spc="-10">
                <a:solidFill>
                  <a:srgbClr val="223366"/>
                </a:solidFill>
                <a:latin typeface="Arimo Bold"/>
                <a:ea typeface="Arimo Bold"/>
                <a:cs typeface="Arimo Bold"/>
                <a:sym typeface="Arimo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400" y="220354"/>
            <a:ext cx="18338800" cy="985378"/>
            <a:chOff x="0" y="0"/>
            <a:chExt cx="24451733" cy="1313837"/>
          </a:xfrm>
        </p:grpSpPr>
        <p:sp>
          <p:nvSpPr>
            <p:cNvPr name="Freeform 3" id="3"/>
            <p:cNvSpPr/>
            <p:nvPr/>
          </p:nvSpPr>
          <p:spPr>
            <a:xfrm flipH="false" flipV="false" rot="0">
              <a:off x="33909" y="33909"/>
              <a:ext cx="24384001" cy="1246124"/>
            </a:xfrm>
            <a:custGeom>
              <a:avLst/>
              <a:gdLst/>
              <a:ahLst/>
              <a:cxnLst/>
              <a:rect r="r" b="b" t="t" l="l"/>
              <a:pathLst>
                <a:path h="1246124" w="24384001">
                  <a:moveTo>
                    <a:pt x="0" y="0"/>
                  </a:moveTo>
                  <a:lnTo>
                    <a:pt x="24384001" y="0"/>
                  </a:lnTo>
                  <a:lnTo>
                    <a:pt x="24384001" y="1246124"/>
                  </a:lnTo>
                  <a:lnTo>
                    <a:pt x="0" y="1246124"/>
                  </a:lnTo>
                  <a:close/>
                </a:path>
              </a:pathLst>
            </a:custGeom>
            <a:solidFill>
              <a:srgbClr val="223366"/>
            </a:solidFill>
          </p:spPr>
        </p:sp>
        <p:sp>
          <p:nvSpPr>
            <p:cNvPr name="Freeform 4" id="4"/>
            <p:cNvSpPr/>
            <p:nvPr/>
          </p:nvSpPr>
          <p:spPr>
            <a:xfrm flipH="false" flipV="false" rot="0">
              <a:off x="0" y="0"/>
              <a:ext cx="24451818" cy="1313942"/>
            </a:xfrm>
            <a:custGeom>
              <a:avLst/>
              <a:gdLst/>
              <a:ahLst/>
              <a:cxnLst/>
              <a:rect r="r" b="b" t="t" l="l"/>
              <a:pathLst>
                <a:path h="1313942" w="24451818">
                  <a:moveTo>
                    <a:pt x="33909" y="0"/>
                  </a:moveTo>
                  <a:lnTo>
                    <a:pt x="24417910" y="0"/>
                  </a:lnTo>
                  <a:cubicBezTo>
                    <a:pt x="24436578" y="0"/>
                    <a:pt x="24451818" y="15113"/>
                    <a:pt x="24451818" y="33909"/>
                  </a:cubicBezTo>
                  <a:lnTo>
                    <a:pt x="24451818" y="1280033"/>
                  </a:lnTo>
                  <a:cubicBezTo>
                    <a:pt x="24451818" y="1298702"/>
                    <a:pt x="24436705" y="1313942"/>
                    <a:pt x="24417910"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24417910" y="1246124"/>
                  </a:lnTo>
                  <a:lnTo>
                    <a:pt x="24417910" y="1280033"/>
                  </a:lnTo>
                  <a:lnTo>
                    <a:pt x="24384000" y="1280033"/>
                  </a:lnTo>
                  <a:lnTo>
                    <a:pt x="24384000" y="33909"/>
                  </a:lnTo>
                  <a:lnTo>
                    <a:pt x="24417910" y="33909"/>
                  </a:lnTo>
                  <a:lnTo>
                    <a:pt x="24417910" y="67691"/>
                  </a:lnTo>
                  <a:lnTo>
                    <a:pt x="33909" y="67691"/>
                  </a:lnTo>
                  <a:close/>
                </a:path>
              </a:pathLst>
            </a:custGeom>
            <a:solidFill>
              <a:srgbClr val="223366"/>
            </a:solidFill>
          </p:spPr>
        </p:sp>
      </p:grpSp>
      <p:grpSp>
        <p:nvGrpSpPr>
          <p:cNvPr name="Group 5" id="5"/>
          <p:cNvGrpSpPr/>
          <p:nvPr/>
        </p:nvGrpSpPr>
        <p:grpSpPr>
          <a:xfrm rot="0">
            <a:off x="0" y="9870122"/>
            <a:ext cx="18288000" cy="416878"/>
            <a:chOff x="0" y="0"/>
            <a:chExt cx="24384000" cy="555837"/>
          </a:xfrm>
        </p:grpSpPr>
        <p:sp>
          <p:nvSpPr>
            <p:cNvPr name="Freeform 6" id="6"/>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7" id="7"/>
          <p:cNvGrpSpPr/>
          <p:nvPr/>
        </p:nvGrpSpPr>
        <p:grpSpPr>
          <a:xfrm rot="0">
            <a:off x="14566856" y="125568"/>
            <a:ext cx="2218944" cy="1169312"/>
            <a:chOff x="0" y="0"/>
            <a:chExt cx="2958592" cy="1559083"/>
          </a:xfrm>
        </p:grpSpPr>
        <p:sp>
          <p:nvSpPr>
            <p:cNvPr name="Freeform 8" id="8"/>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9" id="9" descr="A close up of a sign  Description automatically generated"/>
          <p:cNvSpPr/>
          <p:nvPr/>
        </p:nvSpPr>
        <p:spPr>
          <a:xfrm flipH="false" flipV="false" rot="0">
            <a:off x="14823918" y="469928"/>
            <a:ext cx="1704820" cy="569910"/>
          </a:xfrm>
          <a:custGeom>
            <a:avLst/>
            <a:gdLst/>
            <a:ahLst/>
            <a:cxnLst/>
            <a:rect r="r" b="b" t="t" l="l"/>
            <a:pathLst>
              <a:path h="569910" w="1704820">
                <a:moveTo>
                  <a:pt x="0" y="0"/>
                </a:moveTo>
                <a:lnTo>
                  <a:pt x="1704820" y="0"/>
                </a:lnTo>
                <a:lnTo>
                  <a:pt x="1704820" y="569910"/>
                </a:lnTo>
                <a:lnTo>
                  <a:pt x="0" y="569910"/>
                </a:lnTo>
                <a:lnTo>
                  <a:pt x="0" y="0"/>
                </a:lnTo>
                <a:close/>
              </a:path>
            </a:pathLst>
          </a:custGeom>
          <a:blipFill>
            <a:blip r:embed="rId3"/>
            <a:stretch>
              <a:fillRect l="0" t="0" r="0" b="0"/>
            </a:stretch>
          </a:blipFill>
        </p:spPr>
      </p:sp>
      <p:sp>
        <p:nvSpPr>
          <p:cNvPr name="Freeform 10" id="10" descr="A white background with black lines  Description automatically generated"/>
          <p:cNvSpPr/>
          <p:nvPr/>
        </p:nvSpPr>
        <p:spPr>
          <a:xfrm flipH="false" flipV="false" rot="0">
            <a:off x="220730" y="1312984"/>
            <a:ext cx="17870784" cy="8565662"/>
          </a:xfrm>
          <a:custGeom>
            <a:avLst/>
            <a:gdLst/>
            <a:ahLst/>
            <a:cxnLst/>
            <a:rect r="r" b="b" t="t" l="l"/>
            <a:pathLst>
              <a:path h="8565662" w="17870784">
                <a:moveTo>
                  <a:pt x="0" y="0"/>
                </a:moveTo>
                <a:lnTo>
                  <a:pt x="17870784" y="0"/>
                </a:lnTo>
                <a:lnTo>
                  <a:pt x="17870784" y="8565662"/>
                </a:lnTo>
                <a:lnTo>
                  <a:pt x="0" y="8565662"/>
                </a:lnTo>
                <a:lnTo>
                  <a:pt x="0" y="0"/>
                </a:lnTo>
                <a:close/>
              </a:path>
            </a:pathLst>
          </a:custGeom>
          <a:blipFill>
            <a:blip r:embed="rId4"/>
            <a:stretch>
              <a:fillRect l="-1249" t="-15328" r="0" b="-25364"/>
            </a:stretch>
          </a:blipFill>
        </p:spPr>
      </p:sp>
      <p:grpSp>
        <p:nvGrpSpPr>
          <p:cNvPr name="Group 11" id="11"/>
          <p:cNvGrpSpPr/>
          <p:nvPr/>
        </p:nvGrpSpPr>
        <p:grpSpPr>
          <a:xfrm rot="0">
            <a:off x="-15630" y="0"/>
            <a:ext cx="238762" cy="10287000"/>
            <a:chOff x="0" y="0"/>
            <a:chExt cx="318349" cy="13716000"/>
          </a:xfrm>
        </p:grpSpPr>
        <p:sp>
          <p:nvSpPr>
            <p:cNvPr name="Freeform 12" id="12"/>
            <p:cNvSpPr/>
            <p:nvPr/>
          </p:nvSpPr>
          <p:spPr>
            <a:xfrm flipH="false" flipV="false" rot="0">
              <a:off x="0" y="0"/>
              <a:ext cx="318389" cy="13716000"/>
            </a:xfrm>
            <a:custGeom>
              <a:avLst/>
              <a:gdLst/>
              <a:ahLst/>
              <a:cxnLst/>
              <a:rect r="r" b="b" t="t" l="l"/>
              <a:pathLst>
                <a:path h="13716000" w="318389">
                  <a:moveTo>
                    <a:pt x="0" y="0"/>
                  </a:moveTo>
                  <a:lnTo>
                    <a:pt x="318389" y="0"/>
                  </a:lnTo>
                  <a:lnTo>
                    <a:pt x="318389" y="13716000"/>
                  </a:lnTo>
                  <a:lnTo>
                    <a:pt x="0" y="13716000"/>
                  </a:lnTo>
                  <a:close/>
                </a:path>
              </a:pathLst>
            </a:custGeom>
            <a:solidFill>
              <a:srgbClr val="223366"/>
            </a:solidFill>
          </p:spPr>
        </p:sp>
      </p:grpSp>
      <p:grpSp>
        <p:nvGrpSpPr>
          <p:cNvPr name="Group 13" id="13"/>
          <p:cNvGrpSpPr/>
          <p:nvPr/>
        </p:nvGrpSpPr>
        <p:grpSpPr>
          <a:xfrm rot="5400000">
            <a:off x="302108" y="1860520"/>
            <a:ext cx="6422934" cy="6582282"/>
            <a:chOff x="0" y="0"/>
            <a:chExt cx="8563912" cy="8776376"/>
          </a:xfrm>
        </p:grpSpPr>
        <p:sp>
          <p:nvSpPr>
            <p:cNvPr name="Freeform 14" id="14"/>
            <p:cNvSpPr/>
            <p:nvPr/>
          </p:nvSpPr>
          <p:spPr>
            <a:xfrm flipH="false" flipV="false" rot="0">
              <a:off x="0" y="0"/>
              <a:ext cx="8563864" cy="8776335"/>
            </a:xfrm>
            <a:custGeom>
              <a:avLst/>
              <a:gdLst/>
              <a:ahLst/>
              <a:cxnLst/>
              <a:rect r="r" b="b" t="t" l="l"/>
              <a:pathLst>
                <a:path h="8776335" w="8563864">
                  <a:moveTo>
                    <a:pt x="1427353" y="0"/>
                  </a:moveTo>
                  <a:lnTo>
                    <a:pt x="7136511" y="0"/>
                  </a:lnTo>
                  <a:cubicBezTo>
                    <a:pt x="7924800" y="0"/>
                    <a:pt x="8563864" y="639064"/>
                    <a:pt x="8563864" y="1427353"/>
                  </a:cubicBezTo>
                  <a:lnTo>
                    <a:pt x="8563864" y="8776335"/>
                  </a:lnTo>
                  <a:lnTo>
                    <a:pt x="0" y="8776335"/>
                  </a:lnTo>
                  <a:lnTo>
                    <a:pt x="0" y="1427353"/>
                  </a:lnTo>
                  <a:cubicBezTo>
                    <a:pt x="0" y="639064"/>
                    <a:pt x="639064" y="0"/>
                    <a:pt x="1427353" y="0"/>
                  </a:cubicBezTo>
                  <a:close/>
                </a:path>
              </a:pathLst>
            </a:custGeom>
            <a:solidFill>
              <a:srgbClr val="223366">
                <a:alpha val="19608"/>
              </a:srgbClr>
            </a:solidFill>
          </p:spPr>
        </p:sp>
      </p:grpSp>
      <p:grpSp>
        <p:nvGrpSpPr>
          <p:cNvPr name="Group 15" id="15"/>
          <p:cNvGrpSpPr/>
          <p:nvPr/>
        </p:nvGrpSpPr>
        <p:grpSpPr>
          <a:xfrm rot="5400000">
            <a:off x="11580318" y="1655446"/>
            <a:ext cx="6515102" cy="6900260"/>
            <a:chOff x="0" y="0"/>
            <a:chExt cx="8686803" cy="9200347"/>
          </a:xfrm>
        </p:grpSpPr>
        <p:sp>
          <p:nvSpPr>
            <p:cNvPr name="Freeform 16" id="16"/>
            <p:cNvSpPr/>
            <p:nvPr/>
          </p:nvSpPr>
          <p:spPr>
            <a:xfrm flipH="false" flipV="false" rot="0">
              <a:off x="0" y="0"/>
              <a:ext cx="8686800" cy="9200388"/>
            </a:xfrm>
            <a:custGeom>
              <a:avLst/>
              <a:gdLst/>
              <a:ahLst/>
              <a:cxnLst/>
              <a:rect r="r" b="b" t="t" l="l"/>
              <a:pathLst>
                <a:path h="9200388" w="8686800">
                  <a:moveTo>
                    <a:pt x="7239000" y="9200388"/>
                  </a:moveTo>
                  <a:lnTo>
                    <a:pt x="1447800" y="9200388"/>
                  </a:lnTo>
                  <a:cubicBezTo>
                    <a:pt x="648208" y="9200388"/>
                    <a:pt x="0" y="8552180"/>
                    <a:pt x="0" y="7752588"/>
                  </a:cubicBezTo>
                  <a:lnTo>
                    <a:pt x="0" y="0"/>
                  </a:lnTo>
                  <a:lnTo>
                    <a:pt x="8686800" y="0"/>
                  </a:lnTo>
                  <a:lnTo>
                    <a:pt x="8686800" y="7752461"/>
                  </a:lnTo>
                  <a:cubicBezTo>
                    <a:pt x="8686800" y="8552053"/>
                    <a:pt x="8038592" y="9200261"/>
                    <a:pt x="7239000" y="9200261"/>
                  </a:cubicBezTo>
                  <a:close/>
                </a:path>
              </a:pathLst>
            </a:custGeom>
            <a:solidFill>
              <a:srgbClr val="C00000">
                <a:alpha val="19608"/>
              </a:srgbClr>
            </a:solidFill>
          </p:spPr>
        </p:sp>
      </p:grpSp>
      <p:grpSp>
        <p:nvGrpSpPr>
          <p:cNvPr name="Group 17" id="17"/>
          <p:cNvGrpSpPr/>
          <p:nvPr/>
        </p:nvGrpSpPr>
        <p:grpSpPr>
          <a:xfrm rot="0">
            <a:off x="3384458" y="2554512"/>
            <a:ext cx="11519086" cy="5194300"/>
            <a:chOff x="0" y="0"/>
            <a:chExt cx="15358781" cy="6925733"/>
          </a:xfrm>
        </p:grpSpPr>
        <p:sp>
          <p:nvSpPr>
            <p:cNvPr name="Freeform 18" id="18"/>
            <p:cNvSpPr/>
            <p:nvPr/>
          </p:nvSpPr>
          <p:spPr>
            <a:xfrm flipH="false" flipV="false" rot="0">
              <a:off x="33909" y="33909"/>
              <a:ext cx="15291053" cy="6858000"/>
            </a:xfrm>
            <a:custGeom>
              <a:avLst/>
              <a:gdLst/>
              <a:ahLst/>
              <a:cxnLst/>
              <a:rect r="r" b="b" t="t" l="l"/>
              <a:pathLst>
                <a:path h="6858000" w="15291053">
                  <a:moveTo>
                    <a:pt x="0" y="1143000"/>
                  </a:moveTo>
                  <a:cubicBezTo>
                    <a:pt x="0" y="511683"/>
                    <a:pt x="514477" y="0"/>
                    <a:pt x="1149223" y="0"/>
                  </a:cubicBezTo>
                  <a:lnTo>
                    <a:pt x="14141830" y="0"/>
                  </a:lnTo>
                  <a:cubicBezTo>
                    <a:pt x="14776576" y="0"/>
                    <a:pt x="15291053" y="511810"/>
                    <a:pt x="15291053" y="1143000"/>
                  </a:cubicBezTo>
                  <a:lnTo>
                    <a:pt x="15291053" y="5715000"/>
                  </a:lnTo>
                  <a:cubicBezTo>
                    <a:pt x="15291053" y="6346317"/>
                    <a:pt x="14776576" y="6858000"/>
                    <a:pt x="14141830" y="6858000"/>
                  </a:cubicBezTo>
                  <a:lnTo>
                    <a:pt x="1149223" y="6858000"/>
                  </a:lnTo>
                  <a:cubicBezTo>
                    <a:pt x="514477" y="6858000"/>
                    <a:pt x="0" y="6346190"/>
                    <a:pt x="0" y="5715000"/>
                  </a:cubicBezTo>
                  <a:close/>
                </a:path>
              </a:pathLst>
            </a:custGeom>
            <a:solidFill>
              <a:srgbClr val="223366"/>
            </a:solidFill>
          </p:spPr>
        </p:sp>
        <p:sp>
          <p:nvSpPr>
            <p:cNvPr name="Freeform 19" id="19"/>
            <p:cNvSpPr/>
            <p:nvPr/>
          </p:nvSpPr>
          <p:spPr>
            <a:xfrm flipH="false" flipV="false" rot="0">
              <a:off x="0" y="0"/>
              <a:ext cx="15358872" cy="6925818"/>
            </a:xfrm>
            <a:custGeom>
              <a:avLst/>
              <a:gdLst/>
              <a:ahLst/>
              <a:cxnLst/>
              <a:rect r="r" b="b" t="t" l="l"/>
              <a:pathLst>
                <a:path h="6925818" w="15358872">
                  <a:moveTo>
                    <a:pt x="0" y="1176909"/>
                  </a:moveTo>
                  <a:cubicBezTo>
                    <a:pt x="0" y="526796"/>
                    <a:pt x="529844" y="0"/>
                    <a:pt x="1183132" y="0"/>
                  </a:cubicBezTo>
                  <a:lnTo>
                    <a:pt x="14175739" y="0"/>
                  </a:lnTo>
                  <a:lnTo>
                    <a:pt x="14175739" y="33909"/>
                  </a:lnTo>
                  <a:lnTo>
                    <a:pt x="14175739" y="0"/>
                  </a:lnTo>
                  <a:cubicBezTo>
                    <a:pt x="14829027" y="0"/>
                    <a:pt x="15358872" y="526796"/>
                    <a:pt x="15358872" y="1176909"/>
                  </a:cubicBezTo>
                  <a:lnTo>
                    <a:pt x="15324962" y="1176909"/>
                  </a:lnTo>
                  <a:lnTo>
                    <a:pt x="15358872" y="1176909"/>
                  </a:lnTo>
                  <a:lnTo>
                    <a:pt x="15358872" y="5748909"/>
                  </a:lnTo>
                  <a:lnTo>
                    <a:pt x="15324962" y="5748909"/>
                  </a:lnTo>
                  <a:lnTo>
                    <a:pt x="15358872" y="5748909"/>
                  </a:lnTo>
                  <a:cubicBezTo>
                    <a:pt x="15358872" y="6399022"/>
                    <a:pt x="14829028" y="6925818"/>
                    <a:pt x="14175739" y="6925818"/>
                  </a:cubicBezTo>
                  <a:lnTo>
                    <a:pt x="14175739" y="6891909"/>
                  </a:lnTo>
                  <a:lnTo>
                    <a:pt x="14175739" y="6925818"/>
                  </a:lnTo>
                  <a:lnTo>
                    <a:pt x="1183132" y="6925818"/>
                  </a:lnTo>
                  <a:lnTo>
                    <a:pt x="1183132" y="6891909"/>
                  </a:lnTo>
                  <a:lnTo>
                    <a:pt x="1183132" y="6925818"/>
                  </a:lnTo>
                  <a:cubicBezTo>
                    <a:pt x="529844" y="6925691"/>
                    <a:pt x="0" y="6399022"/>
                    <a:pt x="0" y="5748782"/>
                  </a:cubicBezTo>
                  <a:lnTo>
                    <a:pt x="0" y="1176782"/>
                  </a:lnTo>
                  <a:lnTo>
                    <a:pt x="33909" y="1176782"/>
                  </a:lnTo>
                  <a:lnTo>
                    <a:pt x="0" y="1176782"/>
                  </a:lnTo>
                  <a:moveTo>
                    <a:pt x="67691" y="1176782"/>
                  </a:moveTo>
                  <a:lnTo>
                    <a:pt x="67691" y="5748782"/>
                  </a:lnTo>
                  <a:lnTo>
                    <a:pt x="33909" y="5748782"/>
                  </a:lnTo>
                  <a:lnTo>
                    <a:pt x="67691" y="5748782"/>
                  </a:lnTo>
                  <a:cubicBezTo>
                    <a:pt x="67691" y="6361303"/>
                    <a:pt x="566928" y="6858000"/>
                    <a:pt x="1183132" y="6858000"/>
                  </a:cubicBezTo>
                  <a:lnTo>
                    <a:pt x="14175739" y="6858000"/>
                  </a:lnTo>
                  <a:cubicBezTo>
                    <a:pt x="14791944" y="6858000"/>
                    <a:pt x="15291054" y="6361303"/>
                    <a:pt x="15291054" y="5748782"/>
                  </a:cubicBezTo>
                  <a:lnTo>
                    <a:pt x="15291054" y="1176782"/>
                  </a:lnTo>
                  <a:cubicBezTo>
                    <a:pt x="15291054" y="564388"/>
                    <a:pt x="14791817" y="67564"/>
                    <a:pt x="14175739" y="67564"/>
                  </a:cubicBezTo>
                  <a:lnTo>
                    <a:pt x="1183132" y="67564"/>
                  </a:lnTo>
                  <a:lnTo>
                    <a:pt x="1183132" y="33909"/>
                  </a:lnTo>
                  <a:lnTo>
                    <a:pt x="1183132" y="67691"/>
                  </a:lnTo>
                  <a:cubicBezTo>
                    <a:pt x="566928" y="67691"/>
                    <a:pt x="67691" y="564515"/>
                    <a:pt x="67691" y="1176909"/>
                  </a:cubicBezTo>
                  <a:close/>
                </a:path>
              </a:pathLst>
            </a:custGeom>
            <a:solidFill>
              <a:srgbClr val="223366"/>
            </a:solidFill>
          </p:spPr>
        </p:sp>
        <p:sp>
          <p:nvSpPr>
            <p:cNvPr name="TextBox 20" id="20"/>
            <p:cNvSpPr txBox="true"/>
            <p:nvPr/>
          </p:nvSpPr>
          <p:spPr>
            <a:xfrm>
              <a:off x="0" y="-57150"/>
              <a:ext cx="15358781" cy="6982883"/>
            </a:xfrm>
            <a:prstGeom prst="rect">
              <a:avLst/>
            </a:prstGeom>
          </p:spPr>
          <p:txBody>
            <a:bodyPr anchor="ctr" rtlCol="false" tIns="50800" lIns="50800" bIns="50800" rIns="50800"/>
            <a:lstStyle/>
            <a:p>
              <a:pPr algn="ctr">
                <a:lnSpc>
                  <a:spcPts val="3359"/>
                </a:lnSpc>
              </a:pPr>
              <a:r>
                <a:rPr lang="en-US" sz="2799">
                  <a:solidFill>
                    <a:srgbClr val="FFFFFF"/>
                  </a:solidFill>
                  <a:latin typeface="Arial"/>
                  <a:ea typeface="Arial"/>
                  <a:cs typeface="Arial"/>
                  <a:sym typeface="Arial"/>
                </a:rPr>
                <a:t>Student Name : Rugved Bharat Gaikwad</a:t>
              </a:r>
            </a:p>
            <a:p>
              <a:pPr algn="ctr">
                <a:lnSpc>
                  <a:spcPts val="3359"/>
                </a:lnSpc>
              </a:pPr>
              <a:r>
                <a:rPr lang="en-US" sz="2799">
                  <a:solidFill>
                    <a:srgbClr val="FFFFFF"/>
                  </a:solidFill>
                  <a:latin typeface="Arial"/>
                  <a:ea typeface="Arial"/>
                  <a:cs typeface="Arial"/>
                  <a:sym typeface="Arial"/>
                </a:rPr>
                <a:t>Student ID : STU6746c714250771732691732</a:t>
              </a:r>
            </a:p>
            <a:p>
              <a:pPr algn="ctr">
                <a:lnSpc>
                  <a:spcPts val="3359"/>
                </a:lnSpc>
              </a:pPr>
              <a:r>
                <a:rPr lang="en-US" sz="2799">
                  <a:solidFill>
                    <a:srgbClr val="FFFFFF"/>
                  </a:solidFill>
                  <a:latin typeface="Arial"/>
                  <a:ea typeface="Arial"/>
                  <a:cs typeface="Arial"/>
                  <a:sym typeface="Arial"/>
                </a:rPr>
                <a:t>College Name : Ajeenkya DY Patil School of Engineering, Pune</a:t>
              </a:r>
            </a:p>
          </p:txBody>
        </p:sp>
      </p:grpSp>
      <p:grpSp>
        <p:nvGrpSpPr>
          <p:cNvPr name="Group 21" id="21"/>
          <p:cNvGrpSpPr/>
          <p:nvPr/>
        </p:nvGrpSpPr>
        <p:grpSpPr>
          <a:xfrm rot="0">
            <a:off x="18097524" y="0"/>
            <a:ext cx="238762" cy="10287000"/>
            <a:chOff x="0" y="0"/>
            <a:chExt cx="318349" cy="13716000"/>
          </a:xfrm>
        </p:grpSpPr>
        <p:sp>
          <p:nvSpPr>
            <p:cNvPr name="Freeform 22" id="22"/>
            <p:cNvSpPr/>
            <p:nvPr/>
          </p:nvSpPr>
          <p:spPr>
            <a:xfrm flipH="false" flipV="false" rot="0">
              <a:off x="0" y="0"/>
              <a:ext cx="318389" cy="13716000"/>
            </a:xfrm>
            <a:custGeom>
              <a:avLst/>
              <a:gdLst/>
              <a:ahLst/>
              <a:cxnLst/>
              <a:rect r="r" b="b" t="t" l="l"/>
              <a:pathLst>
                <a:path h="13716000" w="318389">
                  <a:moveTo>
                    <a:pt x="0" y="0"/>
                  </a:moveTo>
                  <a:lnTo>
                    <a:pt x="318389" y="0"/>
                  </a:lnTo>
                  <a:lnTo>
                    <a:pt x="318389" y="13716000"/>
                  </a:lnTo>
                  <a:lnTo>
                    <a:pt x="0" y="13716000"/>
                  </a:lnTo>
                  <a:close/>
                </a:path>
              </a:pathLst>
            </a:custGeom>
            <a:solidFill>
              <a:srgbClr val="FFE600"/>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400" y="220354"/>
            <a:ext cx="18338800" cy="985378"/>
            <a:chOff x="0" y="0"/>
            <a:chExt cx="24451733" cy="1313837"/>
          </a:xfrm>
        </p:grpSpPr>
        <p:sp>
          <p:nvSpPr>
            <p:cNvPr name="Freeform 3" id="3"/>
            <p:cNvSpPr/>
            <p:nvPr/>
          </p:nvSpPr>
          <p:spPr>
            <a:xfrm flipH="false" flipV="false" rot="0">
              <a:off x="33909" y="33909"/>
              <a:ext cx="24384001" cy="1246124"/>
            </a:xfrm>
            <a:custGeom>
              <a:avLst/>
              <a:gdLst/>
              <a:ahLst/>
              <a:cxnLst/>
              <a:rect r="r" b="b" t="t" l="l"/>
              <a:pathLst>
                <a:path h="1246124" w="24384001">
                  <a:moveTo>
                    <a:pt x="0" y="0"/>
                  </a:moveTo>
                  <a:lnTo>
                    <a:pt x="24384001" y="0"/>
                  </a:lnTo>
                  <a:lnTo>
                    <a:pt x="24384001" y="1246124"/>
                  </a:lnTo>
                  <a:lnTo>
                    <a:pt x="0" y="1246124"/>
                  </a:lnTo>
                  <a:close/>
                </a:path>
              </a:pathLst>
            </a:custGeom>
            <a:solidFill>
              <a:srgbClr val="223366"/>
            </a:solidFill>
          </p:spPr>
        </p:sp>
        <p:sp>
          <p:nvSpPr>
            <p:cNvPr name="Freeform 4" id="4"/>
            <p:cNvSpPr/>
            <p:nvPr/>
          </p:nvSpPr>
          <p:spPr>
            <a:xfrm flipH="false" flipV="false" rot="0">
              <a:off x="0" y="0"/>
              <a:ext cx="24451818" cy="1313942"/>
            </a:xfrm>
            <a:custGeom>
              <a:avLst/>
              <a:gdLst/>
              <a:ahLst/>
              <a:cxnLst/>
              <a:rect r="r" b="b" t="t" l="l"/>
              <a:pathLst>
                <a:path h="1313942" w="24451818">
                  <a:moveTo>
                    <a:pt x="33909" y="0"/>
                  </a:moveTo>
                  <a:lnTo>
                    <a:pt x="24417910" y="0"/>
                  </a:lnTo>
                  <a:cubicBezTo>
                    <a:pt x="24436578" y="0"/>
                    <a:pt x="24451818" y="15113"/>
                    <a:pt x="24451818" y="33909"/>
                  </a:cubicBezTo>
                  <a:lnTo>
                    <a:pt x="24451818" y="1280033"/>
                  </a:lnTo>
                  <a:cubicBezTo>
                    <a:pt x="24451818" y="1298702"/>
                    <a:pt x="24436705" y="1313942"/>
                    <a:pt x="24417910"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24417910" y="1246124"/>
                  </a:lnTo>
                  <a:lnTo>
                    <a:pt x="24417910" y="1280033"/>
                  </a:lnTo>
                  <a:lnTo>
                    <a:pt x="24384000" y="1280033"/>
                  </a:lnTo>
                  <a:lnTo>
                    <a:pt x="24384000" y="33909"/>
                  </a:lnTo>
                  <a:lnTo>
                    <a:pt x="24417910" y="33909"/>
                  </a:lnTo>
                  <a:lnTo>
                    <a:pt x="24417910" y="67691"/>
                  </a:lnTo>
                  <a:lnTo>
                    <a:pt x="33909" y="67691"/>
                  </a:lnTo>
                  <a:close/>
                </a:path>
              </a:pathLst>
            </a:custGeom>
            <a:solidFill>
              <a:srgbClr val="223366"/>
            </a:solidFill>
          </p:spPr>
        </p:sp>
      </p:grpSp>
      <p:grpSp>
        <p:nvGrpSpPr>
          <p:cNvPr name="Group 5" id="5"/>
          <p:cNvGrpSpPr/>
          <p:nvPr/>
        </p:nvGrpSpPr>
        <p:grpSpPr>
          <a:xfrm rot="0">
            <a:off x="0" y="9870122"/>
            <a:ext cx="18288000" cy="416878"/>
            <a:chOff x="0" y="0"/>
            <a:chExt cx="24384000" cy="555837"/>
          </a:xfrm>
        </p:grpSpPr>
        <p:sp>
          <p:nvSpPr>
            <p:cNvPr name="Freeform 6" id="6"/>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7" id="7"/>
          <p:cNvGrpSpPr/>
          <p:nvPr/>
        </p:nvGrpSpPr>
        <p:grpSpPr>
          <a:xfrm rot="0">
            <a:off x="14566856" y="125568"/>
            <a:ext cx="2218944" cy="1169312"/>
            <a:chOff x="0" y="0"/>
            <a:chExt cx="2958592" cy="1559083"/>
          </a:xfrm>
        </p:grpSpPr>
        <p:sp>
          <p:nvSpPr>
            <p:cNvPr name="Freeform 8" id="8"/>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9" id="9" descr="A close up of a sign  Description automatically generated"/>
          <p:cNvSpPr/>
          <p:nvPr/>
        </p:nvSpPr>
        <p:spPr>
          <a:xfrm flipH="false" flipV="false" rot="0">
            <a:off x="14823918" y="469928"/>
            <a:ext cx="1704820" cy="569910"/>
          </a:xfrm>
          <a:custGeom>
            <a:avLst/>
            <a:gdLst/>
            <a:ahLst/>
            <a:cxnLst/>
            <a:rect r="r" b="b" t="t" l="l"/>
            <a:pathLst>
              <a:path h="569910" w="1704820">
                <a:moveTo>
                  <a:pt x="0" y="0"/>
                </a:moveTo>
                <a:lnTo>
                  <a:pt x="1704820" y="0"/>
                </a:lnTo>
                <a:lnTo>
                  <a:pt x="1704820" y="569910"/>
                </a:lnTo>
                <a:lnTo>
                  <a:pt x="0" y="569910"/>
                </a:lnTo>
                <a:lnTo>
                  <a:pt x="0" y="0"/>
                </a:lnTo>
                <a:close/>
              </a:path>
            </a:pathLst>
          </a:custGeom>
          <a:blipFill>
            <a:blip r:embed="rId3"/>
            <a:stretch>
              <a:fillRect l="0" t="0" r="0" b="0"/>
            </a:stretch>
          </a:blipFill>
        </p:spPr>
      </p:sp>
      <p:grpSp>
        <p:nvGrpSpPr>
          <p:cNvPr name="Group 10" id="10"/>
          <p:cNvGrpSpPr/>
          <p:nvPr/>
        </p:nvGrpSpPr>
        <p:grpSpPr>
          <a:xfrm rot="0">
            <a:off x="0" y="1189714"/>
            <a:ext cx="18288000" cy="4519324"/>
            <a:chOff x="0" y="0"/>
            <a:chExt cx="24384000" cy="6025765"/>
          </a:xfrm>
        </p:grpSpPr>
        <p:sp>
          <p:nvSpPr>
            <p:cNvPr name="Freeform 11" id="11"/>
            <p:cNvSpPr/>
            <p:nvPr/>
          </p:nvSpPr>
          <p:spPr>
            <a:xfrm flipH="false" flipV="false" rot="0">
              <a:off x="0" y="0"/>
              <a:ext cx="24384000" cy="6025769"/>
            </a:xfrm>
            <a:custGeom>
              <a:avLst/>
              <a:gdLst/>
              <a:ahLst/>
              <a:cxnLst/>
              <a:rect r="r" b="b" t="t" l="l"/>
              <a:pathLst>
                <a:path h="6025769" w="24384000">
                  <a:moveTo>
                    <a:pt x="0" y="0"/>
                  </a:moveTo>
                  <a:lnTo>
                    <a:pt x="24384000" y="0"/>
                  </a:lnTo>
                  <a:lnTo>
                    <a:pt x="24384000" y="6025769"/>
                  </a:lnTo>
                  <a:lnTo>
                    <a:pt x="0" y="6025769"/>
                  </a:lnTo>
                  <a:close/>
                </a:path>
              </a:pathLst>
            </a:custGeom>
            <a:solidFill>
              <a:srgbClr val="243666"/>
            </a:solidFill>
          </p:spPr>
        </p:sp>
      </p:grpSp>
      <p:sp>
        <p:nvSpPr>
          <p:cNvPr name="TextBox 12" id="12"/>
          <p:cNvSpPr txBox="true"/>
          <p:nvPr/>
        </p:nvSpPr>
        <p:spPr>
          <a:xfrm rot="0">
            <a:off x="2619688" y="2559255"/>
            <a:ext cx="13048622" cy="1132787"/>
          </a:xfrm>
          <a:prstGeom prst="rect">
            <a:avLst/>
          </a:prstGeom>
        </p:spPr>
        <p:txBody>
          <a:bodyPr anchor="t" rtlCol="false" tIns="0" lIns="0" bIns="0" rIns="0">
            <a:spAutoFit/>
          </a:bodyPr>
          <a:lstStyle/>
          <a:p>
            <a:pPr algn="ctr">
              <a:lnSpc>
                <a:spcPts val="7860"/>
              </a:lnSpc>
            </a:pPr>
            <a:r>
              <a:rPr lang="en-US" sz="5599" b="true">
                <a:solidFill>
                  <a:srgbClr val="FFE600"/>
                </a:solidFill>
                <a:latin typeface="Arial Bold"/>
                <a:ea typeface="Arial Bold"/>
                <a:cs typeface="Arial Bold"/>
                <a:sym typeface="Arial Bold"/>
              </a:rPr>
              <a:t>CAPSTONE PROJECT SHOWCASE</a:t>
            </a:r>
          </a:p>
        </p:txBody>
      </p:sp>
      <p:sp>
        <p:nvSpPr>
          <p:cNvPr name="TextBox 13" id="13"/>
          <p:cNvSpPr txBox="true"/>
          <p:nvPr/>
        </p:nvSpPr>
        <p:spPr>
          <a:xfrm rot="0">
            <a:off x="442078" y="6314777"/>
            <a:ext cx="17403844" cy="1034161"/>
          </a:xfrm>
          <a:prstGeom prst="rect">
            <a:avLst/>
          </a:prstGeom>
        </p:spPr>
        <p:txBody>
          <a:bodyPr anchor="t" rtlCol="false" tIns="0" lIns="0" bIns="0" rIns="0">
            <a:spAutoFit/>
          </a:bodyPr>
          <a:lstStyle/>
          <a:p>
            <a:pPr algn="ctr">
              <a:lnSpc>
                <a:spcPts val="3992"/>
              </a:lnSpc>
            </a:pPr>
            <a:r>
              <a:rPr lang="en-US" sz="3300">
                <a:solidFill>
                  <a:srgbClr val="0066A1"/>
                </a:solidFill>
                <a:latin typeface="Poppins"/>
                <a:ea typeface="Poppins"/>
                <a:cs typeface="Poppins"/>
                <a:sym typeface="Poppins"/>
              </a:rPr>
              <a:t>Project Title :</a:t>
            </a:r>
            <a:r>
              <a:rPr lang="en-US" sz="3300" b="true">
                <a:solidFill>
                  <a:srgbClr val="0066A1"/>
                </a:solidFill>
                <a:latin typeface="Poppins Bold"/>
                <a:ea typeface="Poppins Bold"/>
                <a:cs typeface="Poppins Bold"/>
                <a:sym typeface="Poppins Bold"/>
              </a:rPr>
              <a:t> Healthcare Prediction: Analyzing Diabetes Risk through Data Insights and Machine Learning</a:t>
            </a:r>
          </a:p>
        </p:txBody>
      </p:sp>
      <p:sp>
        <p:nvSpPr>
          <p:cNvPr name="TextBox 14" id="14"/>
          <p:cNvSpPr txBox="true"/>
          <p:nvPr/>
        </p:nvSpPr>
        <p:spPr>
          <a:xfrm rot="0">
            <a:off x="748610" y="8044071"/>
            <a:ext cx="16790772" cy="1053215"/>
          </a:xfrm>
          <a:prstGeom prst="rect">
            <a:avLst/>
          </a:prstGeom>
        </p:spPr>
        <p:txBody>
          <a:bodyPr anchor="t" rtlCol="false" tIns="0" lIns="0" bIns="0" rIns="0">
            <a:spAutoFit/>
          </a:bodyPr>
          <a:lstStyle/>
          <a:p>
            <a:pPr algn="ctr">
              <a:lnSpc>
                <a:spcPts val="3992"/>
              </a:lnSpc>
            </a:pPr>
            <a:r>
              <a:rPr lang="en-US" sz="3300">
                <a:solidFill>
                  <a:srgbClr val="191919"/>
                </a:solidFill>
                <a:latin typeface="Poppins"/>
                <a:ea typeface="Poppins"/>
                <a:cs typeface="Poppins"/>
                <a:sym typeface="Poppins"/>
              </a:rPr>
              <a:t>Abstract | Problem Statement | Project Overview | Proposed Solution | Technology Used | Modelling &amp; Results | Conclusion | Q&amp;A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400" y="220354"/>
            <a:ext cx="18338800" cy="985378"/>
            <a:chOff x="0" y="0"/>
            <a:chExt cx="24451733" cy="1313837"/>
          </a:xfrm>
        </p:grpSpPr>
        <p:sp>
          <p:nvSpPr>
            <p:cNvPr name="Freeform 3" id="3"/>
            <p:cNvSpPr/>
            <p:nvPr/>
          </p:nvSpPr>
          <p:spPr>
            <a:xfrm flipH="false" flipV="false" rot="0">
              <a:off x="33909" y="33909"/>
              <a:ext cx="24384001" cy="1246124"/>
            </a:xfrm>
            <a:custGeom>
              <a:avLst/>
              <a:gdLst/>
              <a:ahLst/>
              <a:cxnLst/>
              <a:rect r="r" b="b" t="t" l="l"/>
              <a:pathLst>
                <a:path h="1246124" w="24384001">
                  <a:moveTo>
                    <a:pt x="0" y="0"/>
                  </a:moveTo>
                  <a:lnTo>
                    <a:pt x="24384001" y="0"/>
                  </a:lnTo>
                  <a:lnTo>
                    <a:pt x="24384001" y="1246124"/>
                  </a:lnTo>
                  <a:lnTo>
                    <a:pt x="0" y="1246124"/>
                  </a:lnTo>
                  <a:close/>
                </a:path>
              </a:pathLst>
            </a:custGeom>
            <a:solidFill>
              <a:srgbClr val="223366"/>
            </a:solidFill>
          </p:spPr>
        </p:sp>
        <p:sp>
          <p:nvSpPr>
            <p:cNvPr name="Freeform 4" id="4"/>
            <p:cNvSpPr/>
            <p:nvPr/>
          </p:nvSpPr>
          <p:spPr>
            <a:xfrm flipH="false" flipV="false" rot="0">
              <a:off x="0" y="0"/>
              <a:ext cx="24451818" cy="1313942"/>
            </a:xfrm>
            <a:custGeom>
              <a:avLst/>
              <a:gdLst/>
              <a:ahLst/>
              <a:cxnLst/>
              <a:rect r="r" b="b" t="t" l="l"/>
              <a:pathLst>
                <a:path h="1313942" w="24451818">
                  <a:moveTo>
                    <a:pt x="33909" y="0"/>
                  </a:moveTo>
                  <a:lnTo>
                    <a:pt x="24417910" y="0"/>
                  </a:lnTo>
                  <a:cubicBezTo>
                    <a:pt x="24436578" y="0"/>
                    <a:pt x="24451818" y="15113"/>
                    <a:pt x="24451818" y="33909"/>
                  </a:cubicBezTo>
                  <a:lnTo>
                    <a:pt x="24451818" y="1280033"/>
                  </a:lnTo>
                  <a:cubicBezTo>
                    <a:pt x="24451818" y="1298702"/>
                    <a:pt x="24436705" y="1313942"/>
                    <a:pt x="24417910"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24417910" y="1246124"/>
                  </a:lnTo>
                  <a:lnTo>
                    <a:pt x="24417910" y="1280033"/>
                  </a:lnTo>
                  <a:lnTo>
                    <a:pt x="24384000" y="1280033"/>
                  </a:lnTo>
                  <a:lnTo>
                    <a:pt x="24384000" y="33909"/>
                  </a:lnTo>
                  <a:lnTo>
                    <a:pt x="24417910" y="33909"/>
                  </a:lnTo>
                  <a:lnTo>
                    <a:pt x="24417910" y="67691"/>
                  </a:lnTo>
                  <a:lnTo>
                    <a:pt x="33909" y="67691"/>
                  </a:lnTo>
                  <a:close/>
                </a:path>
              </a:pathLst>
            </a:custGeom>
            <a:solidFill>
              <a:srgbClr val="223366"/>
            </a:solidFill>
          </p:spPr>
        </p:sp>
      </p:grpSp>
      <p:grpSp>
        <p:nvGrpSpPr>
          <p:cNvPr name="Group 5" id="5"/>
          <p:cNvGrpSpPr/>
          <p:nvPr/>
        </p:nvGrpSpPr>
        <p:grpSpPr>
          <a:xfrm rot="0">
            <a:off x="0" y="9870122"/>
            <a:ext cx="18288000" cy="416878"/>
            <a:chOff x="0" y="0"/>
            <a:chExt cx="24384000" cy="555837"/>
          </a:xfrm>
        </p:grpSpPr>
        <p:sp>
          <p:nvSpPr>
            <p:cNvPr name="Freeform 6" id="6"/>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7" id="7"/>
          <p:cNvGrpSpPr/>
          <p:nvPr/>
        </p:nvGrpSpPr>
        <p:grpSpPr>
          <a:xfrm rot="0">
            <a:off x="14566856" y="125568"/>
            <a:ext cx="2218944" cy="1169312"/>
            <a:chOff x="0" y="0"/>
            <a:chExt cx="2958592" cy="1559083"/>
          </a:xfrm>
        </p:grpSpPr>
        <p:sp>
          <p:nvSpPr>
            <p:cNvPr name="Freeform 8" id="8"/>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9" id="9" descr="A close up of a sign  Description automatically generated"/>
          <p:cNvSpPr/>
          <p:nvPr/>
        </p:nvSpPr>
        <p:spPr>
          <a:xfrm flipH="false" flipV="false" rot="0">
            <a:off x="14823918" y="469928"/>
            <a:ext cx="1704820" cy="569910"/>
          </a:xfrm>
          <a:custGeom>
            <a:avLst/>
            <a:gdLst/>
            <a:ahLst/>
            <a:cxnLst/>
            <a:rect r="r" b="b" t="t" l="l"/>
            <a:pathLst>
              <a:path h="569910" w="1704820">
                <a:moveTo>
                  <a:pt x="0" y="0"/>
                </a:moveTo>
                <a:lnTo>
                  <a:pt x="1704820" y="0"/>
                </a:lnTo>
                <a:lnTo>
                  <a:pt x="1704820" y="569910"/>
                </a:lnTo>
                <a:lnTo>
                  <a:pt x="0" y="569910"/>
                </a:lnTo>
                <a:lnTo>
                  <a:pt x="0" y="0"/>
                </a:lnTo>
                <a:close/>
              </a:path>
            </a:pathLst>
          </a:custGeom>
          <a:blipFill>
            <a:blip r:embed="rId3"/>
            <a:stretch>
              <a:fillRect l="0" t="0" r="0" b="0"/>
            </a:stretch>
          </a:blipFill>
        </p:spPr>
      </p:sp>
      <p:sp>
        <p:nvSpPr>
          <p:cNvPr name="TextBox 10" id="10"/>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b="true" sz="3200">
                <a:solidFill>
                  <a:srgbClr val="213163"/>
                </a:solidFill>
                <a:latin typeface="Arial Bold"/>
                <a:ea typeface="Arial Bold"/>
                <a:cs typeface="Arial Bold"/>
                <a:sym typeface="Arial Bold"/>
              </a:rPr>
              <a:t>Abstract</a:t>
            </a:r>
          </a:p>
        </p:txBody>
      </p:sp>
      <p:sp>
        <p:nvSpPr>
          <p:cNvPr name="TextBox 11" id="11"/>
          <p:cNvSpPr txBox="true"/>
          <p:nvPr/>
        </p:nvSpPr>
        <p:spPr>
          <a:xfrm rot="0">
            <a:off x="361840" y="2288836"/>
            <a:ext cx="17564320" cy="6256228"/>
          </a:xfrm>
          <a:prstGeom prst="rect">
            <a:avLst/>
          </a:prstGeom>
        </p:spPr>
        <p:txBody>
          <a:bodyPr anchor="t" rtlCol="false" tIns="0" lIns="0" bIns="0" rIns="0">
            <a:spAutoFit/>
          </a:bodyPr>
          <a:lstStyle/>
          <a:p>
            <a:pPr algn="just">
              <a:lnSpc>
                <a:spcPts val="4107"/>
              </a:lnSpc>
            </a:pPr>
            <a:r>
              <a:rPr lang="en-US" sz="3397">
                <a:solidFill>
                  <a:srgbClr val="191919"/>
                </a:solidFill>
                <a:latin typeface="Poppins"/>
                <a:ea typeface="Poppins"/>
                <a:cs typeface="Poppins"/>
                <a:sym typeface="Poppins"/>
              </a:rPr>
              <a:t>This project focuses on analyzing healthcare data to predict the risk of diabetes among patients using various machine learning techniques and data visualizations. By examining key factors such as age, BMI, glucose levels, and insulin, we identify patterns that influence diabetes risk. The dataset was processed and visualized to highlight correlations and trends. Key analysis techniques, including KMeans clustering, scatter plots, and feature importance from a random forest model, were applied to extract valuable insights. Additionally, a focus on BMI categories and their relation to diabetes outcomes provides a deeper understanding of patient demographics. This work demonstrates the power of data science in healthcare, offering actionable insights for early diabetes detection and prevention strategies.</a:t>
            </a:r>
          </a:p>
          <a:p>
            <a:pPr algn="just">
              <a:lnSpc>
                <a:spcPts val="410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400" y="220354"/>
            <a:ext cx="18338800" cy="985378"/>
            <a:chOff x="0" y="0"/>
            <a:chExt cx="24451733" cy="1313837"/>
          </a:xfrm>
        </p:grpSpPr>
        <p:sp>
          <p:nvSpPr>
            <p:cNvPr name="Freeform 3" id="3"/>
            <p:cNvSpPr/>
            <p:nvPr/>
          </p:nvSpPr>
          <p:spPr>
            <a:xfrm flipH="false" flipV="false" rot="0">
              <a:off x="33909" y="33909"/>
              <a:ext cx="24384001" cy="1246124"/>
            </a:xfrm>
            <a:custGeom>
              <a:avLst/>
              <a:gdLst/>
              <a:ahLst/>
              <a:cxnLst/>
              <a:rect r="r" b="b" t="t" l="l"/>
              <a:pathLst>
                <a:path h="1246124" w="24384001">
                  <a:moveTo>
                    <a:pt x="0" y="0"/>
                  </a:moveTo>
                  <a:lnTo>
                    <a:pt x="24384001" y="0"/>
                  </a:lnTo>
                  <a:lnTo>
                    <a:pt x="24384001" y="1246124"/>
                  </a:lnTo>
                  <a:lnTo>
                    <a:pt x="0" y="1246124"/>
                  </a:lnTo>
                  <a:close/>
                </a:path>
              </a:pathLst>
            </a:custGeom>
            <a:solidFill>
              <a:srgbClr val="223366"/>
            </a:solidFill>
          </p:spPr>
        </p:sp>
        <p:sp>
          <p:nvSpPr>
            <p:cNvPr name="Freeform 4" id="4"/>
            <p:cNvSpPr/>
            <p:nvPr/>
          </p:nvSpPr>
          <p:spPr>
            <a:xfrm flipH="false" flipV="false" rot="0">
              <a:off x="0" y="0"/>
              <a:ext cx="24451818" cy="1313942"/>
            </a:xfrm>
            <a:custGeom>
              <a:avLst/>
              <a:gdLst/>
              <a:ahLst/>
              <a:cxnLst/>
              <a:rect r="r" b="b" t="t" l="l"/>
              <a:pathLst>
                <a:path h="1313942" w="24451818">
                  <a:moveTo>
                    <a:pt x="33909" y="0"/>
                  </a:moveTo>
                  <a:lnTo>
                    <a:pt x="24417910" y="0"/>
                  </a:lnTo>
                  <a:cubicBezTo>
                    <a:pt x="24436578" y="0"/>
                    <a:pt x="24451818" y="15113"/>
                    <a:pt x="24451818" y="33909"/>
                  </a:cubicBezTo>
                  <a:lnTo>
                    <a:pt x="24451818" y="1280033"/>
                  </a:lnTo>
                  <a:cubicBezTo>
                    <a:pt x="24451818" y="1298702"/>
                    <a:pt x="24436705" y="1313942"/>
                    <a:pt x="24417910"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24417910" y="1246124"/>
                  </a:lnTo>
                  <a:lnTo>
                    <a:pt x="24417910" y="1280033"/>
                  </a:lnTo>
                  <a:lnTo>
                    <a:pt x="24384000" y="1280033"/>
                  </a:lnTo>
                  <a:lnTo>
                    <a:pt x="24384000" y="33909"/>
                  </a:lnTo>
                  <a:lnTo>
                    <a:pt x="24417910" y="33909"/>
                  </a:lnTo>
                  <a:lnTo>
                    <a:pt x="24417910" y="67691"/>
                  </a:lnTo>
                  <a:lnTo>
                    <a:pt x="33909" y="67691"/>
                  </a:lnTo>
                  <a:close/>
                </a:path>
              </a:pathLst>
            </a:custGeom>
            <a:solidFill>
              <a:srgbClr val="223366"/>
            </a:solidFill>
          </p:spPr>
        </p:sp>
      </p:grpSp>
      <p:grpSp>
        <p:nvGrpSpPr>
          <p:cNvPr name="Group 5" id="5"/>
          <p:cNvGrpSpPr/>
          <p:nvPr/>
        </p:nvGrpSpPr>
        <p:grpSpPr>
          <a:xfrm rot="0">
            <a:off x="0" y="9870122"/>
            <a:ext cx="18288000" cy="416878"/>
            <a:chOff x="0" y="0"/>
            <a:chExt cx="24384000" cy="555837"/>
          </a:xfrm>
        </p:grpSpPr>
        <p:sp>
          <p:nvSpPr>
            <p:cNvPr name="Freeform 6" id="6"/>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7" id="7"/>
          <p:cNvGrpSpPr/>
          <p:nvPr/>
        </p:nvGrpSpPr>
        <p:grpSpPr>
          <a:xfrm rot="0">
            <a:off x="14566856" y="125568"/>
            <a:ext cx="2218944" cy="1169312"/>
            <a:chOff x="0" y="0"/>
            <a:chExt cx="2958592" cy="1559083"/>
          </a:xfrm>
        </p:grpSpPr>
        <p:sp>
          <p:nvSpPr>
            <p:cNvPr name="Freeform 8" id="8"/>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9" id="9" descr="A close up of a sign  Description automatically generated"/>
          <p:cNvSpPr/>
          <p:nvPr/>
        </p:nvSpPr>
        <p:spPr>
          <a:xfrm flipH="false" flipV="false" rot="0">
            <a:off x="14823918" y="469928"/>
            <a:ext cx="1704820" cy="569910"/>
          </a:xfrm>
          <a:custGeom>
            <a:avLst/>
            <a:gdLst/>
            <a:ahLst/>
            <a:cxnLst/>
            <a:rect r="r" b="b" t="t" l="l"/>
            <a:pathLst>
              <a:path h="569910" w="1704820">
                <a:moveTo>
                  <a:pt x="0" y="0"/>
                </a:moveTo>
                <a:lnTo>
                  <a:pt x="1704820" y="0"/>
                </a:lnTo>
                <a:lnTo>
                  <a:pt x="1704820" y="569910"/>
                </a:lnTo>
                <a:lnTo>
                  <a:pt x="0" y="569910"/>
                </a:lnTo>
                <a:lnTo>
                  <a:pt x="0" y="0"/>
                </a:lnTo>
                <a:close/>
              </a:path>
            </a:pathLst>
          </a:custGeom>
          <a:blipFill>
            <a:blip r:embed="rId3"/>
            <a:stretch>
              <a:fillRect l="0" t="0" r="0" b="0"/>
            </a:stretch>
          </a:blipFill>
        </p:spPr>
      </p:sp>
      <p:sp>
        <p:nvSpPr>
          <p:cNvPr name="TextBox 10" id="10"/>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b="true" sz="3200">
                <a:solidFill>
                  <a:srgbClr val="213163"/>
                </a:solidFill>
                <a:latin typeface="Arial Bold"/>
                <a:ea typeface="Arial Bold"/>
                <a:cs typeface="Arial Bold"/>
                <a:sym typeface="Arial Bold"/>
              </a:rPr>
              <a:t>Problem Statement</a:t>
            </a:r>
          </a:p>
        </p:txBody>
      </p:sp>
      <p:sp>
        <p:nvSpPr>
          <p:cNvPr name="TextBox 11" id="11"/>
          <p:cNvSpPr txBox="true"/>
          <p:nvPr/>
        </p:nvSpPr>
        <p:spPr>
          <a:xfrm rot="0">
            <a:off x="361840" y="2317543"/>
            <a:ext cx="17564320" cy="5738508"/>
          </a:xfrm>
          <a:prstGeom prst="rect">
            <a:avLst/>
          </a:prstGeom>
        </p:spPr>
        <p:txBody>
          <a:bodyPr anchor="t" rtlCol="false" tIns="0" lIns="0" bIns="0" rIns="0">
            <a:spAutoFit/>
          </a:bodyPr>
          <a:lstStyle/>
          <a:p>
            <a:pPr algn="just">
              <a:lnSpc>
                <a:spcPts val="4107"/>
              </a:lnSpc>
            </a:pPr>
            <a:r>
              <a:rPr lang="en-US" sz="3397">
                <a:solidFill>
                  <a:srgbClr val="191919"/>
                </a:solidFill>
                <a:latin typeface="Poppins"/>
                <a:ea typeface="Poppins"/>
                <a:cs typeface="Poppins"/>
                <a:sym typeface="Poppins"/>
              </a:rPr>
              <a:t>Diabetes has become one of the most prevalent chronic diseases worldwide, leading to severe health complications if not diagnosed and managed early. Predicting the risk of diabetes in patients based on factors such as age, body mass index (BMI), glucose levels, and insulin sensitivity can significantly improve early detection and prevention efforts. The challenge is to build a predictive model that can identify individuals at high risk of developing diabetes using available healthcare data. This project aims to analyze and visualize the relationships between various health indicators and diabetes outcomes, applying machine learning techniques to predict and classify patients based on their likelihood of developing diabetes.</a:t>
            </a:r>
          </a:p>
          <a:p>
            <a:pPr algn="just">
              <a:lnSpc>
                <a:spcPts val="410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400" y="220354"/>
            <a:ext cx="18338800" cy="985378"/>
            <a:chOff x="0" y="0"/>
            <a:chExt cx="24451733" cy="1313837"/>
          </a:xfrm>
        </p:grpSpPr>
        <p:sp>
          <p:nvSpPr>
            <p:cNvPr name="Freeform 3" id="3"/>
            <p:cNvSpPr/>
            <p:nvPr/>
          </p:nvSpPr>
          <p:spPr>
            <a:xfrm flipH="false" flipV="false" rot="0">
              <a:off x="33909" y="33909"/>
              <a:ext cx="24384001" cy="1246124"/>
            </a:xfrm>
            <a:custGeom>
              <a:avLst/>
              <a:gdLst/>
              <a:ahLst/>
              <a:cxnLst/>
              <a:rect r="r" b="b" t="t" l="l"/>
              <a:pathLst>
                <a:path h="1246124" w="24384001">
                  <a:moveTo>
                    <a:pt x="0" y="0"/>
                  </a:moveTo>
                  <a:lnTo>
                    <a:pt x="24384001" y="0"/>
                  </a:lnTo>
                  <a:lnTo>
                    <a:pt x="24384001" y="1246124"/>
                  </a:lnTo>
                  <a:lnTo>
                    <a:pt x="0" y="1246124"/>
                  </a:lnTo>
                  <a:close/>
                </a:path>
              </a:pathLst>
            </a:custGeom>
            <a:solidFill>
              <a:srgbClr val="223366"/>
            </a:solidFill>
          </p:spPr>
        </p:sp>
        <p:sp>
          <p:nvSpPr>
            <p:cNvPr name="Freeform 4" id="4"/>
            <p:cNvSpPr/>
            <p:nvPr/>
          </p:nvSpPr>
          <p:spPr>
            <a:xfrm flipH="false" flipV="false" rot="0">
              <a:off x="0" y="0"/>
              <a:ext cx="24451818" cy="1313942"/>
            </a:xfrm>
            <a:custGeom>
              <a:avLst/>
              <a:gdLst/>
              <a:ahLst/>
              <a:cxnLst/>
              <a:rect r="r" b="b" t="t" l="l"/>
              <a:pathLst>
                <a:path h="1313942" w="24451818">
                  <a:moveTo>
                    <a:pt x="33909" y="0"/>
                  </a:moveTo>
                  <a:lnTo>
                    <a:pt x="24417910" y="0"/>
                  </a:lnTo>
                  <a:cubicBezTo>
                    <a:pt x="24436578" y="0"/>
                    <a:pt x="24451818" y="15113"/>
                    <a:pt x="24451818" y="33909"/>
                  </a:cubicBezTo>
                  <a:lnTo>
                    <a:pt x="24451818" y="1280033"/>
                  </a:lnTo>
                  <a:cubicBezTo>
                    <a:pt x="24451818" y="1298702"/>
                    <a:pt x="24436705" y="1313942"/>
                    <a:pt x="24417910"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24417910" y="1246124"/>
                  </a:lnTo>
                  <a:lnTo>
                    <a:pt x="24417910" y="1280033"/>
                  </a:lnTo>
                  <a:lnTo>
                    <a:pt x="24384000" y="1280033"/>
                  </a:lnTo>
                  <a:lnTo>
                    <a:pt x="24384000" y="33909"/>
                  </a:lnTo>
                  <a:lnTo>
                    <a:pt x="24417910" y="33909"/>
                  </a:lnTo>
                  <a:lnTo>
                    <a:pt x="24417910" y="67691"/>
                  </a:lnTo>
                  <a:lnTo>
                    <a:pt x="33909" y="67691"/>
                  </a:lnTo>
                  <a:close/>
                </a:path>
              </a:pathLst>
            </a:custGeom>
            <a:solidFill>
              <a:srgbClr val="223366"/>
            </a:solidFill>
          </p:spPr>
        </p:sp>
      </p:grpSp>
      <p:grpSp>
        <p:nvGrpSpPr>
          <p:cNvPr name="Group 5" id="5"/>
          <p:cNvGrpSpPr/>
          <p:nvPr/>
        </p:nvGrpSpPr>
        <p:grpSpPr>
          <a:xfrm rot="0">
            <a:off x="0" y="9870122"/>
            <a:ext cx="18288000" cy="416878"/>
            <a:chOff x="0" y="0"/>
            <a:chExt cx="24384000" cy="555837"/>
          </a:xfrm>
        </p:grpSpPr>
        <p:sp>
          <p:nvSpPr>
            <p:cNvPr name="Freeform 6" id="6"/>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7" id="7"/>
          <p:cNvGrpSpPr/>
          <p:nvPr/>
        </p:nvGrpSpPr>
        <p:grpSpPr>
          <a:xfrm rot="0">
            <a:off x="14566856" y="125568"/>
            <a:ext cx="2218944" cy="1169312"/>
            <a:chOff x="0" y="0"/>
            <a:chExt cx="2958592" cy="1559083"/>
          </a:xfrm>
        </p:grpSpPr>
        <p:sp>
          <p:nvSpPr>
            <p:cNvPr name="Freeform 8" id="8"/>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9" id="9" descr="A close up of a sign  Description automatically generated"/>
          <p:cNvSpPr/>
          <p:nvPr/>
        </p:nvSpPr>
        <p:spPr>
          <a:xfrm flipH="false" flipV="false" rot="0">
            <a:off x="14823918" y="469928"/>
            <a:ext cx="1704820" cy="569910"/>
          </a:xfrm>
          <a:custGeom>
            <a:avLst/>
            <a:gdLst/>
            <a:ahLst/>
            <a:cxnLst/>
            <a:rect r="r" b="b" t="t" l="l"/>
            <a:pathLst>
              <a:path h="569910" w="1704820">
                <a:moveTo>
                  <a:pt x="0" y="0"/>
                </a:moveTo>
                <a:lnTo>
                  <a:pt x="1704820" y="0"/>
                </a:lnTo>
                <a:lnTo>
                  <a:pt x="1704820" y="569910"/>
                </a:lnTo>
                <a:lnTo>
                  <a:pt x="0" y="569910"/>
                </a:lnTo>
                <a:lnTo>
                  <a:pt x="0" y="0"/>
                </a:lnTo>
                <a:close/>
              </a:path>
            </a:pathLst>
          </a:custGeom>
          <a:blipFill>
            <a:blip r:embed="rId3"/>
            <a:stretch>
              <a:fillRect l="0" t="0" r="0" b="0"/>
            </a:stretch>
          </a:blipFill>
        </p:spPr>
      </p:sp>
      <p:sp>
        <p:nvSpPr>
          <p:cNvPr name="TextBox 10" id="10"/>
          <p:cNvSpPr txBox="true"/>
          <p:nvPr/>
        </p:nvSpPr>
        <p:spPr>
          <a:xfrm rot="0">
            <a:off x="353489" y="1389010"/>
            <a:ext cx="5689314" cy="528351"/>
          </a:xfrm>
          <a:prstGeom prst="rect">
            <a:avLst/>
          </a:prstGeom>
        </p:spPr>
        <p:txBody>
          <a:bodyPr anchor="t" rtlCol="false" tIns="0" lIns="0" bIns="0" rIns="0">
            <a:spAutoFit/>
          </a:bodyPr>
          <a:lstStyle/>
          <a:p>
            <a:pPr algn="l">
              <a:lnSpc>
                <a:spcPts val="3840"/>
              </a:lnSpc>
            </a:pPr>
            <a:r>
              <a:rPr lang="en-US" b="true" sz="3200">
                <a:solidFill>
                  <a:srgbClr val="213163"/>
                </a:solidFill>
                <a:latin typeface="Arial Bold"/>
                <a:ea typeface="Arial Bold"/>
                <a:cs typeface="Arial Bold"/>
                <a:sym typeface="Arial Bold"/>
              </a:rPr>
              <a:t>Project Overview</a:t>
            </a:r>
          </a:p>
        </p:txBody>
      </p:sp>
      <p:sp>
        <p:nvSpPr>
          <p:cNvPr name="TextBox 11" id="11"/>
          <p:cNvSpPr txBox="true"/>
          <p:nvPr/>
        </p:nvSpPr>
        <p:spPr>
          <a:xfrm rot="0">
            <a:off x="353489" y="3162580"/>
            <a:ext cx="17564320" cy="4703069"/>
          </a:xfrm>
          <a:prstGeom prst="rect">
            <a:avLst/>
          </a:prstGeom>
        </p:spPr>
        <p:txBody>
          <a:bodyPr anchor="t" rtlCol="false" tIns="0" lIns="0" bIns="0" rIns="0">
            <a:spAutoFit/>
          </a:bodyPr>
          <a:lstStyle/>
          <a:p>
            <a:pPr algn="just">
              <a:lnSpc>
                <a:spcPts val="4107"/>
              </a:lnSpc>
            </a:pPr>
            <a:r>
              <a:rPr lang="en-US" sz="3397">
                <a:solidFill>
                  <a:srgbClr val="191919"/>
                </a:solidFill>
                <a:latin typeface="Poppins"/>
                <a:ea typeface="Poppins"/>
                <a:cs typeface="Poppins"/>
                <a:sym typeface="Poppins"/>
              </a:rPr>
              <a:t>This project aims to predict the risk of diabetes using healthcare data, focusing on features like age, BMI, glucose, and insulin levels. The process involves data preprocessing, exploratory data analysis (EDA), and the application of machine learning techniques such as KMeans clustering and Random Forest classification. Key visualizations, including scatter plots and pie charts, are used to understand the relationships between variables and predict diabetes outcomes. The goal is to provide insights that can assist in early detection and preventive measures for diabetes.</a:t>
            </a:r>
          </a:p>
          <a:p>
            <a:pPr algn="just">
              <a:lnSpc>
                <a:spcPts val="410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400" y="220354"/>
            <a:ext cx="18338800" cy="985378"/>
            <a:chOff x="0" y="0"/>
            <a:chExt cx="24451733" cy="1313837"/>
          </a:xfrm>
        </p:grpSpPr>
        <p:sp>
          <p:nvSpPr>
            <p:cNvPr name="Freeform 3" id="3"/>
            <p:cNvSpPr/>
            <p:nvPr/>
          </p:nvSpPr>
          <p:spPr>
            <a:xfrm flipH="false" flipV="false" rot="0">
              <a:off x="33909" y="33909"/>
              <a:ext cx="24384001" cy="1246124"/>
            </a:xfrm>
            <a:custGeom>
              <a:avLst/>
              <a:gdLst/>
              <a:ahLst/>
              <a:cxnLst/>
              <a:rect r="r" b="b" t="t" l="l"/>
              <a:pathLst>
                <a:path h="1246124" w="24384001">
                  <a:moveTo>
                    <a:pt x="0" y="0"/>
                  </a:moveTo>
                  <a:lnTo>
                    <a:pt x="24384001" y="0"/>
                  </a:lnTo>
                  <a:lnTo>
                    <a:pt x="24384001" y="1246124"/>
                  </a:lnTo>
                  <a:lnTo>
                    <a:pt x="0" y="1246124"/>
                  </a:lnTo>
                  <a:close/>
                </a:path>
              </a:pathLst>
            </a:custGeom>
            <a:solidFill>
              <a:srgbClr val="223366"/>
            </a:solidFill>
          </p:spPr>
        </p:sp>
        <p:sp>
          <p:nvSpPr>
            <p:cNvPr name="Freeform 4" id="4"/>
            <p:cNvSpPr/>
            <p:nvPr/>
          </p:nvSpPr>
          <p:spPr>
            <a:xfrm flipH="false" flipV="false" rot="0">
              <a:off x="0" y="0"/>
              <a:ext cx="24451818" cy="1313942"/>
            </a:xfrm>
            <a:custGeom>
              <a:avLst/>
              <a:gdLst/>
              <a:ahLst/>
              <a:cxnLst/>
              <a:rect r="r" b="b" t="t" l="l"/>
              <a:pathLst>
                <a:path h="1313942" w="24451818">
                  <a:moveTo>
                    <a:pt x="33909" y="0"/>
                  </a:moveTo>
                  <a:lnTo>
                    <a:pt x="24417910" y="0"/>
                  </a:lnTo>
                  <a:cubicBezTo>
                    <a:pt x="24436578" y="0"/>
                    <a:pt x="24451818" y="15113"/>
                    <a:pt x="24451818" y="33909"/>
                  </a:cubicBezTo>
                  <a:lnTo>
                    <a:pt x="24451818" y="1280033"/>
                  </a:lnTo>
                  <a:cubicBezTo>
                    <a:pt x="24451818" y="1298702"/>
                    <a:pt x="24436705" y="1313942"/>
                    <a:pt x="24417910"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24417910" y="1246124"/>
                  </a:lnTo>
                  <a:lnTo>
                    <a:pt x="24417910" y="1280033"/>
                  </a:lnTo>
                  <a:lnTo>
                    <a:pt x="24384000" y="1280033"/>
                  </a:lnTo>
                  <a:lnTo>
                    <a:pt x="24384000" y="33909"/>
                  </a:lnTo>
                  <a:lnTo>
                    <a:pt x="24417910" y="33909"/>
                  </a:lnTo>
                  <a:lnTo>
                    <a:pt x="24417910" y="67691"/>
                  </a:lnTo>
                  <a:lnTo>
                    <a:pt x="33909" y="67691"/>
                  </a:lnTo>
                  <a:close/>
                </a:path>
              </a:pathLst>
            </a:custGeom>
            <a:solidFill>
              <a:srgbClr val="223366"/>
            </a:solidFill>
          </p:spPr>
        </p:sp>
      </p:grpSp>
      <p:grpSp>
        <p:nvGrpSpPr>
          <p:cNvPr name="Group 5" id="5"/>
          <p:cNvGrpSpPr/>
          <p:nvPr/>
        </p:nvGrpSpPr>
        <p:grpSpPr>
          <a:xfrm rot="0">
            <a:off x="0" y="9870122"/>
            <a:ext cx="18288000" cy="416878"/>
            <a:chOff x="0" y="0"/>
            <a:chExt cx="24384000" cy="555837"/>
          </a:xfrm>
        </p:grpSpPr>
        <p:sp>
          <p:nvSpPr>
            <p:cNvPr name="Freeform 6" id="6"/>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7" id="7"/>
          <p:cNvGrpSpPr/>
          <p:nvPr/>
        </p:nvGrpSpPr>
        <p:grpSpPr>
          <a:xfrm rot="0">
            <a:off x="14566856" y="125568"/>
            <a:ext cx="2218944" cy="1169312"/>
            <a:chOff x="0" y="0"/>
            <a:chExt cx="2958592" cy="1559083"/>
          </a:xfrm>
        </p:grpSpPr>
        <p:sp>
          <p:nvSpPr>
            <p:cNvPr name="Freeform 8" id="8"/>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9" id="9" descr="A close up of a sign  Description automatically generated"/>
          <p:cNvSpPr/>
          <p:nvPr/>
        </p:nvSpPr>
        <p:spPr>
          <a:xfrm flipH="false" flipV="false" rot="0">
            <a:off x="14823918" y="469928"/>
            <a:ext cx="1704820" cy="569910"/>
          </a:xfrm>
          <a:custGeom>
            <a:avLst/>
            <a:gdLst/>
            <a:ahLst/>
            <a:cxnLst/>
            <a:rect r="r" b="b" t="t" l="l"/>
            <a:pathLst>
              <a:path h="569910" w="1704820">
                <a:moveTo>
                  <a:pt x="0" y="0"/>
                </a:moveTo>
                <a:lnTo>
                  <a:pt x="1704820" y="0"/>
                </a:lnTo>
                <a:lnTo>
                  <a:pt x="1704820" y="569910"/>
                </a:lnTo>
                <a:lnTo>
                  <a:pt x="0" y="569910"/>
                </a:lnTo>
                <a:lnTo>
                  <a:pt x="0" y="0"/>
                </a:lnTo>
                <a:close/>
              </a:path>
            </a:pathLst>
          </a:custGeom>
          <a:blipFill>
            <a:blip r:embed="rId3"/>
            <a:stretch>
              <a:fillRect l="0" t="0" r="0" b="0"/>
            </a:stretch>
          </a:blipFill>
        </p:spPr>
      </p:sp>
      <p:sp>
        <p:nvSpPr>
          <p:cNvPr name="TextBox 10" id="10"/>
          <p:cNvSpPr txBox="true"/>
          <p:nvPr/>
        </p:nvSpPr>
        <p:spPr>
          <a:xfrm rot="0">
            <a:off x="353489" y="1389010"/>
            <a:ext cx="5689314" cy="552450"/>
          </a:xfrm>
          <a:prstGeom prst="rect">
            <a:avLst/>
          </a:prstGeom>
        </p:spPr>
        <p:txBody>
          <a:bodyPr anchor="t" rtlCol="false" tIns="0" lIns="0" bIns="0" rIns="0">
            <a:spAutoFit/>
          </a:bodyPr>
          <a:lstStyle/>
          <a:p>
            <a:pPr algn="l">
              <a:lnSpc>
                <a:spcPts val="3840"/>
              </a:lnSpc>
            </a:pPr>
            <a:r>
              <a:rPr lang="en-US" b="true" sz="3200">
                <a:solidFill>
                  <a:srgbClr val="213163"/>
                </a:solidFill>
                <a:latin typeface="Arial Bold"/>
                <a:ea typeface="Arial Bold"/>
                <a:cs typeface="Arial Bold"/>
                <a:sym typeface="Arial Bold"/>
              </a:rPr>
              <a:t>Proposed Solution</a:t>
            </a:r>
          </a:p>
        </p:txBody>
      </p:sp>
      <p:sp>
        <p:nvSpPr>
          <p:cNvPr name="TextBox 11" id="11"/>
          <p:cNvSpPr txBox="true"/>
          <p:nvPr/>
        </p:nvSpPr>
        <p:spPr>
          <a:xfrm rot="0">
            <a:off x="361840" y="2312935"/>
            <a:ext cx="17564320" cy="7758842"/>
          </a:xfrm>
          <a:prstGeom prst="rect">
            <a:avLst/>
          </a:prstGeom>
        </p:spPr>
        <p:txBody>
          <a:bodyPr anchor="t" rtlCol="false" tIns="0" lIns="0" bIns="0" rIns="0">
            <a:spAutoFit/>
          </a:bodyPr>
          <a:lstStyle/>
          <a:p>
            <a:pPr algn="just">
              <a:lnSpc>
                <a:spcPts val="4107"/>
              </a:lnSpc>
            </a:pPr>
            <a:r>
              <a:rPr lang="en-US" sz="3397">
                <a:solidFill>
                  <a:srgbClr val="191919"/>
                </a:solidFill>
                <a:latin typeface="Poppins"/>
                <a:ea typeface="Poppins"/>
                <a:cs typeface="Poppins"/>
                <a:sym typeface="Poppins"/>
              </a:rPr>
              <a:t>The solution involves preparing the data, visualizing key feature relationships, and using KMeans clustering to identify patient groups. A Random Forest model will classify patients based on diabetes risk, with feature importance highlighting the most influential factors. Visualizations will then help present the findings and insights for early diabetes detection and prevention.</a:t>
            </a:r>
          </a:p>
          <a:p>
            <a:pPr algn="just" marL="733443" indent="-366721" lvl="1">
              <a:lnSpc>
                <a:spcPts val="4107"/>
              </a:lnSpc>
              <a:buFont typeface="Arial"/>
              <a:buChar char="•"/>
            </a:pPr>
            <a:r>
              <a:rPr lang="en-US" sz="3397">
                <a:solidFill>
                  <a:srgbClr val="191919"/>
                </a:solidFill>
                <a:latin typeface="Poppins"/>
                <a:ea typeface="Poppins"/>
                <a:cs typeface="Poppins"/>
                <a:sym typeface="Poppins"/>
              </a:rPr>
              <a:t>Data Preprocessing: Clean and prepare the dataset for analysis.</a:t>
            </a:r>
          </a:p>
          <a:p>
            <a:pPr algn="just" marL="733443" indent="-366721" lvl="1">
              <a:lnSpc>
                <a:spcPts val="4107"/>
              </a:lnSpc>
              <a:buFont typeface="Arial"/>
              <a:buChar char="•"/>
            </a:pPr>
            <a:r>
              <a:rPr lang="en-US" sz="3397">
                <a:solidFill>
                  <a:srgbClr val="191919"/>
                </a:solidFill>
                <a:latin typeface="Poppins"/>
                <a:ea typeface="Poppins"/>
                <a:cs typeface="Poppins"/>
                <a:sym typeface="Poppins"/>
              </a:rPr>
              <a:t>Exploratory Data Analysis (EDA): Visualize relationships between key features like age, BMI, and glucose.</a:t>
            </a:r>
          </a:p>
          <a:p>
            <a:pPr algn="just" marL="733443" indent="-366721" lvl="1">
              <a:lnSpc>
                <a:spcPts val="4107"/>
              </a:lnSpc>
              <a:buFont typeface="Arial"/>
              <a:buChar char="•"/>
            </a:pPr>
            <a:r>
              <a:rPr lang="en-US" sz="3397">
                <a:solidFill>
                  <a:srgbClr val="191919"/>
                </a:solidFill>
                <a:latin typeface="Poppins"/>
                <a:ea typeface="Poppins"/>
                <a:cs typeface="Poppins"/>
                <a:sym typeface="Poppins"/>
              </a:rPr>
              <a:t>KMeans Clustering: Group patients with similar characteristics.</a:t>
            </a:r>
          </a:p>
          <a:p>
            <a:pPr algn="just" marL="733443" indent="-366721" lvl="1">
              <a:lnSpc>
                <a:spcPts val="4107"/>
              </a:lnSpc>
              <a:buFont typeface="Arial"/>
              <a:buChar char="•"/>
            </a:pPr>
            <a:r>
              <a:rPr lang="en-US" sz="3397">
                <a:solidFill>
                  <a:srgbClr val="191919"/>
                </a:solidFill>
                <a:latin typeface="Poppins"/>
                <a:ea typeface="Poppins"/>
                <a:cs typeface="Poppins"/>
                <a:sym typeface="Poppins"/>
              </a:rPr>
              <a:t>Predictive Modeling: Use Random Forest to classify patients as diabetic or non-diabetic.</a:t>
            </a:r>
          </a:p>
          <a:p>
            <a:pPr algn="just" marL="733443" indent="-366721" lvl="1">
              <a:lnSpc>
                <a:spcPts val="4107"/>
              </a:lnSpc>
              <a:buFont typeface="Arial"/>
              <a:buChar char="•"/>
            </a:pPr>
            <a:r>
              <a:rPr lang="en-US" sz="3397">
                <a:solidFill>
                  <a:srgbClr val="191919"/>
                </a:solidFill>
                <a:latin typeface="Poppins"/>
                <a:ea typeface="Poppins"/>
                <a:cs typeface="Poppins"/>
                <a:sym typeface="Poppins"/>
              </a:rPr>
              <a:t>Feature Importance: Identify key factors influencing diabetes risk.</a:t>
            </a:r>
          </a:p>
          <a:p>
            <a:pPr algn="just" marL="733443" indent="-366721" lvl="1">
              <a:lnSpc>
                <a:spcPts val="4107"/>
              </a:lnSpc>
              <a:buFont typeface="Arial"/>
              <a:buChar char="•"/>
            </a:pPr>
            <a:r>
              <a:rPr lang="en-US" sz="3397">
                <a:solidFill>
                  <a:srgbClr val="191919"/>
                </a:solidFill>
                <a:latin typeface="Poppins"/>
                <a:ea typeface="Poppins"/>
                <a:cs typeface="Poppins"/>
                <a:sym typeface="Poppins"/>
              </a:rPr>
              <a:t>Visualization: Present insights through charts and graphs.</a:t>
            </a:r>
          </a:p>
          <a:p>
            <a:pPr algn="just">
              <a:lnSpc>
                <a:spcPts val="4107"/>
              </a:lnSpc>
            </a:pPr>
          </a:p>
          <a:p>
            <a:pPr algn="just">
              <a:lnSpc>
                <a:spcPts val="410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400" y="220354"/>
            <a:ext cx="18338800" cy="985378"/>
            <a:chOff x="0" y="0"/>
            <a:chExt cx="24451733" cy="1313837"/>
          </a:xfrm>
        </p:grpSpPr>
        <p:sp>
          <p:nvSpPr>
            <p:cNvPr name="Freeform 3" id="3"/>
            <p:cNvSpPr/>
            <p:nvPr/>
          </p:nvSpPr>
          <p:spPr>
            <a:xfrm flipH="false" flipV="false" rot="0">
              <a:off x="33909" y="33909"/>
              <a:ext cx="24384001" cy="1246124"/>
            </a:xfrm>
            <a:custGeom>
              <a:avLst/>
              <a:gdLst/>
              <a:ahLst/>
              <a:cxnLst/>
              <a:rect r="r" b="b" t="t" l="l"/>
              <a:pathLst>
                <a:path h="1246124" w="24384001">
                  <a:moveTo>
                    <a:pt x="0" y="0"/>
                  </a:moveTo>
                  <a:lnTo>
                    <a:pt x="24384001" y="0"/>
                  </a:lnTo>
                  <a:lnTo>
                    <a:pt x="24384001" y="1246124"/>
                  </a:lnTo>
                  <a:lnTo>
                    <a:pt x="0" y="1246124"/>
                  </a:lnTo>
                  <a:close/>
                </a:path>
              </a:pathLst>
            </a:custGeom>
            <a:solidFill>
              <a:srgbClr val="223366"/>
            </a:solidFill>
          </p:spPr>
        </p:sp>
        <p:sp>
          <p:nvSpPr>
            <p:cNvPr name="Freeform 4" id="4"/>
            <p:cNvSpPr/>
            <p:nvPr/>
          </p:nvSpPr>
          <p:spPr>
            <a:xfrm flipH="false" flipV="false" rot="0">
              <a:off x="0" y="0"/>
              <a:ext cx="24451818" cy="1313942"/>
            </a:xfrm>
            <a:custGeom>
              <a:avLst/>
              <a:gdLst/>
              <a:ahLst/>
              <a:cxnLst/>
              <a:rect r="r" b="b" t="t" l="l"/>
              <a:pathLst>
                <a:path h="1313942" w="24451818">
                  <a:moveTo>
                    <a:pt x="33909" y="0"/>
                  </a:moveTo>
                  <a:lnTo>
                    <a:pt x="24417910" y="0"/>
                  </a:lnTo>
                  <a:cubicBezTo>
                    <a:pt x="24436578" y="0"/>
                    <a:pt x="24451818" y="15113"/>
                    <a:pt x="24451818" y="33909"/>
                  </a:cubicBezTo>
                  <a:lnTo>
                    <a:pt x="24451818" y="1280033"/>
                  </a:lnTo>
                  <a:cubicBezTo>
                    <a:pt x="24451818" y="1298702"/>
                    <a:pt x="24436705" y="1313942"/>
                    <a:pt x="24417910"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24417910" y="1246124"/>
                  </a:lnTo>
                  <a:lnTo>
                    <a:pt x="24417910" y="1280033"/>
                  </a:lnTo>
                  <a:lnTo>
                    <a:pt x="24384000" y="1280033"/>
                  </a:lnTo>
                  <a:lnTo>
                    <a:pt x="24384000" y="33909"/>
                  </a:lnTo>
                  <a:lnTo>
                    <a:pt x="24417910" y="33909"/>
                  </a:lnTo>
                  <a:lnTo>
                    <a:pt x="24417910" y="67691"/>
                  </a:lnTo>
                  <a:lnTo>
                    <a:pt x="33909" y="67691"/>
                  </a:lnTo>
                  <a:close/>
                </a:path>
              </a:pathLst>
            </a:custGeom>
            <a:solidFill>
              <a:srgbClr val="223366"/>
            </a:solidFill>
          </p:spPr>
        </p:sp>
      </p:grpSp>
      <p:grpSp>
        <p:nvGrpSpPr>
          <p:cNvPr name="Group 5" id="5"/>
          <p:cNvGrpSpPr/>
          <p:nvPr/>
        </p:nvGrpSpPr>
        <p:grpSpPr>
          <a:xfrm rot="0">
            <a:off x="0" y="9870122"/>
            <a:ext cx="18288000" cy="416878"/>
            <a:chOff x="0" y="0"/>
            <a:chExt cx="24384000" cy="555837"/>
          </a:xfrm>
        </p:grpSpPr>
        <p:sp>
          <p:nvSpPr>
            <p:cNvPr name="Freeform 6" id="6"/>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7" id="7"/>
          <p:cNvGrpSpPr/>
          <p:nvPr/>
        </p:nvGrpSpPr>
        <p:grpSpPr>
          <a:xfrm rot="0">
            <a:off x="14566856" y="125568"/>
            <a:ext cx="2218944" cy="1169312"/>
            <a:chOff x="0" y="0"/>
            <a:chExt cx="2958592" cy="1559083"/>
          </a:xfrm>
        </p:grpSpPr>
        <p:sp>
          <p:nvSpPr>
            <p:cNvPr name="Freeform 8" id="8"/>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9" id="9" descr="A close up of a sign  Description automatically generated"/>
          <p:cNvSpPr/>
          <p:nvPr/>
        </p:nvSpPr>
        <p:spPr>
          <a:xfrm flipH="false" flipV="false" rot="0">
            <a:off x="14823918" y="469928"/>
            <a:ext cx="1704820" cy="569910"/>
          </a:xfrm>
          <a:custGeom>
            <a:avLst/>
            <a:gdLst/>
            <a:ahLst/>
            <a:cxnLst/>
            <a:rect r="r" b="b" t="t" l="l"/>
            <a:pathLst>
              <a:path h="569910" w="1704820">
                <a:moveTo>
                  <a:pt x="0" y="0"/>
                </a:moveTo>
                <a:lnTo>
                  <a:pt x="1704820" y="0"/>
                </a:lnTo>
                <a:lnTo>
                  <a:pt x="1704820" y="569910"/>
                </a:lnTo>
                <a:lnTo>
                  <a:pt x="0" y="569910"/>
                </a:lnTo>
                <a:lnTo>
                  <a:pt x="0" y="0"/>
                </a:lnTo>
                <a:close/>
              </a:path>
            </a:pathLst>
          </a:custGeom>
          <a:blipFill>
            <a:blip r:embed="rId3"/>
            <a:stretch>
              <a:fillRect l="0" t="0" r="0" b="0"/>
            </a:stretch>
          </a:blipFill>
        </p:spPr>
      </p:sp>
      <p:sp>
        <p:nvSpPr>
          <p:cNvPr name="TextBox 10" id="10"/>
          <p:cNvSpPr txBox="true"/>
          <p:nvPr/>
        </p:nvSpPr>
        <p:spPr>
          <a:xfrm rot="0">
            <a:off x="353489" y="1389010"/>
            <a:ext cx="5689314" cy="552450"/>
          </a:xfrm>
          <a:prstGeom prst="rect">
            <a:avLst/>
          </a:prstGeom>
        </p:spPr>
        <p:txBody>
          <a:bodyPr anchor="t" rtlCol="false" tIns="0" lIns="0" bIns="0" rIns="0">
            <a:spAutoFit/>
          </a:bodyPr>
          <a:lstStyle/>
          <a:p>
            <a:pPr algn="l">
              <a:lnSpc>
                <a:spcPts val="3840"/>
              </a:lnSpc>
            </a:pPr>
            <a:r>
              <a:rPr lang="en-US" b="true" sz="3200">
                <a:solidFill>
                  <a:srgbClr val="213163"/>
                </a:solidFill>
                <a:latin typeface="Arial Bold"/>
                <a:ea typeface="Arial Bold"/>
                <a:cs typeface="Arial Bold"/>
                <a:sym typeface="Arial Bold"/>
              </a:rPr>
              <a:t>Technology Used</a:t>
            </a:r>
          </a:p>
        </p:txBody>
      </p:sp>
      <p:sp>
        <p:nvSpPr>
          <p:cNvPr name="TextBox 11" id="11"/>
          <p:cNvSpPr txBox="true"/>
          <p:nvPr/>
        </p:nvSpPr>
        <p:spPr>
          <a:xfrm rot="0">
            <a:off x="361840" y="3040492"/>
            <a:ext cx="17564320" cy="4158392"/>
          </a:xfrm>
          <a:prstGeom prst="rect">
            <a:avLst/>
          </a:prstGeom>
        </p:spPr>
        <p:txBody>
          <a:bodyPr anchor="t" rtlCol="false" tIns="0" lIns="0" bIns="0" rIns="0">
            <a:spAutoFit/>
          </a:bodyPr>
          <a:lstStyle/>
          <a:p>
            <a:pPr algn="just" marL="733443" indent="-366721" lvl="1">
              <a:lnSpc>
                <a:spcPts val="4107"/>
              </a:lnSpc>
              <a:buFont typeface="Arial"/>
              <a:buChar char="•"/>
            </a:pPr>
            <a:r>
              <a:rPr lang="en-US" sz="3397">
                <a:solidFill>
                  <a:srgbClr val="191919"/>
                </a:solidFill>
                <a:latin typeface="Poppins"/>
                <a:ea typeface="Poppins"/>
                <a:cs typeface="Poppins"/>
                <a:sym typeface="Poppins"/>
              </a:rPr>
              <a:t>Python: Programming language for data analysis and machine learning.</a:t>
            </a:r>
          </a:p>
          <a:p>
            <a:pPr algn="just" marL="733443" indent="-366721" lvl="1">
              <a:lnSpc>
                <a:spcPts val="4107"/>
              </a:lnSpc>
              <a:buFont typeface="Arial"/>
              <a:buChar char="•"/>
            </a:pPr>
            <a:r>
              <a:rPr lang="en-US" sz="3397">
                <a:solidFill>
                  <a:srgbClr val="191919"/>
                </a:solidFill>
                <a:latin typeface="Poppins"/>
                <a:ea typeface="Poppins"/>
                <a:cs typeface="Poppins"/>
                <a:sym typeface="Poppins"/>
              </a:rPr>
              <a:t>Pandas: Library for data manipulation and preprocessing.</a:t>
            </a:r>
          </a:p>
          <a:p>
            <a:pPr algn="just" marL="733443" indent="-366721" lvl="1">
              <a:lnSpc>
                <a:spcPts val="4107"/>
              </a:lnSpc>
              <a:buFont typeface="Arial"/>
              <a:buChar char="•"/>
            </a:pPr>
            <a:r>
              <a:rPr lang="en-US" sz="3397">
                <a:solidFill>
                  <a:srgbClr val="191919"/>
                </a:solidFill>
                <a:latin typeface="Poppins"/>
                <a:ea typeface="Poppins"/>
                <a:cs typeface="Poppins"/>
                <a:sym typeface="Poppins"/>
              </a:rPr>
              <a:t>Matplotlib &amp; Seaborn: Libraries for data visualization.</a:t>
            </a:r>
          </a:p>
          <a:p>
            <a:pPr algn="just" marL="733443" indent="-366721" lvl="1">
              <a:lnSpc>
                <a:spcPts val="4107"/>
              </a:lnSpc>
              <a:buFont typeface="Arial"/>
              <a:buChar char="•"/>
            </a:pPr>
            <a:r>
              <a:rPr lang="en-US" sz="3397">
                <a:solidFill>
                  <a:srgbClr val="191919"/>
                </a:solidFill>
                <a:latin typeface="Poppins"/>
                <a:ea typeface="Poppins"/>
                <a:cs typeface="Poppins"/>
                <a:sym typeface="Poppins"/>
              </a:rPr>
              <a:t>Scikit-learn: Machine learning library for model building and clustering (KMeans, Random Forest).</a:t>
            </a:r>
          </a:p>
          <a:p>
            <a:pPr algn="just" marL="733443" indent="-366721" lvl="1">
              <a:lnSpc>
                <a:spcPts val="4107"/>
              </a:lnSpc>
              <a:buFont typeface="Arial"/>
              <a:buChar char="•"/>
            </a:pPr>
            <a:r>
              <a:rPr lang="en-US" sz="3397">
                <a:solidFill>
                  <a:srgbClr val="191919"/>
                </a:solidFill>
                <a:latin typeface="Poppins"/>
                <a:ea typeface="Poppins"/>
                <a:cs typeface="Poppins"/>
                <a:sym typeface="Poppins"/>
              </a:rPr>
              <a:t>Jupy</a:t>
            </a:r>
            <a:r>
              <a:rPr lang="en-US" sz="3397">
                <a:solidFill>
                  <a:srgbClr val="191919"/>
                </a:solidFill>
                <a:latin typeface="Poppins"/>
                <a:ea typeface="Poppins"/>
                <a:cs typeface="Poppins"/>
                <a:sym typeface="Poppins"/>
              </a:rPr>
              <a:t>ter Notebook / Google Colab: Development environment for interactive coding and analysis.</a:t>
            </a:r>
          </a:p>
          <a:p>
            <a:pPr algn="just">
              <a:lnSpc>
                <a:spcPts val="410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400" y="220354"/>
            <a:ext cx="18338800" cy="985378"/>
            <a:chOff x="0" y="0"/>
            <a:chExt cx="24451733" cy="1313837"/>
          </a:xfrm>
        </p:grpSpPr>
        <p:sp>
          <p:nvSpPr>
            <p:cNvPr name="Freeform 3" id="3"/>
            <p:cNvSpPr/>
            <p:nvPr/>
          </p:nvSpPr>
          <p:spPr>
            <a:xfrm flipH="false" flipV="false" rot="0">
              <a:off x="33909" y="33909"/>
              <a:ext cx="24384001" cy="1246124"/>
            </a:xfrm>
            <a:custGeom>
              <a:avLst/>
              <a:gdLst/>
              <a:ahLst/>
              <a:cxnLst/>
              <a:rect r="r" b="b" t="t" l="l"/>
              <a:pathLst>
                <a:path h="1246124" w="24384001">
                  <a:moveTo>
                    <a:pt x="0" y="0"/>
                  </a:moveTo>
                  <a:lnTo>
                    <a:pt x="24384001" y="0"/>
                  </a:lnTo>
                  <a:lnTo>
                    <a:pt x="24384001" y="1246124"/>
                  </a:lnTo>
                  <a:lnTo>
                    <a:pt x="0" y="1246124"/>
                  </a:lnTo>
                  <a:close/>
                </a:path>
              </a:pathLst>
            </a:custGeom>
            <a:solidFill>
              <a:srgbClr val="223366"/>
            </a:solidFill>
          </p:spPr>
        </p:sp>
        <p:sp>
          <p:nvSpPr>
            <p:cNvPr name="Freeform 4" id="4"/>
            <p:cNvSpPr/>
            <p:nvPr/>
          </p:nvSpPr>
          <p:spPr>
            <a:xfrm flipH="false" flipV="false" rot="0">
              <a:off x="0" y="0"/>
              <a:ext cx="24451818" cy="1313942"/>
            </a:xfrm>
            <a:custGeom>
              <a:avLst/>
              <a:gdLst/>
              <a:ahLst/>
              <a:cxnLst/>
              <a:rect r="r" b="b" t="t" l="l"/>
              <a:pathLst>
                <a:path h="1313942" w="24451818">
                  <a:moveTo>
                    <a:pt x="33909" y="0"/>
                  </a:moveTo>
                  <a:lnTo>
                    <a:pt x="24417910" y="0"/>
                  </a:lnTo>
                  <a:cubicBezTo>
                    <a:pt x="24436578" y="0"/>
                    <a:pt x="24451818" y="15113"/>
                    <a:pt x="24451818" y="33909"/>
                  </a:cubicBezTo>
                  <a:lnTo>
                    <a:pt x="24451818" y="1280033"/>
                  </a:lnTo>
                  <a:cubicBezTo>
                    <a:pt x="24451818" y="1298702"/>
                    <a:pt x="24436705" y="1313942"/>
                    <a:pt x="24417910" y="1313942"/>
                  </a:cubicBezTo>
                  <a:lnTo>
                    <a:pt x="33909" y="1313942"/>
                  </a:lnTo>
                  <a:cubicBezTo>
                    <a:pt x="15240" y="1313942"/>
                    <a:pt x="0" y="1298829"/>
                    <a:pt x="0" y="1280033"/>
                  </a:cubicBezTo>
                  <a:lnTo>
                    <a:pt x="0" y="33909"/>
                  </a:lnTo>
                  <a:cubicBezTo>
                    <a:pt x="0" y="15113"/>
                    <a:pt x="15113" y="0"/>
                    <a:pt x="33909" y="0"/>
                  </a:cubicBezTo>
                  <a:moveTo>
                    <a:pt x="33909" y="67691"/>
                  </a:moveTo>
                  <a:lnTo>
                    <a:pt x="33909" y="33909"/>
                  </a:lnTo>
                  <a:lnTo>
                    <a:pt x="67691" y="33909"/>
                  </a:lnTo>
                  <a:lnTo>
                    <a:pt x="67691" y="1280033"/>
                  </a:lnTo>
                  <a:lnTo>
                    <a:pt x="33909" y="1280033"/>
                  </a:lnTo>
                  <a:lnTo>
                    <a:pt x="33909" y="1246124"/>
                  </a:lnTo>
                  <a:lnTo>
                    <a:pt x="24417910" y="1246124"/>
                  </a:lnTo>
                  <a:lnTo>
                    <a:pt x="24417910" y="1280033"/>
                  </a:lnTo>
                  <a:lnTo>
                    <a:pt x="24384000" y="1280033"/>
                  </a:lnTo>
                  <a:lnTo>
                    <a:pt x="24384000" y="33909"/>
                  </a:lnTo>
                  <a:lnTo>
                    <a:pt x="24417910" y="33909"/>
                  </a:lnTo>
                  <a:lnTo>
                    <a:pt x="24417910" y="67691"/>
                  </a:lnTo>
                  <a:lnTo>
                    <a:pt x="33909" y="67691"/>
                  </a:lnTo>
                  <a:close/>
                </a:path>
              </a:pathLst>
            </a:custGeom>
            <a:solidFill>
              <a:srgbClr val="223366"/>
            </a:solidFill>
          </p:spPr>
        </p:sp>
      </p:grpSp>
      <p:grpSp>
        <p:nvGrpSpPr>
          <p:cNvPr name="Group 5" id="5"/>
          <p:cNvGrpSpPr/>
          <p:nvPr/>
        </p:nvGrpSpPr>
        <p:grpSpPr>
          <a:xfrm rot="0">
            <a:off x="0" y="9870122"/>
            <a:ext cx="18288000" cy="416878"/>
            <a:chOff x="0" y="0"/>
            <a:chExt cx="24384000" cy="555837"/>
          </a:xfrm>
        </p:grpSpPr>
        <p:sp>
          <p:nvSpPr>
            <p:cNvPr name="Freeform 6" id="6"/>
            <p:cNvSpPr/>
            <p:nvPr/>
          </p:nvSpPr>
          <p:spPr>
            <a:xfrm flipH="false" flipV="false" rot="0">
              <a:off x="0" y="0"/>
              <a:ext cx="24384000" cy="555879"/>
            </a:xfrm>
            <a:custGeom>
              <a:avLst/>
              <a:gdLst/>
              <a:ahLst/>
              <a:cxnLst/>
              <a:rect r="r" b="b" t="t" l="l"/>
              <a:pathLst>
                <a:path h="555879" w="24384000">
                  <a:moveTo>
                    <a:pt x="0" y="0"/>
                  </a:moveTo>
                  <a:lnTo>
                    <a:pt x="24384000" y="0"/>
                  </a:lnTo>
                  <a:lnTo>
                    <a:pt x="24384000" y="555879"/>
                  </a:lnTo>
                  <a:lnTo>
                    <a:pt x="0" y="555879"/>
                  </a:lnTo>
                  <a:close/>
                </a:path>
              </a:pathLst>
            </a:custGeom>
            <a:solidFill>
              <a:srgbClr val="851910"/>
            </a:solidFill>
          </p:spPr>
        </p:sp>
      </p:grpSp>
      <p:grpSp>
        <p:nvGrpSpPr>
          <p:cNvPr name="Group 7" id="7"/>
          <p:cNvGrpSpPr/>
          <p:nvPr/>
        </p:nvGrpSpPr>
        <p:grpSpPr>
          <a:xfrm rot="0">
            <a:off x="14566856" y="125568"/>
            <a:ext cx="2218944" cy="1169312"/>
            <a:chOff x="0" y="0"/>
            <a:chExt cx="2958592" cy="1559083"/>
          </a:xfrm>
        </p:grpSpPr>
        <p:sp>
          <p:nvSpPr>
            <p:cNvPr name="Freeform 8" id="8"/>
            <p:cNvSpPr/>
            <p:nvPr/>
          </p:nvSpPr>
          <p:spPr>
            <a:xfrm flipH="false" flipV="false" rot="0">
              <a:off x="0" y="0"/>
              <a:ext cx="2958592" cy="1559052"/>
            </a:xfrm>
            <a:custGeom>
              <a:avLst/>
              <a:gdLst/>
              <a:ahLst/>
              <a:cxnLst/>
              <a:rect r="r" b="b" t="t" l="l"/>
              <a:pathLst>
                <a:path h="1559052" w="2958592">
                  <a:moveTo>
                    <a:pt x="0" y="0"/>
                  </a:moveTo>
                  <a:lnTo>
                    <a:pt x="2958592" y="0"/>
                  </a:lnTo>
                  <a:lnTo>
                    <a:pt x="2958592" y="1559052"/>
                  </a:lnTo>
                  <a:lnTo>
                    <a:pt x="0" y="1559052"/>
                  </a:lnTo>
                  <a:close/>
                </a:path>
              </a:pathLst>
            </a:custGeom>
            <a:solidFill>
              <a:srgbClr val="FFFFFF"/>
            </a:solidFill>
          </p:spPr>
        </p:sp>
      </p:grpSp>
      <p:sp>
        <p:nvSpPr>
          <p:cNvPr name="Freeform 9" id="9" descr="A close up of a sign  Description automatically generated"/>
          <p:cNvSpPr/>
          <p:nvPr/>
        </p:nvSpPr>
        <p:spPr>
          <a:xfrm flipH="false" flipV="false" rot="0">
            <a:off x="14823918" y="469928"/>
            <a:ext cx="1704820" cy="569910"/>
          </a:xfrm>
          <a:custGeom>
            <a:avLst/>
            <a:gdLst/>
            <a:ahLst/>
            <a:cxnLst/>
            <a:rect r="r" b="b" t="t" l="l"/>
            <a:pathLst>
              <a:path h="569910" w="1704820">
                <a:moveTo>
                  <a:pt x="0" y="0"/>
                </a:moveTo>
                <a:lnTo>
                  <a:pt x="1704820" y="0"/>
                </a:lnTo>
                <a:lnTo>
                  <a:pt x="1704820" y="569910"/>
                </a:lnTo>
                <a:lnTo>
                  <a:pt x="0" y="569910"/>
                </a:lnTo>
                <a:lnTo>
                  <a:pt x="0" y="0"/>
                </a:lnTo>
                <a:close/>
              </a:path>
            </a:pathLst>
          </a:custGeom>
          <a:blipFill>
            <a:blip r:embed="rId3"/>
            <a:stretch>
              <a:fillRect l="0" t="0" r="0" b="0"/>
            </a:stretch>
          </a:blipFill>
        </p:spPr>
      </p:sp>
      <p:sp>
        <p:nvSpPr>
          <p:cNvPr name="Freeform 10" id="10"/>
          <p:cNvSpPr/>
          <p:nvPr/>
        </p:nvSpPr>
        <p:spPr>
          <a:xfrm flipH="false" flipV="false" rot="0">
            <a:off x="0" y="2189110"/>
            <a:ext cx="8429094" cy="7681012"/>
          </a:xfrm>
          <a:custGeom>
            <a:avLst/>
            <a:gdLst/>
            <a:ahLst/>
            <a:cxnLst/>
            <a:rect r="r" b="b" t="t" l="l"/>
            <a:pathLst>
              <a:path h="7681012" w="8429094">
                <a:moveTo>
                  <a:pt x="0" y="0"/>
                </a:moveTo>
                <a:lnTo>
                  <a:pt x="8429094" y="0"/>
                </a:lnTo>
                <a:lnTo>
                  <a:pt x="8429094" y="7681012"/>
                </a:lnTo>
                <a:lnTo>
                  <a:pt x="0" y="7681012"/>
                </a:lnTo>
                <a:lnTo>
                  <a:pt x="0" y="0"/>
                </a:lnTo>
                <a:close/>
              </a:path>
            </a:pathLst>
          </a:custGeom>
          <a:blipFill>
            <a:blip r:embed="rId4"/>
            <a:stretch>
              <a:fillRect l="0" t="0" r="0" b="0"/>
            </a:stretch>
          </a:blipFill>
        </p:spPr>
      </p:sp>
      <p:sp>
        <p:nvSpPr>
          <p:cNvPr name="Freeform 11" id="11"/>
          <p:cNvSpPr/>
          <p:nvPr/>
        </p:nvSpPr>
        <p:spPr>
          <a:xfrm flipH="false" flipV="false" rot="0">
            <a:off x="9458650" y="2189110"/>
            <a:ext cx="8671773" cy="6682367"/>
          </a:xfrm>
          <a:custGeom>
            <a:avLst/>
            <a:gdLst/>
            <a:ahLst/>
            <a:cxnLst/>
            <a:rect r="r" b="b" t="t" l="l"/>
            <a:pathLst>
              <a:path h="6682367" w="8671773">
                <a:moveTo>
                  <a:pt x="0" y="0"/>
                </a:moveTo>
                <a:lnTo>
                  <a:pt x="8671774" y="0"/>
                </a:lnTo>
                <a:lnTo>
                  <a:pt x="8671774" y="6682367"/>
                </a:lnTo>
                <a:lnTo>
                  <a:pt x="0" y="6682367"/>
                </a:lnTo>
                <a:lnTo>
                  <a:pt x="0" y="0"/>
                </a:lnTo>
                <a:close/>
              </a:path>
            </a:pathLst>
          </a:custGeom>
          <a:blipFill>
            <a:blip r:embed="rId5"/>
            <a:stretch>
              <a:fillRect l="0" t="0" r="0" b="0"/>
            </a:stretch>
          </a:blipFill>
        </p:spPr>
      </p:sp>
      <p:sp>
        <p:nvSpPr>
          <p:cNvPr name="TextBox 12" id="12"/>
          <p:cNvSpPr txBox="true"/>
          <p:nvPr/>
        </p:nvSpPr>
        <p:spPr>
          <a:xfrm rot="0">
            <a:off x="353489" y="1389010"/>
            <a:ext cx="5689314" cy="552450"/>
          </a:xfrm>
          <a:prstGeom prst="rect">
            <a:avLst/>
          </a:prstGeom>
        </p:spPr>
        <p:txBody>
          <a:bodyPr anchor="t" rtlCol="false" tIns="0" lIns="0" bIns="0" rIns="0">
            <a:spAutoFit/>
          </a:bodyPr>
          <a:lstStyle/>
          <a:p>
            <a:pPr algn="l">
              <a:lnSpc>
                <a:spcPts val="3840"/>
              </a:lnSpc>
            </a:pPr>
            <a:r>
              <a:rPr lang="en-US" b="true" sz="3200">
                <a:solidFill>
                  <a:srgbClr val="213163"/>
                </a:solidFill>
                <a:latin typeface="Arial Bold"/>
                <a:ea typeface="Arial Bold"/>
                <a:cs typeface="Arial Bold"/>
                <a:sym typeface="Arial Bold"/>
              </a:rPr>
              <a:t>Modelling &amp; Results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DAGXrWPnB9o</dc:identifier>
  <dcterms:modified xsi:type="dcterms:W3CDTF">2011-08-01T06:04:30Z</dcterms:modified>
  <cp:revision>1</cp:revision>
  <dc:title>Internship Project PPT Template.pptx</dc:title>
</cp:coreProperties>
</file>