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Trebuchet MS Bold" panose="020B0703020202020204" pitchFamily="34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gved Gaikwad" userId="594c9296f67ed576" providerId="LiveId" clId="{577EF94D-CD1A-42FF-82D3-E05E52202042}"/>
    <pc:docChg chg="undo custSel modSld">
      <pc:chgData name="Rugved Gaikwad" userId="594c9296f67ed576" providerId="LiveId" clId="{577EF94D-CD1A-42FF-82D3-E05E52202042}" dt="2025-03-25T07:05:34.986" v="54" actId="478"/>
      <pc:docMkLst>
        <pc:docMk/>
      </pc:docMkLst>
      <pc:sldChg chg="delSp mod">
        <pc:chgData name="Rugved Gaikwad" userId="594c9296f67ed576" providerId="LiveId" clId="{577EF94D-CD1A-42FF-82D3-E05E52202042}" dt="2025-03-25T07:05:22.443" v="48" actId="478"/>
        <pc:sldMkLst>
          <pc:docMk/>
          <pc:sldMk cId="0" sldId="256"/>
        </pc:sldMkLst>
        <pc:spChg chg="del">
          <ac:chgData name="Rugved Gaikwad" userId="594c9296f67ed576" providerId="LiveId" clId="{577EF94D-CD1A-42FF-82D3-E05E52202042}" dt="2025-03-25T07:05:21.065" v="47" actId="478"/>
          <ac:spMkLst>
            <pc:docMk/>
            <pc:sldMk cId="0" sldId="256"/>
            <ac:spMk id="20" creationId="{00000000-0000-0000-0000-000000000000}"/>
          </ac:spMkLst>
        </pc:spChg>
        <pc:spChg chg="del">
          <ac:chgData name="Rugved Gaikwad" userId="594c9296f67ed576" providerId="LiveId" clId="{577EF94D-CD1A-42FF-82D3-E05E52202042}" dt="2025-03-25T07:05:22.443" v="48" actId="478"/>
          <ac:spMkLst>
            <pc:docMk/>
            <pc:sldMk cId="0" sldId="256"/>
            <ac:spMk id="21" creationId="{00000000-0000-0000-0000-000000000000}"/>
          </ac:spMkLst>
        </pc:spChg>
      </pc:sldChg>
      <pc:sldChg chg="addSp delSp mod">
        <pc:chgData name="Rugved Gaikwad" userId="594c9296f67ed576" providerId="LiveId" clId="{577EF94D-CD1A-42FF-82D3-E05E52202042}" dt="2025-03-25T07:05:34.986" v="54" actId="478"/>
        <pc:sldMkLst>
          <pc:docMk/>
          <pc:sldMk cId="0" sldId="257"/>
        </pc:sldMkLst>
        <pc:spChg chg="del">
          <ac:chgData name="Rugved Gaikwad" userId="594c9296f67ed576" providerId="LiveId" clId="{577EF94D-CD1A-42FF-82D3-E05E52202042}" dt="2025-03-25T07:05:29.060" v="51" actId="478"/>
          <ac:spMkLst>
            <pc:docMk/>
            <pc:sldMk cId="0" sldId="257"/>
            <ac:spMk id="20" creationId="{00000000-0000-0000-0000-000000000000}"/>
          </ac:spMkLst>
        </pc:spChg>
        <pc:spChg chg="del">
          <ac:chgData name="Rugved Gaikwad" userId="594c9296f67ed576" providerId="LiveId" clId="{577EF94D-CD1A-42FF-82D3-E05E52202042}" dt="2025-03-25T07:05:34.986" v="54" actId="478"/>
          <ac:spMkLst>
            <pc:docMk/>
            <pc:sldMk cId="0" sldId="257"/>
            <ac:spMk id="21" creationId="{00000000-0000-0000-0000-000000000000}"/>
          </ac:spMkLst>
        </pc:spChg>
        <pc:spChg chg="add del">
          <ac:chgData name="Rugved Gaikwad" userId="594c9296f67ed576" providerId="LiveId" clId="{577EF94D-CD1A-42FF-82D3-E05E52202042}" dt="2025-03-25T07:05:31.341" v="53" actId="478"/>
          <ac:spMkLst>
            <pc:docMk/>
            <pc:sldMk cId="0" sldId="257"/>
            <ac:spMk id="33" creationId="{00000000-0000-0000-0000-000000000000}"/>
          </ac:spMkLst>
        </pc:spChg>
      </pc:sldChg>
      <pc:sldChg chg="delSp modSp mod">
        <pc:chgData name="Rugved Gaikwad" userId="594c9296f67ed576" providerId="LiveId" clId="{577EF94D-CD1A-42FF-82D3-E05E52202042}" dt="2025-03-25T07:04:43.794" v="34" actId="478"/>
        <pc:sldMkLst>
          <pc:docMk/>
          <pc:sldMk cId="0" sldId="261"/>
        </pc:sldMkLst>
        <pc:spChg chg="del">
          <ac:chgData name="Rugved Gaikwad" userId="594c9296f67ed576" providerId="LiveId" clId="{577EF94D-CD1A-42FF-82D3-E05E52202042}" dt="2025-03-25T07:04:43.794" v="34" actId="478"/>
          <ac:spMkLst>
            <pc:docMk/>
            <pc:sldMk cId="0" sldId="261"/>
            <ac:spMk id="20" creationId="{00000000-0000-0000-0000-000000000000}"/>
          </ac:spMkLst>
        </pc:spChg>
        <pc:spChg chg="del">
          <ac:chgData name="Rugved Gaikwad" userId="594c9296f67ed576" providerId="LiveId" clId="{577EF94D-CD1A-42FF-82D3-E05E52202042}" dt="2025-03-25T07:04:42.300" v="33" actId="478"/>
          <ac:spMkLst>
            <pc:docMk/>
            <pc:sldMk cId="0" sldId="261"/>
            <ac:spMk id="21" creationId="{00000000-0000-0000-0000-000000000000}"/>
          </ac:spMkLst>
        </pc:spChg>
        <pc:spChg chg="del mod">
          <ac:chgData name="Rugved Gaikwad" userId="594c9296f67ed576" providerId="LiveId" clId="{577EF94D-CD1A-42FF-82D3-E05E52202042}" dt="2025-03-25T07:04:36.812" v="32" actId="478"/>
          <ac:spMkLst>
            <pc:docMk/>
            <pc:sldMk cId="0" sldId="261"/>
            <ac:spMk id="32" creationId="{00000000-0000-0000-0000-000000000000}"/>
          </ac:spMkLst>
        </pc:spChg>
      </pc:sldChg>
      <pc:sldChg chg="delSp modSp mod">
        <pc:chgData name="Rugved Gaikwad" userId="594c9296f67ed576" providerId="LiveId" clId="{577EF94D-CD1A-42FF-82D3-E05E52202042}" dt="2025-03-25T07:04:50.980" v="39" actId="478"/>
        <pc:sldMkLst>
          <pc:docMk/>
          <pc:sldMk cId="0" sldId="262"/>
        </pc:sldMkLst>
        <pc:spChg chg="del">
          <ac:chgData name="Rugved Gaikwad" userId="594c9296f67ed576" providerId="LiveId" clId="{577EF94D-CD1A-42FF-82D3-E05E52202042}" dt="2025-03-25T07:04:50.980" v="39" actId="478"/>
          <ac:spMkLst>
            <pc:docMk/>
            <pc:sldMk cId="0" sldId="262"/>
            <ac:spMk id="20" creationId="{00000000-0000-0000-0000-000000000000}"/>
          </ac:spMkLst>
        </pc:spChg>
        <pc:spChg chg="del">
          <ac:chgData name="Rugved Gaikwad" userId="594c9296f67ed576" providerId="LiveId" clId="{577EF94D-CD1A-42FF-82D3-E05E52202042}" dt="2025-03-25T07:04:50.096" v="38" actId="478"/>
          <ac:spMkLst>
            <pc:docMk/>
            <pc:sldMk cId="0" sldId="262"/>
            <ac:spMk id="21" creationId="{00000000-0000-0000-0000-000000000000}"/>
          </ac:spMkLst>
        </pc:spChg>
        <pc:spChg chg="del">
          <ac:chgData name="Rugved Gaikwad" userId="594c9296f67ed576" providerId="LiveId" clId="{577EF94D-CD1A-42FF-82D3-E05E52202042}" dt="2025-03-25T07:04:47.556" v="36" actId="478"/>
          <ac:spMkLst>
            <pc:docMk/>
            <pc:sldMk cId="0" sldId="262"/>
            <ac:spMk id="28" creationId="{00000000-0000-0000-0000-000000000000}"/>
          </ac:spMkLst>
        </pc:spChg>
        <pc:spChg chg="del mod">
          <ac:chgData name="Rugved Gaikwad" userId="594c9296f67ed576" providerId="LiveId" clId="{577EF94D-CD1A-42FF-82D3-E05E52202042}" dt="2025-03-25T07:04:48.790" v="37" actId="478"/>
          <ac:spMkLst>
            <pc:docMk/>
            <pc:sldMk cId="0" sldId="262"/>
            <ac:spMk id="32" creationId="{00000000-0000-0000-0000-000000000000}"/>
          </ac:spMkLst>
        </pc:spChg>
      </pc:sldChg>
      <pc:sldChg chg="delSp modSp mod">
        <pc:chgData name="Rugved Gaikwad" userId="594c9296f67ed576" providerId="LiveId" clId="{577EF94D-CD1A-42FF-82D3-E05E52202042}" dt="2025-03-25T07:05:05.714" v="44" actId="478"/>
        <pc:sldMkLst>
          <pc:docMk/>
          <pc:sldMk cId="0" sldId="263"/>
        </pc:sldMkLst>
        <pc:spChg chg="del">
          <ac:chgData name="Rugved Gaikwad" userId="594c9296f67ed576" providerId="LiveId" clId="{577EF94D-CD1A-42FF-82D3-E05E52202042}" dt="2025-03-25T07:05:05.714" v="44" actId="478"/>
          <ac:spMkLst>
            <pc:docMk/>
            <pc:sldMk cId="0" sldId="263"/>
            <ac:spMk id="20" creationId="{00000000-0000-0000-0000-000000000000}"/>
          </ac:spMkLst>
        </pc:spChg>
        <pc:spChg chg="del mod">
          <ac:chgData name="Rugved Gaikwad" userId="594c9296f67ed576" providerId="LiveId" clId="{577EF94D-CD1A-42FF-82D3-E05E52202042}" dt="2025-03-25T07:05:04.570" v="43" actId="478"/>
          <ac:spMkLst>
            <pc:docMk/>
            <pc:sldMk cId="0" sldId="263"/>
            <ac:spMk id="21" creationId="{00000000-0000-0000-0000-000000000000}"/>
          </ac:spMkLst>
        </pc:spChg>
        <pc:spChg chg="del">
          <ac:chgData name="Rugved Gaikwad" userId="594c9296f67ed576" providerId="LiveId" clId="{577EF94D-CD1A-42FF-82D3-E05E52202042}" dt="2025-03-25T07:05:02.745" v="41" actId="478"/>
          <ac:spMkLst>
            <pc:docMk/>
            <pc:sldMk cId="0" sldId="263"/>
            <ac:spMk id="28" creationId="{00000000-0000-0000-0000-000000000000}"/>
          </ac:spMkLst>
        </pc:spChg>
        <pc:spChg chg="del">
          <ac:chgData name="Rugved Gaikwad" userId="594c9296f67ed576" providerId="LiveId" clId="{577EF94D-CD1A-42FF-82D3-E05E52202042}" dt="2025-03-25T07:05:01.806" v="40" actId="478"/>
          <ac:spMkLst>
            <pc:docMk/>
            <pc:sldMk cId="0" sldId="263"/>
            <ac:spMk id="32" creationId="{00000000-0000-0000-0000-000000000000}"/>
          </ac:spMkLst>
        </pc:spChg>
      </pc:sldChg>
      <pc:sldChg chg="delSp modSp mod">
        <pc:chgData name="Rugved Gaikwad" userId="594c9296f67ed576" providerId="LiveId" clId="{577EF94D-CD1A-42FF-82D3-E05E52202042}" dt="2025-03-25T07:04:14.790" v="27"/>
        <pc:sldMkLst>
          <pc:docMk/>
          <pc:sldMk cId="0" sldId="264"/>
        </pc:sldMkLst>
        <pc:spChg chg="del mod">
          <ac:chgData name="Rugved Gaikwad" userId="594c9296f67ed576" providerId="LiveId" clId="{577EF94D-CD1A-42FF-82D3-E05E52202042}" dt="2025-03-25T07:04:08.161" v="24"/>
          <ac:spMkLst>
            <pc:docMk/>
            <pc:sldMk cId="0" sldId="264"/>
            <ac:spMk id="20" creationId="{00000000-0000-0000-0000-000000000000}"/>
          </ac:spMkLst>
        </pc:spChg>
        <pc:spChg chg="del mod">
          <ac:chgData name="Rugved Gaikwad" userId="594c9296f67ed576" providerId="LiveId" clId="{577EF94D-CD1A-42FF-82D3-E05E52202042}" dt="2025-03-25T07:04:14.790" v="27"/>
          <ac:spMkLst>
            <pc:docMk/>
            <pc:sldMk cId="0" sldId="264"/>
            <ac:spMk id="21" creationId="{00000000-0000-0000-0000-000000000000}"/>
          </ac:spMkLst>
        </pc:spChg>
        <pc:spChg chg="del mod">
          <ac:chgData name="Rugved Gaikwad" userId="594c9296f67ed576" providerId="LiveId" clId="{577EF94D-CD1A-42FF-82D3-E05E52202042}" dt="2025-03-25T07:03:58.742" v="11"/>
          <ac:spMkLst>
            <pc:docMk/>
            <pc:sldMk cId="0" sldId="264"/>
            <ac:spMk id="32" creationId="{00000000-0000-0000-0000-000000000000}"/>
          </ac:spMkLst>
        </pc:spChg>
      </pc:sldChg>
      <pc:sldChg chg="delSp mod">
        <pc:chgData name="Rugved Gaikwad" userId="594c9296f67ed576" providerId="LiveId" clId="{577EF94D-CD1A-42FF-82D3-E05E52202042}" dt="2025-03-25T07:05:13.006" v="46" actId="478"/>
        <pc:sldMkLst>
          <pc:docMk/>
          <pc:sldMk cId="0" sldId="265"/>
        </pc:sldMkLst>
        <pc:spChg chg="del">
          <ac:chgData name="Rugved Gaikwad" userId="594c9296f67ed576" providerId="LiveId" clId="{577EF94D-CD1A-42FF-82D3-E05E52202042}" dt="2025-03-25T07:05:13.006" v="46" actId="478"/>
          <ac:spMkLst>
            <pc:docMk/>
            <pc:sldMk cId="0" sldId="265"/>
            <ac:spMk id="20" creationId="{00000000-0000-0000-0000-000000000000}"/>
          </ac:spMkLst>
        </pc:spChg>
        <pc:spChg chg="del">
          <ac:chgData name="Rugved Gaikwad" userId="594c9296f67ed576" providerId="LiveId" clId="{577EF94D-CD1A-42FF-82D3-E05E52202042}" dt="2025-03-25T07:05:12.152" v="45" actId="478"/>
          <ac:spMkLst>
            <pc:docMk/>
            <pc:sldMk cId="0" sldId="265"/>
            <ac:spMk id="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3299447" y="9604554"/>
            <a:ext cx="39319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80"/>
              </a:lnSpc>
            </a:pPr>
            <a:r>
              <a:rPr lang="en-US" sz="1650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110464" y="2074213"/>
            <a:ext cx="1844349" cy="1589956"/>
            <a:chOff x="0" y="0"/>
            <a:chExt cx="2459132" cy="211994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59101" cy="2119884"/>
            </a:xfrm>
            <a:custGeom>
              <a:avLst/>
              <a:gdLst/>
              <a:ahLst/>
              <a:cxnLst/>
              <a:rect l="l" t="t" r="r" b="b"/>
              <a:pathLst>
                <a:path w="2459101" h="2119884">
                  <a:moveTo>
                    <a:pt x="0" y="1059942"/>
                  </a:moveTo>
                  <a:lnTo>
                    <a:pt x="529971" y="0"/>
                  </a:lnTo>
                  <a:lnTo>
                    <a:pt x="1929130" y="0"/>
                  </a:lnTo>
                  <a:lnTo>
                    <a:pt x="2459101" y="1059942"/>
                  </a:lnTo>
                  <a:lnTo>
                    <a:pt x="1929130" y="2119884"/>
                  </a:lnTo>
                  <a:lnTo>
                    <a:pt x="529971" y="2119884"/>
                  </a:lnTo>
                  <a:close/>
                </a:path>
              </a:pathLst>
            </a:custGeom>
            <a:solidFill>
              <a:srgbClr val="5FCBEF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4601772" y="1791932"/>
            <a:ext cx="2499243" cy="2154520"/>
            <a:chOff x="0" y="0"/>
            <a:chExt cx="3332324" cy="287269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332353" cy="2872740"/>
            </a:xfrm>
            <a:custGeom>
              <a:avLst/>
              <a:gdLst/>
              <a:ahLst/>
              <a:cxnLst/>
              <a:rect l="l" t="t" r="r" b="b"/>
              <a:pathLst>
                <a:path w="3332353" h="2872740">
                  <a:moveTo>
                    <a:pt x="0" y="1436370"/>
                  </a:moveTo>
                  <a:lnTo>
                    <a:pt x="718185" y="0"/>
                  </a:lnTo>
                  <a:lnTo>
                    <a:pt x="2614168" y="0"/>
                  </a:lnTo>
                  <a:lnTo>
                    <a:pt x="3332353" y="1436370"/>
                  </a:lnTo>
                  <a:lnTo>
                    <a:pt x="2614168" y="2872740"/>
                  </a:lnTo>
                  <a:lnTo>
                    <a:pt x="718185" y="2872740"/>
                  </a:lnTo>
                  <a:close/>
                </a:path>
              </a:pathLst>
            </a:custGeom>
            <a:solidFill>
              <a:srgbClr val="42D0A2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5707491" y="7849774"/>
            <a:ext cx="1077391" cy="928786"/>
            <a:chOff x="0" y="0"/>
            <a:chExt cx="1436522" cy="123838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436497" cy="1238377"/>
            </a:xfrm>
            <a:custGeom>
              <a:avLst/>
              <a:gdLst/>
              <a:ahLst/>
              <a:cxnLst/>
              <a:rect l="l" t="t" r="r" b="b"/>
              <a:pathLst>
                <a:path w="1436497" h="1238377">
                  <a:moveTo>
                    <a:pt x="0" y="619252"/>
                  </a:moveTo>
                  <a:lnTo>
                    <a:pt x="309626" y="0"/>
                  </a:lnTo>
                  <a:lnTo>
                    <a:pt x="1126871" y="0"/>
                  </a:lnTo>
                  <a:lnTo>
                    <a:pt x="1436497" y="619252"/>
                  </a:lnTo>
                  <a:lnTo>
                    <a:pt x="1126871" y="1238377"/>
                  </a:lnTo>
                  <a:lnTo>
                    <a:pt x="309626" y="1238377"/>
                  </a:lnTo>
                  <a:close/>
                </a:path>
              </a:pathLst>
            </a:custGeom>
            <a:solidFill>
              <a:srgbClr val="42B051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2756757" y="1651959"/>
            <a:ext cx="977420" cy="842604"/>
            <a:chOff x="0" y="0"/>
            <a:chExt cx="1303226" cy="112347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303274" cy="1123442"/>
            </a:xfrm>
            <a:custGeom>
              <a:avLst/>
              <a:gdLst/>
              <a:ahLst/>
              <a:cxnLst/>
              <a:rect l="l" t="t" r="r" b="b"/>
              <a:pathLst>
                <a:path w="1303274" h="1123442">
                  <a:moveTo>
                    <a:pt x="0" y="561721"/>
                  </a:moveTo>
                  <a:lnTo>
                    <a:pt x="280924" y="0"/>
                  </a:lnTo>
                  <a:lnTo>
                    <a:pt x="1022350" y="0"/>
                  </a:lnTo>
                  <a:lnTo>
                    <a:pt x="1303274" y="561721"/>
                  </a:lnTo>
                  <a:lnTo>
                    <a:pt x="1022350" y="1123442"/>
                  </a:lnTo>
                  <a:lnTo>
                    <a:pt x="280924" y="1123442"/>
                  </a:lnTo>
                  <a:close/>
                </a:path>
              </a:pathLst>
            </a:custGeom>
            <a:solidFill>
              <a:srgbClr val="2E946B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7729716" y="1166184"/>
            <a:ext cx="8160435" cy="2181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 Analytics in Healthcare: Doctor Visits Analysis Using AI-Driven Insights</a:t>
            </a:r>
          </a:p>
        </p:txBody>
      </p:sp>
      <p:sp>
        <p:nvSpPr>
          <p:cNvPr id="32" name="Freeform 32"/>
          <p:cNvSpPr/>
          <p:nvPr/>
        </p:nvSpPr>
        <p:spPr>
          <a:xfrm>
            <a:off x="1013936" y="9707880"/>
            <a:ext cx="3214688" cy="289560"/>
          </a:xfrm>
          <a:custGeom>
            <a:avLst/>
            <a:gdLst/>
            <a:ahLst/>
            <a:cxnLst/>
            <a:rect l="l" t="t" r="r" b="b"/>
            <a:pathLst>
              <a:path w="3214688" h="289560">
                <a:moveTo>
                  <a:pt x="0" y="0"/>
                </a:moveTo>
                <a:lnTo>
                  <a:pt x="3214687" y="0"/>
                </a:lnTo>
                <a:lnTo>
                  <a:pt x="3214687" y="289560"/>
                </a:lnTo>
                <a:lnTo>
                  <a:pt x="0" y="28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518486" r="-135857"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7729716" y="5955755"/>
            <a:ext cx="8412778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Name: Rugved Bharat Gaikwad</a:t>
            </a: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College: Ajeenkya DY Patil School Of Engineering</a:t>
            </a: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Branch: Computer Engineering</a:t>
            </a: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AICTE No.: APPLY_172716747966f27bf748998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729716" y="3384477"/>
            <a:ext cx="8162745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5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Leveraging Data-Driven Insights for Enhanced Healthcare Decision-Making.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3299447" y="9604554"/>
            <a:ext cx="39319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80"/>
              </a:lnSpc>
            </a:pPr>
            <a:r>
              <a:rPr lang="en-US" sz="1650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820004" y="5201332"/>
            <a:ext cx="687402" cy="592588"/>
            <a:chOff x="0" y="0"/>
            <a:chExt cx="916536" cy="79011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6559" cy="790067"/>
            </a:xfrm>
            <a:custGeom>
              <a:avLst/>
              <a:gdLst/>
              <a:ahLst/>
              <a:cxnLst/>
              <a:rect l="l" t="t" r="r" b="b"/>
              <a:pathLst>
                <a:path w="916559" h="790067">
                  <a:moveTo>
                    <a:pt x="0" y="395097"/>
                  </a:moveTo>
                  <a:lnTo>
                    <a:pt x="197485" y="0"/>
                  </a:lnTo>
                  <a:lnTo>
                    <a:pt x="718947" y="0"/>
                  </a:lnTo>
                  <a:lnTo>
                    <a:pt x="916559" y="395097"/>
                  </a:lnTo>
                  <a:lnTo>
                    <a:pt x="718947" y="790067"/>
                  </a:lnTo>
                  <a:lnTo>
                    <a:pt x="197485" y="790067"/>
                  </a:lnTo>
                  <a:close/>
                </a:path>
              </a:pathLst>
            </a:custGeom>
            <a:solidFill>
              <a:srgbClr val="5FCBEF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6670005" y="3592083"/>
            <a:ext cx="537586" cy="463437"/>
            <a:chOff x="0" y="0"/>
            <a:chExt cx="716782" cy="617916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716788" cy="617855"/>
            </a:xfrm>
            <a:custGeom>
              <a:avLst/>
              <a:gdLst/>
              <a:ahLst/>
              <a:cxnLst/>
              <a:rect l="l" t="t" r="r" b="b"/>
              <a:pathLst>
                <a:path w="716788" h="617855">
                  <a:moveTo>
                    <a:pt x="0" y="308991"/>
                  </a:moveTo>
                  <a:lnTo>
                    <a:pt x="154432" y="0"/>
                  </a:lnTo>
                  <a:lnTo>
                    <a:pt x="562356" y="0"/>
                  </a:lnTo>
                  <a:lnTo>
                    <a:pt x="716788" y="308991"/>
                  </a:lnTo>
                  <a:lnTo>
                    <a:pt x="562356" y="617855"/>
                  </a:lnTo>
                  <a:lnTo>
                    <a:pt x="154432" y="617855"/>
                  </a:lnTo>
                  <a:close/>
                </a:path>
              </a:pathLst>
            </a:custGeom>
            <a:solidFill>
              <a:srgbClr val="2E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6323974" y="3303303"/>
            <a:ext cx="346032" cy="298304"/>
            <a:chOff x="0" y="0"/>
            <a:chExt cx="461376" cy="39773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61391" cy="397764"/>
            </a:xfrm>
            <a:custGeom>
              <a:avLst/>
              <a:gdLst/>
              <a:ahLst/>
              <a:cxnLst/>
              <a:rect l="l" t="t" r="r" b="b"/>
              <a:pathLst>
                <a:path w="461391" h="397764">
                  <a:moveTo>
                    <a:pt x="0" y="198882"/>
                  </a:moveTo>
                  <a:lnTo>
                    <a:pt x="99441" y="0"/>
                  </a:lnTo>
                  <a:lnTo>
                    <a:pt x="361950" y="0"/>
                  </a:lnTo>
                  <a:lnTo>
                    <a:pt x="461391" y="198882"/>
                  </a:lnTo>
                  <a:lnTo>
                    <a:pt x="361950" y="397764"/>
                  </a:lnTo>
                  <a:lnTo>
                    <a:pt x="99441" y="397764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2269972" y="3957117"/>
            <a:ext cx="13748056" cy="2353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04"/>
              </a:lnSpc>
            </a:pPr>
            <a:r>
              <a:rPr lang="en-US" sz="1542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Thank you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13936" y="9707880"/>
            <a:ext cx="3214688" cy="289560"/>
          </a:xfrm>
          <a:custGeom>
            <a:avLst/>
            <a:gdLst/>
            <a:ahLst/>
            <a:cxnLst/>
            <a:rect l="l" t="t" r="r" b="b"/>
            <a:pathLst>
              <a:path w="3214688" h="289560">
                <a:moveTo>
                  <a:pt x="0" y="0"/>
                </a:moveTo>
                <a:lnTo>
                  <a:pt x="3214687" y="0"/>
                </a:lnTo>
                <a:lnTo>
                  <a:pt x="3214687" y="289560"/>
                </a:lnTo>
                <a:lnTo>
                  <a:pt x="0" y="28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518486" r="-135857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3299447" y="9604554"/>
            <a:ext cx="39319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80"/>
              </a:lnSpc>
            </a:pPr>
            <a:r>
              <a:rPr lang="en-US" sz="1650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031686" y="8045980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B0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0039186" y="2549833"/>
            <a:ext cx="479624" cy="479623"/>
            <a:chOff x="0" y="0"/>
            <a:chExt cx="639498" cy="63949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9445" cy="639445"/>
            </a:xfrm>
            <a:custGeom>
              <a:avLst/>
              <a:gdLst/>
              <a:ahLst/>
              <a:cxnLst/>
              <a:rect l="l" t="t" r="r" b="b"/>
              <a:pathLst>
                <a:path w="639445" h="639445">
                  <a:moveTo>
                    <a:pt x="0" y="0"/>
                  </a:moveTo>
                  <a:lnTo>
                    <a:pt x="639445" y="0"/>
                  </a:lnTo>
                  <a:lnTo>
                    <a:pt x="639445" y="639445"/>
                  </a:lnTo>
                  <a:lnTo>
                    <a:pt x="0" y="639445"/>
                  </a:lnTo>
                  <a:close/>
                </a:path>
              </a:pathLst>
            </a:custGeom>
            <a:solidFill>
              <a:srgbClr val="2E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1686" y="8846607"/>
            <a:ext cx="269965" cy="269966"/>
            <a:chOff x="0" y="0"/>
            <a:chExt cx="359954" cy="35995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59918" cy="359918"/>
            </a:xfrm>
            <a:custGeom>
              <a:avLst/>
              <a:gdLst/>
              <a:ahLst/>
              <a:cxnLst/>
              <a:rect l="l" t="t" r="r" b="b"/>
              <a:pathLst>
                <a:path w="359918" h="359918">
                  <a:moveTo>
                    <a:pt x="0" y="0"/>
                  </a:moveTo>
                  <a:lnTo>
                    <a:pt x="359918" y="0"/>
                  </a:lnTo>
                  <a:lnTo>
                    <a:pt x="359918" y="359918"/>
                  </a:lnTo>
                  <a:lnTo>
                    <a:pt x="0" y="359918"/>
                  </a:lnTo>
                  <a:close/>
                </a:path>
              </a:pathLst>
            </a:custGeom>
            <a:solidFill>
              <a:srgbClr val="2E946B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1223343" y="861821"/>
            <a:ext cx="10310526" cy="1103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648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 STATEMENT</a:t>
            </a:r>
          </a:p>
        </p:txBody>
      </p:sp>
      <p:sp>
        <p:nvSpPr>
          <p:cNvPr id="30" name="Freeform 30"/>
          <p:cNvSpPr/>
          <p:nvPr/>
        </p:nvSpPr>
        <p:spPr>
          <a:xfrm>
            <a:off x="11993526" y="4396251"/>
            <a:ext cx="4141137" cy="4896614"/>
          </a:xfrm>
          <a:custGeom>
            <a:avLst/>
            <a:gdLst/>
            <a:ahLst/>
            <a:cxnLst/>
            <a:rect l="l" t="t" r="r" b="b"/>
            <a:pathLst>
              <a:path w="4141137" h="4896614">
                <a:moveTo>
                  <a:pt x="0" y="0"/>
                </a:moveTo>
                <a:lnTo>
                  <a:pt x="4141137" y="0"/>
                </a:lnTo>
                <a:lnTo>
                  <a:pt x="4141137" y="4896613"/>
                </a:lnTo>
                <a:lnTo>
                  <a:pt x="0" y="4896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013936" y="9707880"/>
            <a:ext cx="3214688" cy="289560"/>
          </a:xfrm>
          <a:custGeom>
            <a:avLst/>
            <a:gdLst/>
            <a:ahLst/>
            <a:cxnLst/>
            <a:rect l="l" t="t" r="r" b="b"/>
            <a:pathLst>
              <a:path w="3214688" h="289560">
                <a:moveTo>
                  <a:pt x="0" y="0"/>
                </a:moveTo>
                <a:lnTo>
                  <a:pt x="3214687" y="0"/>
                </a:lnTo>
                <a:lnTo>
                  <a:pt x="3214687" y="289560"/>
                </a:lnTo>
                <a:lnTo>
                  <a:pt x="0" y="2895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518486" r="-135857"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220126" y="2549833"/>
            <a:ext cx="8068525" cy="262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79"/>
              </a:lnSpc>
            </a:pPr>
            <a:r>
              <a:rPr lang="en-US" sz="28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Challenge:</a:t>
            </a:r>
          </a:p>
          <a:p>
            <a:pPr algn="just">
              <a:lnSpc>
                <a:spcPts val="3479"/>
              </a:lnSpc>
            </a:pPr>
            <a:r>
              <a:rPr lang="en-US" sz="28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Healthcare systems often struggle to understand patient flow, anticipate demand, and allocate resources effectively due to a lack of comprehensive, actionable data on patient visits and diagnoses.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23343" y="5476390"/>
            <a:ext cx="8068525" cy="3943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79"/>
              </a:lnSpc>
            </a:pPr>
            <a:r>
              <a:rPr lang="en-US" sz="28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Objective:</a:t>
            </a:r>
          </a:p>
          <a:p>
            <a:pPr marL="626109" lvl="1" indent="-313054" algn="just">
              <a:lnSpc>
                <a:spcPts val="347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healthcare professionals with data-driven insights on patient visit frequencies, demographics, and primary conditions.</a:t>
            </a:r>
          </a:p>
          <a:p>
            <a:pPr marL="626109" lvl="1" indent="-313054" algn="just">
              <a:lnSpc>
                <a:spcPts val="347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Utilize AI and machine learning models to reveal patterns that inform better scheduling, resource planning, and improved patient care delivery.</a:t>
            </a:r>
          </a:p>
          <a:p>
            <a:pPr algn="just">
              <a:lnSpc>
                <a:spcPts val="3479"/>
              </a:lnSpc>
            </a:pPr>
            <a:endParaRPr lang="en-US" sz="2899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82034" y="9604554"/>
            <a:ext cx="39319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10/30/2024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59729" y="9604554"/>
            <a:ext cx="59893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b="1">
                <a:solidFill>
                  <a:srgbClr val="2E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299447" y="9604554"/>
            <a:ext cx="39319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80"/>
              </a:lnSpc>
            </a:pPr>
            <a:r>
              <a:rPr lang="en-US" sz="1650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031686" y="8045980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B0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3158688" y="2408595"/>
            <a:ext cx="479624" cy="479623"/>
            <a:chOff x="0" y="0"/>
            <a:chExt cx="639498" cy="63949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9445" cy="639445"/>
            </a:xfrm>
            <a:custGeom>
              <a:avLst/>
              <a:gdLst/>
              <a:ahLst/>
              <a:cxnLst/>
              <a:rect l="l" t="t" r="r" b="b"/>
              <a:pathLst>
                <a:path w="639445" h="639445">
                  <a:moveTo>
                    <a:pt x="0" y="0"/>
                  </a:moveTo>
                  <a:lnTo>
                    <a:pt x="639445" y="0"/>
                  </a:lnTo>
                  <a:lnTo>
                    <a:pt x="639445" y="639445"/>
                  </a:lnTo>
                  <a:lnTo>
                    <a:pt x="0" y="639445"/>
                  </a:lnTo>
                  <a:close/>
                </a:path>
              </a:pathLst>
            </a:custGeom>
            <a:solidFill>
              <a:srgbClr val="2E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1686" y="8846607"/>
            <a:ext cx="269965" cy="269966"/>
            <a:chOff x="0" y="0"/>
            <a:chExt cx="359954" cy="35995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59918" cy="359918"/>
            </a:xfrm>
            <a:custGeom>
              <a:avLst/>
              <a:gdLst/>
              <a:ahLst/>
              <a:cxnLst/>
              <a:rect l="l" t="t" r="r" b="b"/>
              <a:pathLst>
                <a:path w="359918" h="359918">
                  <a:moveTo>
                    <a:pt x="0" y="0"/>
                  </a:moveTo>
                  <a:lnTo>
                    <a:pt x="359918" y="0"/>
                  </a:lnTo>
                  <a:lnTo>
                    <a:pt x="359918" y="359918"/>
                  </a:lnTo>
                  <a:lnTo>
                    <a:pt x="0" y="359918"/>
                  </a:lnTo>
                  <a:close/>
                </a:path>
              </a:pathLst>
            </a:custGeom>
            <a:solidFill>
              <a:srgbClr val="2E946B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336550" y="213240"/>
            <a:ext cx="9231284" cy="1164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648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Description</a:t>
            </a:r>
          </a:p>
          <a:p>
            <a:pPr algn="l">
              <a:lnSpc>
                <a:spcPts val="7776"/>
              </a:lnSpc>
            </a:pPr>
            <a:endParaRPr lang="en-US" sz="6480" b="1">
              <a:solidFill>
                <a:srgbClr val="000000"/>
              </a:solidFill>
              <a:latin typeface="Trebuchet MS Bold"/>
              <a:ea typeface="Trebuchet MS Bold"/>
              <a:cs typeface="Trebuchet MS Bold"/>
              <a:sym typeface="Trebuchet MS Bold"/>
            </a:endParaRPr>
          </a:p>
          <a:p>
            <a:pPr algn="l">
              <a:lnSpc>
                <a:spcPts val="7776"/>
              </a:lnSpc>
            </a:pPr>
            <a:endParaRPr lang="en-US" sz="6480" b="1">
              <a:solidFill>
                <a:srgbClr val="000000"/>
              </a:solidFill>
              <a:latin typeface="Trebuchet MS Bold"/>
              <a:ea typeface="Trebuchet MS Bold"/>
              <a:cs typeface="Trebuchet MS Bold"/>
              <a:sym typeface="Trebuchet MS Bold"/>
            </a:endParaRPr>
          </a:p>
        </p:txBody>
      </p:sp>
      <p:sp>
        <p:nvSpPr>
          <p:cNvPr id="30" name="Freeform 30"/>
          <p:cNvSpPr/>
          <p:nvPr/>
        </p:nvSpPr>
        <p:spPr>
          <a:xfrm>
            <a:off x="1013936" y="9707880"/>
            <a:ext cx="3214688" cy="289560"/>
          </a:xfrm>
          <a:custGeom>
            <a:avLst/>
            <a:gdLst/>
            <a:ahLst/>
            <a:cxnLst/>
            <a:rect l="l" t="t" r="r" b="b"/>
            <a:pathLst>
              <a:path w="3214688" h="289560">
                <a:moveTo>
                  <a:pt x="0" y="0"/>
                </a:moveTo>
                <a:lnTo>
                  <a:pt x="3214687" y="0"/>
                </a:lnTo>
                <a:lnTo>
                  <a:pt x="3214687" y="289560"/>
                </a:lnTo>
                <a:lnTo>
                  <a:pt x="0" y="28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518486" r="-135857"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701038" y="9615692"/>
            <a:ext cx="5559380" cy="444138"/>
          </a:xfrm>
          <a:custGeom>
            <a:avLst/>
            <a:gdLst/>
            <a:ahLst/>
            <a:cxnLst/>
            <a:rect l="l" t="t" r="r" b="b"/>
            <a:pathLst>
              <a:path w="5559380" h="444138">
                <a:moveTo>
                  <a:pt x="0" y="0"/>
                </a:moveTo>
                <a:lnTo>
                  <a:pt x="5559380" y="0"/>
                </a:lnTo>
                <a:lnTo>
                  <a:pt x="5559380" y="444137"/>
                </a:lnTo>
                <a:lnTo>
                  <a:pt x="0" y="4441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710927" y="1417107"/>
            <a:ext cx="11676236" cy="3505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79"/>
              </a:lnSpc>
            </a:pPr>
            <a:r>
              <a:rPr lang="en-US" sz="28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Overview:</a:t>
            </a:r>
          </a:p>
          <a:p>
            <a:pPr algn="just">
              <a:lnSpc>
                <a:spcPts val="3479"/>
              </a:lnSpc>
            </a:pPr>
            <a:r>
              <a:rPr lang="en-US" sz="28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analyzes a dataset of patient doctor visits, focusing on visit frequencies, patient demographics, and diagnosis codes to better understand healthcare demand and trends.</a:t>
            </a:r>
          </a:p>
          <a:p>
            <a:pPr algn="just">
              <a:lnSpc>
                <a:spcPts val="3479"/>
              </a:lnSpc>
            </a:pPr>
            <a:r>
              <a:rPr lang="en-US" sz="28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Aim: To derive insights from historical doctor visit data, exploring patterns in patient behavior and visit reasons that could aid in more informed healthcare administration.</a:t>
            </a:r>
          </a:p>
          <a:p>
            <a:pPr algn="just">
              <a:lnSpc>
                <a:spcPts val="3479"/>
              </a:lnSpc>
            </a:pPr>
            <a:endParaRPr lang="en-US" sz="2899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710927" y="5173222"/>
            <a:ext cx="11818425" cy="3943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79"/>
              </a:lnSpc>
            </a:pPr>
            <a:r>
              <a:rPr lang="en-US" sz="28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Key Actions:</a:t>
            </a:r>
          </a:p>
          <a:p>
            <a:pPr marL="626109" lvl="1" indent="-313054" algn="just">
              <a:lnSpc>
                <a:spcPts val="347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 Cleaning &amp; Preparation: Organized and refined data to ensure quality analysis.</a:t>
            </a:r>
          </a:p>
          <a:p>
            <a:pPr marL="626109" lvl="1" indent="-313054" algn="just">
              <a:lnSpc>
                <a:spcPts val="347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Analysis of Trends: Investigated trends in patient visits across different demographics and medical needs.</a:t>
            </a:r>
          </a:p>
          <a:p>
            <a:pPr marL="626109" lvl="1" indent="-313054" algn="just">
              <a:lnSpc>
                <a:spcPts val="347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Predictive Modeling: Applied machine learning techniques to forecast future visit patterns and support decision-making in healthcare facilities.</a:t>
            </a:r>
          </a:p>
          <a:p>
            <a:pPr algn="just">
              <a:lnSpc>
                <a:spcPts val="3479"/>
              </a:lnSpc>
            </a:pPr>
            <a:endParaRPr lang="en-US" sz="2899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82034" y="9604554"/>
            <a:ext cx="39319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10/30/2024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59729" y="9604554"/>
            <a:ext cx="59893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b="1">
                <a:solidFill>
                  <a:srgbClr val="2E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299447" y="9604554"/>
            <a:ext cx="39319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80"/>
              </a:lnSpc>
            </a:pPr>
            <a:r>
              <a:rPr lang="en-US" sz="1650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031686" y="8045980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B0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3687045" y="2310022"/>
            <a:ext cx="479624" cy="479623"/>
            <a:chOff x="0" y="0"/>
            <a:chExt cx="639498" cy="63949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9445" cy="639445"/>
            </a:xfrm>
            <a:custGeom>
              <a:avLst/>
              <a:gdLst/>
              <a:ahLst/>
              <a:cxnLst/>
              <a:rect l="l" t="t" r="r" b="b"/>
              <a:pathLst>
                <a:path w="639445" h="639445">
                  <a:moveTo>
                    <a:pt x="0" y="0"/>
                  </a:moveTo>
                  <a:lnTo>
                    <a:pt x="639445" y="0"/>
                  </a:lnTo>
                  <a:lnTo>
                    <a:pt x="639445" y="639445"/>
                  </a:lnTo>
                  <a:lnTo>
                    <a:pt x="0" y="639445"/>
                  </a:lnTo>
                  <a:close/>
                </a:path>
              </a:pathLst>
            </a:custGeom>
            <a:solidFill>
              <a:srgbClr val="2E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1686" y="8846607"/>
            <a:ext cx="269965" cy="269966"/>
            <a:chOff x="0" y="0"/>
            <a:chExt cx="359954" cy="35995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59918" cy="359918"/>
            </a:xfrm>
            <a:custGeom>
              <a:avLst/>
              <a:gdLst/>
              <a:ahLst/>
              <a:cxnLst/>
              <a:rect l="l" t="t" r="r" b="b"/>
              <a:pathLst>
                <a:path w="359918" h="359918">
                  <a:moveTo>
                    <a:pt x="0" y="0"/>
                  </a:moveTo>
                  <a:lnTo>
                    <a:pt x="359918" y="0"/>
                  </a:lnTo>
                  <a:lnTo>
                    <a:pt x="359918" y="359918"/>
                  </a:lnTo>
                  <a:lnTo>
                    <a:pt x="0" y="359918"/>
                  </a:lnTo>
                  <a:close/>
                </a:path>
              </a:pathLst>
            </a:custGeom>
            <a:solidFill>
              <a:srgbClr val="2E946B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176217" y="176038"/>
            <a:ext cx="10175259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82038" y="9265206"/>
            <a:ext cx="3271838" cy="728662"/>
          </a:xfrm>
          <a:custGeom>
            <a:avLst/>
            <a:gdLst/>
            <a:ahLst/>
            <a:cxnLst/>
            <a:rect l="l" t="t" r="r" b="b"/>
            <a:pathLst>
              <a:path w="3271838" h="728662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741875" y="1802890"/>
            <a:ext cx="11818425" cy="438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79"/>
              </a:lnSpc>
            </a:pPr>
            <a:r>
              <a:rPr lang="en-US" sz="28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Primary End Users:</a:t>
            </a:r>
          </a:p>
          <a:p>
            <a:pPr marL="626109" lvl="1" indent="-313054" algn="just">
              <a:lnSpc>
                <a:spcPts val="347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Healthcare Providers: Benefit from insights to optimize appointment scheduling, reduce wait times, and manage patient flow.</a:t>
            </a:r>
          </a:p>
          <a:p>
            <a:pPr marL="626109" lvl="1" indent="-313054" algn="just">
              <a:lnSpc>
                <a:spcPts val="347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Administrative Staff: Use data trends to make informed decisions about staffing, resources, and patient handling.</a:t>
            </a:r>
          </a:p>
          <a:p>
            <a:pPr marL="626109" lvl="1" indent="-313054" algn="just">
              <a:lnSpc>
                <a:spcPts val="347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 Analysts: Analyze healthcare data to reveal trends and support policy-making, contributing to better public health management.</a:t>
            </a:r>
          </a:p>
          <a:p>
            <a:pPr algn="just">
              <a:lnSpc>
                <a:spcPts val="3479"/>
              </a:lnSpc>
            </a:pPr>
            <a:endParaRPr lang="en-US" sz="2899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741875" y="6169536"/>
            <a:ext cx="11818425" cy="3067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79"/>
              </a:lnSpc>
            </a:pPr>
            <a:r>
              <a:rPr lang="en-US" sz="28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Secondary Users:</a:t>
            </a:r>
          </a:p>
          <a:p>
            <a:pPr marL="626109" lvl="1" indent="-313054" algn="just">
              <a:lnSpc>
                <a:spcPts val="347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Public Health Researchers: Leverage data to understand broader healthcare needs and patient demographics.</a:t>
            </a:r>
          </a:p>
          <a:p>
            <a:pPr marL="626109" lvl="1" indent="-313054" algn="just">
              <a:lnSpc>
                <a:spcPts val="347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Patients: Indirectly benefit from streamlined healthcare services and reduced wait times through improved healthcare management.</a:t>
            </a:r>
          </a:p>
          <a:p>
            <a:pPr algn="just">
              <a:lnSpc>
                <a:spcPts val="3479"/>
              </a:lnSpc>
            </a:pPr>
            <a:endParaRPr lang="en-US" sz="2899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82034" y="9604554"/>
            <a:ext cx="39319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>
                <a:solidFill>
                  <a:srgbClr val="2E83C3"/>
                </a:solidFill>
                <a:latin typeface="Trebuchet MS"/>
                <a:ea typeface="Trebuchet MS"/>
                <a:cs typeface="Trebuchet MS"/>
                <a:sym typeface="Trebuchet MS"/>
              </a:rPr>
              <a:t>10/30/2024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59729" y="9604554"/>
            <a:ext cx="59893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b="1">
                <a:solidFill>
                  <a:srgbClr val="2E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299447" y="9604554"/>
            <a:ext cx="39319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80"/>
              </a:lnSpc>
            </a:pPr>
            <a:r>
              <a:rPr lang="en-US" sz="1650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1044238" y="664894"/>
            <a:ext cx="542925" cy="542925"/>
            <a:chOff x="0" y="0"/>
            <a:chExt cx="723900" cy="7239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0" y="361950"/>
                  </a:moveTo>
                  <a:cubicBezTo>
                    <a:pt x="0" y="162052"/>
                    <a:pt x="162052" y="0"/>
                    <a:pt x="361950" y="0"/>
                  </a:cubicBezTo>
                  <a:cubicBezTo>
                    <a:pt x="561848" y="0"/>
                    <a:pt x="723900" y="162052"/>
                    <a:pt x="723900" y="361950"/>
                  </a:cubicBezTo>
                  <a:cubicBezTo>
                    <a:pt x="723900" y="561848"/>
                    <a:pt x="561848" y="723900"/>
                    <a:pt x="361950" y="723900"/>
                  </a:cubicBezTo>
                  <a:cubicBezTo>
                    <a:pt x="162052" y="723900"/>
                    <a:pt x="0" y="561848"/>
                    <a:pt x="0" y="361950"/>
                  </a:cubicBezTo>
                  <a:close/>
                </a:path>
              </a:pathLst>
            </a:custGeom>
            <a:solidFill>
              <a:srgbClr val="EBEBEB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6510869" y="8408991"/>
            <a:ext cx="981340" cy="981340"/>
            <a:chOff x="0" y="0"/>
            <a:chExt cx="1308454" cy="130845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308354" cy="1308354"/>
            </a:xfrm>
            <a:custGeom>
              <a:avLst/>
              <a:gdLst/>
              <a:ahLst/>
              <a:cxnLst/>
              <a:rect l="l" t="t" r="r" b="b"/>
              <a:pathLst>
                <a:path w="1308354" h="1308354">
                  <a:moveTo>
                    <a:pt x="0" y="654177"/>
                  </a:moveTo>
                  <a:cubicBezTo>
                    <a:pt x="0" y="292862"/>
                    <a:pt x="292862" y="0"/>
                    <a:pt x="654177" y="0"/>
                  </a:cubicBezTo>
                  <a:cubicBezTo>
                    <a:pt x="1015492" y="0"/>
                    <a:pt x="1308354" y="292862"/>
                    <a:pt x="1308354" y="654177"/>
                  </a:cubicBezTo>
                  <a:cubicBezTo>
                    <a:pt x="1308354" y="1015492"/>
                    <a:pt x="1015492" y="1308354"/>
                    <a:pt x="654177" y="1308354"/>
                  </a:cubicBezTo>
                  <a:cubicBezTo>
                    <a:pt x="292862" y="1308354"/>
                    <a:pt x="0" y="1015492"/>
                    <a:pt x="0" y="654177"/>
                  </a:cubicBezTo>
                  <a:close/>
                </a:path>
              </a:pathLst>
            </a:custGeom>
            <a:solidFill>
              <a:srgbClr val="2E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6025686" y="9198658"/>
            <a:ext cx="376728" cy="376728"/>
            <a:chOff x="0" y="0"/>
            <a:chExt cx="502304" cy="50230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502285" cy="502285"/>
            </a:xfrm>
            <a:custGeom>
              <a:avLst/>
              <a:gdLst/>
              <a:ahLst/>
              <a:cxnLst/>
              <a:rect l="l" t="t" r="r" b="b"/>
              <a:pathLst>
                <a:path w="502285" h="502285">
                  <a:moveTo>
                    <a:pt x="0" y="251206"/>
                  </a:moveTo>
                  <a:cubicBezTo>
                    <a:pt x="0" y="112395"/>
                    <a:pt x="112395" y="0"/>
                    <a:pt x="251206" y="0"/>
                  </a:cubicBezTo>
                  <a:cubicBezTo>
                    <a:pt x="390017" y="0"/>
                    <a:pt x="502285" y="112395"/>
                    <a:pt x="502285" y="251206"/>
                  </a:cubicBezTo>
                  <a:cubicBezTo>
                    <a:pt x="502285" y="390017"/>
                    <a:pt x="389890" y="502285"/>
                    <a:pt x="251206" y="502285"/>
                  </a:cubicBezTo>
                  <a:cubicBezTo>
                    <a:pt x="112522" y="502285"/>
                    <a:pt x="0" y="389890"/>
                    <a:pt x="0" y="251206"/>
                  </a:cubicBezTo>
                  <a:close/>
                </a:path>
              </a:pathLst>
            </a:custGeom>
            <a:solidFill>
              <a:srgbClr val="2E946B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701038" y="9615692"/>
            <a:ext cx="5559380" cy="444138"/>
          </a:xfrm>
          <a:custGeom>
            <a:avLst/>
            <a:gdLst/>
            <a:ahLst/>
            <a:cxnLst/>
            <a:rect l="l" t="t" r="r" b="b"/>
            <a:pathLst>
              <a:path w="5559380" h="444138">
                <a:moveTo>
                  <a:pt x="0" y="0"/>
                </a:moveTo>
                <a:lnTo>
                  <a:pt x="5559380" y="0"/>
                </a:lnTo>
                <a:lnTo>
                  <a:pt x="5559380" y="444137"/>
                </a:lnTo>
                <a:lnTo>
                  <a:pt x="0" y="4441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flipH="1">
            <a:off x="76200" y="5730240"/>
            <a:ext cx="2590800" cy="4515036"/>
          </a:xfrm>
          <a:custGeom>
            <a:avLst/>
            <a:gdLst/>
            <a:ahLst/>
            <a:cxnLst/>
            <a:rect l="l" t="t" r="r" b="b"/>
            <a:pathLst>
              <a:path w="2590800" h="4515036">
                <a:moveTo>
                  <a:pt x="2590800" y="0"/>
                </a:moveTo>
                <a:lnTo>
                  <a:pt x="0" y="0"/>
                </a:lnTo>
                <a:lnTo>
                  <a:pt x="0" y="4515036"/>
                </a:lnTo>
                <a:lnTo>
                  <a:pt x="2590800" y="4515036"/>
                </a:lnTo>
                <a:lnTo>
                  <a:pt x="2590800" y="0"/>
                </a:lnTo>
                <a:close/>
              </a:path>
            </a:pathLst>
          </a:custGeom>
          <a:blipFill>
            <a:blip r:embed="rId4"/>
            <a:stretch>
              <a:fillRect l="-5923" r="-5923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082038" y="672520"/>
            <a:ext cx="7776557" cy="1199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Technology Used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953789" y="2327411"/>
            <a:ext cx="11818425" cy="6572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9" lvl="1" indent="-313054" algn="just">
              <a:lnSpc>
                <a:spcPts val="3479"/>
              </a:lnSpc>
              <a:buFont typeface="Arial"/>
              <a:buChar char="•"/>
            </a:pPr>
            <a:r>
              <a:rPr lang="en-US" sz="28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Technologies Applied:</a:t>
            </a:r>
          </a:p>
          <a:p>
            <a:pPr marL="1252218" lvl="2" indent="-417406" algn="just">
              <a:lnSpc>
                <a:spcPts val="3479"/>
              </a:lnSpc>
              <a:buFont typeface="Arial"/>
              <a:buChar char="⚬"/>
            </a:pPr>
            <a:r>
              <a:rPr lang="en-US" sz="28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 Analysis: Python (libraries such as Pandas, NumPy, and Matplotlib) for cleaning, processing, and analyzing doctor visit data.</a:t>
            </a:r>
          </a:p>
          <a:p>
            <a:pPr marL="1252218" lvl="2" indent="-417406" algn="just">
              <a:lnSpc>
                <a:spcPts val="3479"/>
              </a:lnSpc>
              <a:buFont typeface="Arial"/>
              <a:buChar char="⚬"/>
            </a:pPr>
            <a:r>
              <a:rPr lang="en-US" sz="28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AI and Machine Learning Models: Utilized large language models (e.g., GPT-based LLMs) to interpret data trends and perform predictive analysis.</a:t>
            </a:r>
          </a:p>
          <a:p>
            <a:pPr marL="1252218" lvl="2" indent="-417406" algn="just">
              <a:lnSpc>
                <a:spcPts val="3479"/>
              </a:lnSpc>
              <a:buFont typeface="Arial"/>
              <a:buChar char="⚬"/>
            </a:pPr>
            <a:r>
              <a:rPr lang="en-US" sz="28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 Visualization: Seaborn and Matplotlib for creating visual representations of patient demographics, visit trends, and diagnosis frequencies.</a:t>
            </a:r>
          </a:p>
          <a:p>
            <a:pPr marL="1252218" lvl="2" indent="-417406" algn="just">
              <a:lnSpc>
                <a:spcPts val="3479"/>
              </a:lnSpc>
              <a:buFont typeface="Arial"/>
              <a:buChar char="⚬"/>
            </a:pPr>
            <a:r>
              <a:rPr lang="en-US" sz="28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Tools &amp; Platforms: Google Colab and Jupyter Notebook for development and testing.</a:t>
            </a:r>
          </a:p>
          <a:p>
            <a:pPr marL="1252218" lvl="2" indent="-417406" algn="just">
              <a:lnSpc>
                <a:spcPts val="3479"/>
              </a:lnSpc>
              <a:buFont typeface="Arial"/>
              <a:buChar char="⚬"/>
            </a:pPr>
            <a:r>
              <a:rPr lang="en-US" sz="28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Model Selection: Machine learning models for predictive analytics to understand future patterns in healthcare demand.</a:t>
            </a:r>
          </a:p>
          <a:p>
            <a:pPr algn="just">
              <a:lnSpc>
                <a:spcPts val="3479"/>
              </a:lnSpc>
            </a:pPr>
            <a:endParaRPr lang="en-US" sz="2899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1686" y="8045980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B0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0039186" y="2549833"/>
            <a:ext cx="479624" cy="479623"/>
            <a:chOff x="0" y="0"/>
            <a:chExt cx="639498" cy="63949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9445" cy="639445"/>
            </a:xfrm>
            <a:custGeom>
              <a:avLst/>
              <a:gdLst/>
              <a:ahLst/>
              <a:cxnLst/>
              <a:rect l="l" t="t" r="r" b="b"/>
              <a:pathLst>
                <a:path w="639445" h="639445">
                  <a:moveTo>
                    <a:pt x="0" y="0"/>
                  </a:moveTo>
                  <a:lnTo>
                    <a:pt x="639445" y="0"/>
                  </a:lnTo>
                  <a:lnTo>
                    <a:pt x="639445" y="639445"/>
                  </a:lnTo>
                  <a:lnTo>
                    <a:pt x="0" y="639445"/>
                  </a:lnTo>
                  <a:close/>
                </a:path>
              </a:pathLst>
            </a:custGeom>
            <a:solidFill>
              <a:srgbClr val="2E83C3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031686" y="8846607"/>
            <a:ext cx="269965" cy="269966"/>
            <a:chOff x="0" y="0"/>
            <a:chExt cx="359954" cy="35995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59918" cy="359918"/>
            </a:xfrm>
            <a:custGeom>
              <a:avLst/>
              <a:gdLst/>
              <a:ahLst/>
              <a:cxnLst/>
              <a:rect l="l" t="t" r="r" b="b"/>
              <a:pathLst>
                <a:path w="359918" h="359918">
                  <a:moveTo>
                    <a:pt x="0" y="0"/>
                  </a:moveTo>
                  <a:lnTo>
                    <a:pt x="359918" y="0"/>
                  </a:lnTo>
                  <a:lnTo>
                    <a:pt x="359918" y="359918"/>
                  </a:lnTo>
                  <a:lnTo>
                    <a:pt x="0" y="359918"/>
                  </a:lnTo>
                  <a:close/>
                </a:path>
              </a:pathLst>
            </a:custGeom>
            <a:solidFill>
              <a:srgbClr val="2E946B"/>
            </a:solidFill>
          </p:spPr>
        </p:sp>
      </p:grpSp>
      <p:sp>
        <p:nvSpPr>
          <p:cNvPr id="28" name="Freeform 28"/>
          <p:cNvSpPr/>
          <p:nvPr/>
        </p:nvSpPr>
        <p:spPr>
          <a:xfrm>
            <a:off x="1013936" y="9707880"/>
            <a:ext cx="3214688" cy="289560"/>
          </a:xfrm>
          <a:custGeom>
            <a:avLst/>
            <a:gdLst/>
            <a:ahLst/>
            <a:cxnLst/>
            <a:rect l="l" t="t" r="r" b="b"/>
            <a:pathLst>
              <a:path w="3214688" h="289560">
                <a:moveTo>
                  <a:pt x="0" y="0"/>
                </a:moveTo>
                <a:lnTo>
                  <a:pt x="3214687" y="0"/>
                </a:lnTo>
                <a:lnTo>
                  <a:pt x="3214687" y="289560"/>
                </a:lnTo>
                <a:lnTo>
                  <a:pt x="0" y="28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518486" r="-135857"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5596815" y="1259816"/>
            <a:ext cx="12427788" cy="7767368"/>
          </a:xfrm>
          <a:custGeom>
            <a:avLst/>
            <a:gdLst/>
            <a:ahLst/>
            <a:cxnLst/>
            <a:rect l="l" t="t" r="r" b="b"/>
            <a:pathLst>
              <a:path w="12427788" h="7767368">
                <a:moveTo>
                  <a:pt x="0" y="0"/>
                </a:moveTo>
                <a:lnTo>
                  <a:pt x="12427788" y="0"/>
                </a:lnTo>
                <a:lnTo>
                  <a:pt x="12427788" y="7767368"/>
                </a:lnTo>
                <a:lnTo>
                  <a:pt x="0" y="77673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30" name="TextBox 30"/>
          <p:cNvSpPr txBox="1"/>
          <p:nvPr/>
        </p:nvSpPr>
        <p:spPr>
          <a:xfrm>
            <a:off x="13299447" y="9604554"/>
            <a:ext cx="39319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80"/>
              </a:lnSpc>
            </a:pPr>
            <a:r>
              <a:rPr lang="en-US" sz="1650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05376" y="582554"/>
            <a:ext cx="4289584" cy="117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36550" y="4479925"/>
            <a:ext cx="4917839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79"/>
              </a:lnSpc>
            </a:pPr>
            <a:r>
              <a:rPr lang="en-US" sz="28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Age Distribution: A histogram showing the distribution of ages among the participants.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1686" y="8045980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B0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0039186" y="2549833"/>
            <a:ext cx="479624" cy="479623"/>
            <a:chOff x="0" y="0"/>
            <a:chExt cx="639498" cy="63949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9445" cy="639445"/>
            </a:xfrm>
            <a:custGeom>
              <a:avLst/>
              <a:gdLst/>
              <a:ahLst/>
              <a:cxnLst/>
              <a:rect l="l" t="t" r="r" b="b"/>
              <a:pathLst>
                <a:path w="639445" h="639445">
                  <a:moveTo>
                    <a:pt x="0" y="0"/>
                  </a:moveTo>
                  <a:lnTo>
                    <a:pt x="639445" y="0"/>
                  </a:lnTo>
                  <a:lnTo>
                    <a:pt x="639445" y="639445"/>
                  </a:lnTo>
                  <a:lnTo>
                    <a:pt x="0" y="639445"/>
                  </a:lnTo>
                  <a:close/>
                </a:path>
              </a:pathLst>
            </a:custGeom>
            <a:solidFill>
              <a:srgbClr val="2E83C3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031686" y="8846607"/>
            <a:ext cx="269965" cy="269966"/>
            <a:chOff x="0" y="0"/>
            <a:chExt cx="359954" cy="35995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59918" cy="359918"/>
            </a:xfrm>
            <a:custGeom>
              <a:avLst/>
              <a:gdLst/>
              <a:ahLst/>
              <a:cxnLst/>
              <a:rect l="l" t="t" r="r" b="b"/>
              <a:pathLst>
                <a:path w="359918" h="359918">
                  <a:moveTo>
                    <a:pt x="0" y="0"/>
                  </a:moveTo>
                  <a:lnTo>
                    <a:pt x="359918" y="0"/>
                  </a:lnTo>
                  <a:lnTo>
                    <a:pt x="359918" y="359918"/>
                  </a:lnTo>
                  <a:lnTo>
                    <a:pt x="0" y="359918"/>
                  </a:lnTo>
                  <a:close/>
                </a:path>
              </a:pathLst>
            </a:custGeom>
            <a:solidFill>
              <a:srgbClr val="2E946B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5452110" y="1611934"/>
            <a:ext cx="12504973" cy="7815608"/>
          </a:xfrm>
          <a:custGeom>
            <a:avLst/>
            <a:gdLst/>
            <a:ahLst/>
            <a:cxnLst/>
            <a:rect l="l" t="t" r="r" b="b"/>
            <a:pathLst>
              <a:path w="12504973" h="7815608">
                <a:moveTo>
                  <a:pt x="0" y="0"/>
                </a:moveTo>
                <a:lnTo>
                  <a:pt x="12504973" y="0"/>
                </a:lnTo>
                <a:lnTo>
                  <a:pt x="12504973" y="7815608"/>
                </a:lnTo>
                <a:lnTo>
                  <a:pt x="0" y="7815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30" name="TextBox 30"/>
          <p:cNvSpPr txBox="1"/>
          <p:nvPr/>
        </p:nvSpPr>
        <p:spPr>
          <a:xfrm>
            <a:off x="13299447" y="9604554"/>
            <a:ext cx="39319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80"/>
              </a:lnSpc>
            </a:pPr>
            <a:r>
              <a:rPr lang="en-US" sz="1650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05376" y="582554"/>
            <a:ext cx="4289584" cy="117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2360" y="4479925"/>
            <a:ext cx="4917839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79"/>
              </a:lnSpc>
            </a:pPr>
            <a:r>
              <a:rPr lang="en-US" sz="28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Income Distribution: A box plot illustrating the spread and outliers in income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1686" y="8045980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B0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0039186" y="2549833"/>
            <a:ext cx="479624" cy="479623"/>
            <a:chOff x="0" y="0"/>
            <a:chExt cx="639498" cy="63949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9445" cy="639445"/>
            </a:xfrm>
            <a:custGeom>
              <a:avLst/>
              <a:gdLst/>
              <a:ahLst/>
              <a:cxnLst/>
              <a:rect l="l" t="t" r="r" b="b"/>
              <a:pathLst>
                <a:path w="639445" h="639445">
                  <a:moveTo>
                    <a:pt x="0" y="0"/>
                  </a:moveTo>
                  <a:lnTo>
                    <a:pt x="639445" y="0"/>
                  </a:lnTo>
                  <a:lnTo>
                    <a:pt x="639445" y="639445"/>
                  </a:lnTo>
                  <a:lnTo>
                    <a:pt x="0" y="639445"/>
                  </a:lnTo>
                  <a:close/>
                </a:path>
              </a:pathLst>
            </a:custGeom>
            <a:solidFill>
              <a:srgbClr val="2E83C3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031686" y="8846607"/>
            <a:ext cx="269965" cy="269966"/>
            <a:chOff x="0" y="0"/>
            <a:chExt cx="359954" cy="35995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59918" cy="359918"/>
            </a:xfrm>
            <a:custGeom>
              <a:avLst/>
              <a:gdLst/>
              <a:ahLst/>
              <a:cxnLst/>
              <a:rect l="l" t="t" r="r" b="b"/>
              <a:pathLst>
                <a:path w="359918" h="359918">
                  <a:moveTo>
                    <a:pt x="0" y="0"/>
                  </a:moveTo>
                  <a:lnTo>
                    <a:pt x="359918" y="0"/>
                  </a:lnTo>
                  <a:lnTo>
                    <a:pt x="359918" y="359918"/>
                  </a:lnTo>
                  <a:lnTo>
                    <a:pt x="0" y="359918"/>
                  </a:lnTo>
                  <a:close/>
                </a:path>
              </a:pathLst>
            </a:custGeom>
            <a:solidFill>
              <a:srgbClr val="2E946B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5254389" y="1376263"/>
            <a:ext cx="12621165" cy="8017075"/>
          </a:xfrm>
          <a:custGeom>
            <a:avLst/>
            <a:gdLst/>
            <a:ahLst/>
            <a:cxnLst/>
            <a:rect l="l" t="t" r="r" b="b"/>
            <a:pathLst>
              <a:path w="12621165" h="8017075">
                <a:moveTo>
                  <a:pt x="0" y="0"/>
                </a:moveTo>
                <a:lnTo>
                  <a:pt x="12621165" y="0"/>
                </a:lnTo>
                <a:lnTo>
                  <a:pt x="12621165" y="8017075"/>
                </a:lnTo>
                <a:lnTo>
                  <a:pt x="0" y="80170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633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30" name="TextBox 30"/>
          <p:cNvSpPr txBox="1"/>
          <p:nvPr/>
        </p:nvSpPr>
        <p:spPr>
          <a:xfrm>
            <a:off x="13299447" y="9604554"/>
            <a:ext cx="39319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80"/>
              </a:lnSpc>
            </a:pPr>
            <a:r>
              <a:rPr lang="en-US" sz="1650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05376" y="582554"/>
            <a:ext cx="4289584" cy="117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2360" y="4327972"/>
            <a:ext cx="4917839" cy="175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79"/>
              </a:lnSpc>
            </a:pPr>
            <a:r>
              <a:rPr lang="en-US" sz="28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Illness Distribution: A count plot displaying the frequency of different illness types reported.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1686" y="8045980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B0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0039186" y="2549833"/>
            <a:ext cx="479624" cy="479623"/>
            <a:chOff x="0" y="0"/>
            <a:chExt cx="639498" cy="63949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9445" cy="639445"/>
            </a:xfrm>
            <a:custGeom>
              <a:avLst/>
              <a:gdLst/>
              <a:ahLst/>
              <a:cxnLst/>
              <a:rect l="l" t="t" r="r" b="b"/>
              <a:pathLst>
                <a:path w="639445" h="639445">
                  <a:moveTo>
                    <a:pt x="0" y="0"/>
                  </a:moveTo>
                  <a:lnTo>
                    <a:pt x="639445" y="0"/>
                  </a:lnTo>
                  <a:lnTo>
                    <a:pt x="639445" y="639445"/>
                  </a:lnTo>
                  <a:lnTo>
                    <a:pt x="0" y="639445"/>
                  </a:lnTo>
                  <a:close/>
                </a:path>
              </a:pathLst>
            </a:custGeom>
            <a:solidFill>
              <a:srgbClr val="2E83C3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031686" y="8846607"/>
            <a:ext cx="269965" cy="269966"/>
            <a:chOff x="0" y="0"/>
            <a:chExt cx="359954" cy="35995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59918" cy="359918"/>
            </a:xfrm>
            <a:custGeom>
              <a:avLst/>
              <a:gdLst/>
              <a:ahLst/>
              <a:cxnLst/>
              <a:rect l="l" t="t" r="r" b="b"/>
              <a:pathLst>
                <a:path w="359918" h="359918">
                  <a:moveTo>
                    <a:pt x="0" y="0"/>
                  </a:moveTo>
                  <a:lnTo>
                    <a:pt x="359918" y="0"/>
                  </a:lnTo>
                  <a:lnTo>
                    <a:pt x="359918" y="359918"/>
                  </a:lnTo>
                  <a:lnTo>
                    <a:pt x="0" y="359918"/>
                  </a:lnTo>
                  <a:close/>
                </a:path>
              </a:pathLst>
            </a:custGeom>
            <a:solidFill>
              <a:srgbClr val="2E946B"/>
            </a:solidFill>
          </p:spPr>
        </p:sp>
      </p:grpSp>
      <p:sp>
        <p:nvSpPr>
          <p:cNvPr id="28" name="Freeform 28"/>
          <p:cNvSpPr/>
          <p:nvPr/>
        </p:nvSpPr>
        <p:spPr>
          <a:xfrm>
            <a:off x="1013936" y="9707880"/>
            <a:ext cx="3214688" cy="289560"/>
          </a:xfrm>
          <a:custGeom>
            <a:avLst/>
            <a:gdLst/>
            <a:ahLst/>
            <a:cxnLst/>
            <a:rect l="l" t="t" r="r" b="b"/>
            <a:pathLst>
              <a:path w="3214688" h="289560">
                <a:moveTo>
                  <a:pt x="0" y="0"/>
                </a:moveTo>
                <a:lnTo>
                  <a:pt x="3214687" y="0"/>
                </a:lnTo>
                <a:lnTo>
                  <a:pt x="3214687" y="289560"/>
                </a:lnTo>
                <a:lnTo>
                  <a:pt x="0" y="28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518486" r="-135857"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5397523" y="1800073"/>
            <a:ext cx="12502410" cy="7814006"/>
          </a:xfrm>
          <a:custGeom>
            <a:avLst/>
            <a:gdLst/>
            <a:ahLst/>
            <a:cxnLst/>
            <a:rect l="l" t="t" r="r" b="b"/>
            <a:pathLst>
              <a:path w="12502410" h="7814006">
                <a:moveTo>
                  <a:pt x="0" y="0"/>
                </a:moveTo>
                <a:lnTo>
                  <a:pt x="12502410" y="0"/>
                </a:lnTo>
                <a:lnTo>
                  <a:pt x="12502410" y="7814006"/>
                </a:lnTo>
                <a:lnTo>
                  <a:pt x="0" y="78140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30" name="TextBox 30"/>
          <p:cNvSpPr txBox="1"/>
          <p:nvPr/>
        </p:nvSpPr>
        <p:spPr>
          <a:xfrm>
            <a:off x="13299447" y="9604554"/>
            <a:ext cx="3931920" cy="46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80"/>
              </a:lnSpc>
            </a:pPr>
            <a:r>
              <a:rPr lang="en-US" sz="1650">
                <a:solidFill>
                  <a:srgbClr val="2E94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05376" y="582554"/>
            <a:ext cx="4289584" cy="1174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2360" y="4327972"/>
            <a:ext cx="4917839" cy="175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79"/>
              </a:lnSpc>
            </a:pPr>
            <a:r>
              <a:rPr lang="en-US" sz="28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bar chart for gender distribution showing the counts of each gender in the dataset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535</Words>
  <Application>Microsoft Office PowerPoint</Application>
  <PresentationFormat>Custom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Trebuchet MS</vt:lpstr>
      <vt:lpstr>Calibri</vt:lpstr>
      <vt:lpstr>Arial</vt:lpstr>
      <vt:lpstr>Trebuchet MS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Your_Name_MajorProject_DoctorsVistit_DA.pptx</dc:title>
  <dc:creator>RUGVED GAIKWAD</dc:creator>
  <cp:lastModifiedBy>Rugved Gaikwad</cp:lastModifiedBy>
  <cp:revision>1</cp:revision>
  <dcterms:created xsi:type="dcterms:W3CDTF">2006-08-16T00:00:00Z</dcterms:created>
  <dcterms:modified xsi:type="dcterms:W3CDTF">2025-03-25T07:05:56Z</dcterms:modified>
  <dc:identifier>DAGVCDaXxMw</dc:identifier>
</cp:coreProperties>
</file>