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57" r:id="rId3"/>
    <p:sldId id="267" r:id="rId4"/>
    <p:sldId id="258" r:id="rId5"/>
    <p:sldId id="269" r:id="rId6"/>
    <p:sldId id="270" r:id="rId7"/>
    <p:sldId id="271" r:id="rId8"/>
    <p:sldId id="272" r:id="rId9"/>
    <p:sldId id="273" r:id="rId10"/>
    <p:sldId id="278" r:id="rId11"/>
    <p:sldId id="275" r:id="rId12"/>
    <p:sldId id="277" r:id="rId13"/>
    <p:sldId id="276"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2" d="100"/>
          <a:sy n="82" d="100"/>
        </p:scale>
        <p:origin x="720" y="7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2/24/2024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2/24/2024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2/24/2024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2/24/2024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2/24/2024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2/24/2024</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2/24/2024</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2/24/2024</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2/24/2024</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2/24/2024</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Healthcare Dialysis</a:t>
            </a:r>
          </a:p>
        </p:txBody>
      </p:sp>
      <p:sp>
        <p:nvSpPr>
          <p:cNvPr id="3" name="Subtitle 2"/>
          <p:cNvSpPr>
            <a:spLocks noGrp="1"/>
          </p:cNvSpPr>
          <p:nvPr>
            <p:ph type="subTitle" idx="1"/>
          </p:nvPr>
        </p:nvSpPr>
        <p:spPr/>
        <p:txBody>
          <a:bodyPr/>
          <a:lstStyle/>
          <a:p>
            <a:r>
              <a:rPr lang="en-US" dirty="0"/>
              <a:t>P_373 (Group-2)</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F9B460-D871-C5B6-4772-789ED5E89A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541C23-54AE-EBB9-8183-8B70E85CE4A8}"/>
              </a:ext>
            </a:extLst>
          </p:cNvPr>
          <p:cNvSpPr>
            <a:spLocks noGrp="1"/>
          </p:cNvSpPr>
          <p:nvPr>
            <p:ph type="title"/>
          </p:nvPr>
        </p:nvSpPr>
        <p:spPr/>
        <p:txBody>
          <a:bodyPr/>
          <a:lstStyle/>
          <a:p>
            <a:r>
              <a:rPr lang="en-US" dirty="0"/>
              <a:t>Excel Dashboard</a:t>
            </a:r>
          </a:p>
        </p:txBody>
      </p:sp>
      <p:pic>
        <p:nvPicPr>
          <p:cNvPr id="7" name="Content Placeholder 6">
            <a:extLst>
              <a:ext uri="{FF2B5EF4-FFF2-40B4-BE49-F238E27FC236}">
                <a16:creationId xmlns:a16="http://schemas.microsoft.com/office/drawing/2014/main" id="{47A3DA44-3CAD-795E-9DB1-CFB3C9FFD8E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199456" y="1556792"/>
            <a:ext cx="9793088" cy="5233182"/>
          </a:xfrm>
        </p:spPr>
      </p:pic>
    </p:spTree>
    <p:extLst>
      <p:ext uri="{BB962C8B-B14F-4D97-AF65-F5344CB8AC3E}">
        <p14:creationId xmlns:p14="http://schemas.microsoft.com/office/powerpoint/2010/main" val="606362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03BD96-FF1A-74B2-F5AF-AB48041DA8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FBFF10-18A5-6973-C56C-4F851AEF2129}"/>
              </a:ext>
            </a:extLst>
          </p:cNvPr>
          <p:cNvSpPr>
            <a:spLocks noGrp="1"/>
          </p:cNvSpPr>
          <p:nvPr>
            <p:ph type="title"/>
          </p:nvPr>
        </p:nvSpPr>
        <p:spPr/>
        <p:txBody>
          <a:bodyPr/>
          <a:lstStyle/>
          <a:p>
            <a:r>
              <a:rPr lang="en-US" dirty="0"/>
              <a:t>Tableau Dashboard </a:t>
            </a:r>
          </a:p>
        </p:txBody>
      </p:sp>
      <p:pic>
        <p:nvPicPr>
          <p:cNvPr id="7" name="Content Placeholder 6">
            <a:extLst>
              <a:ext uri="{FF2B5EF4-FFF2-40B4-BE49-F238E27FC236}">
                <a16:creationId xmlns:a16="http://schemas.microsoft.com/office/drawing/2014/main" id="{E1DAFC4E-BA26-3374-0C45-0333C4199E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9456" y="1556792"/>
            <a:ext cx="9793088" cy="5233182"/>
          </a:xfrm>
        </p:spPr>
      </p:pic>
    </p:spTree>
    <p:extLst>
      <p:ext uri="{BB962C8B-B14F-4D97-AF65-F5344CB8AC3E}">
        <p14:creationId xmlns:p14="http://schemas.microsoft.com/office/powerpoint/2010/main" val="1777526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D7D0F1-6581-36AF-1830-C7BF17D7B7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FB0F9C-2F72-7E5F-72C5-CED7BFFB67FE}"/>
              </a:ext>
            </a:extLst>
          </p:cNvPr>
          <p:cNvSpPr>
            <a:spLocks noGrp="1"/>
          </p:cNvSpPr>
          <p:nvPr>
            <p:ph type="title"/>
          </p:nvPr>
        </p:nvSpPr>
        <p:spPr/>
        <p:txBody>
          <a:bodyPr/>
          <a:lstStyle/>
          <a:p>
            <a:r>
              <a:rPr lang="en-US" dirty="0"/>
              <a:t>Power BI Dashboard</a:t>
            </a:r>
          </a:p>
        </p:txBody>
      </p:sp>
      <p:pic>
        <p:nvPicPr>
          <p:cNvPr id="7" name="Content Placeholder 6">
            <a:extLst>
              <a:ext uri="{FF2B5EF4-FFF2-40B4-BE49-F238E27FC236}">
                <a16:creationId xmlns:a16="http://schemas.microsoft.com/office/drawing/2014/main" id="{FB840EF3-6331-F36A-C9FC-BE92B5EBA95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199456" y="1556792"/>
            <a:ext cx="9793088" cy="5233182"/>
          </a:xfrm>
        </p:spPr>
      </p:pic>
    </p:spTree>
    <p:extLst>
      <p:ext uri="{BB962C8B-B14F-4D97-AF65-F5344CB8AC3E}">
        <p14:creationId xmlns:p14="http://schemas.microsoft.com/office/powerpoint/2010/main" val="2773023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90AC5E-77EA-1FCD-1A87-3F19D37DFB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407D14-59FA-D977-8D3A-813DE6AB3456}"/>
              </a:ext>
            </a:extLst>
          </p:cNvPr>
          <p:cNvSpPr>
            <a:spLocks noGrp="1"/>
          </p:cNvSpPr>
          <p:nvPr>
            <p:ph type="title"/>
          </p:nvPr>
        </p:nvSpPr>
        <p:spPr/>
        <p:txBody>
          <a:bodyPr/>
          <a:lstStyle/>
          <a:p>
            <a:r>
              <a:rPr lang="en-US" dirty="0"/>
              <a:t>CONCLUSION </a:t>
            </a:r>
          </a:p>
        </p:txBody>
      </p:sp>
      <p:sp>
        <p:nvSpPr>
          <p:cNvPr id="4" name="Content Placeholder 3">
            <a:extLst>
              <a:ext uri="{FF2B5EF4-FFF2-40B4-BE49-F238E27FC236}">
                <a16:creationId xmlns:a16="http://schemas.microsoft.com/office/drawing/2014/main" id="{63DE8D35-0FAC-4391-BDA7-62674A6BCBCC}"/>
              </a:ext>
            </a:extLst>
          </p:cNvPr>
          <p:cNvSpPr>
            <a:spLocks noGrp="1"/>
          </p:cNvSpPr>
          <p:nvPr>
            <p:ph idx="1"/>
          </p:nvPr>
        </p:nvSpPr>
        <p:spPr>
          <a:xfrm>
            <a:off x="119336" y="1628800"/>
            <a:ext cx="11953328" cy="5129980"/>
          </a:xfrm>
        </p:spPr>
        <p:txBody>
          <a:bodyPr>
            <a:normAutofit fontScale="85000" lnSpcReduction="20000"/>
          </a:bodyPr>
          <a:lstStyle/>
          <a:p>
            <a:r>
              <a:rPr lang="en-US" dirty="0"/>
              <a:t>In summary, the survival category has shown positive outcomes with the highest patient count, while the </a:t>
            </a:r>
            <a:r>
              <a:rPr lang="en-US" dirty="0" err="1"/>
              <a:t>npcr</a:t>
            </a:r>
            <a:r>
              <a:rPr lang="en-US" dirty="0"/>
              <a:t> summary has the lowest count. </a:t>
            </a:r>
          </a:p>
          <a:p>
            <a:r>
              <a:rPr lang="en-US" dirty="0"/>
              <a:t>Unfortunately, the count of profitable facilities decreased from 2018 to 2020, indicating a concerning trend. DAVITA and Fresenius Medical Care have a majority of profitable facilities. </a:t>
            </a:r>
          </a:p>
          <a:p>
            <a:r>
              <a:rPr lang="en-US" dirty="0"/>
              <a:t>Approximately 88.75% of facilities generate profit, while non-profit facilities require further analysis. </a:t>
            </a:r>
          </a:p>
          <a:p>
            <a:r>
              <a:rPr lang="en-US" dirty="0"/>
              <a:t>The highest performance score was recorded in 1969, while the lowest was in 1971. </a:t>
            </a:r>
          </a:p>
          <a:p>
            <a:r>
              <a:rPr lang="en-US" dirty="0"/>
              <a:t>Intermountain Healthcare and Memorial Hermann have high performance scores, while others need improvement. </a:t>
            </a:r>
          </a:p>
          <a:p>
            <a:r>
              <a:rPr lang="en-US" dirty="0"/>
              <a:t>The number of dialysis stations increased until 2018, but then started declining, which is also concerning.</a:t>
            </a:r>
          </a:p>
          <a:p>
            <a:r>
              <a:rPr lang="en-US" dirty="0"/>
              <a:t> To reduce costs, it is recommended to implement cost containment strategies such as improving operational efficiency and optimizing supply chain management. </a:t>
            </a:r>
          </a:p>
          <a:p>
            <a:r>
              <a:rPr lang="en-US" dirty="0"/>
              <a:t>Transitioning to value-based care models and leveraging technology and innovation can also optimize healthcare delivery and potentially reduce payments. </a:t>
            </a:r>
          </a:p>
          <a:p>
            <a:r>
              <a:rPr lang="en-US" dirty="0"/>
              <a:t>Quality improvement initiatives, such as reducing readmissions and preventing medical errors, can lead to cost savings and better payment rates.</a:t>
            </a:r>
          </a:p>
        </p:txBody>
      </p:sp>
    </p:spTree>
    <p:extLst>
      <p:ext uri="{BB962C8B-B14F-4D97-AF65-F5344CB8AC3E}">
        <p14:creationId xmlns:p14="http://schemas.microsoft.com/office/powerpoint/2010/main" val="323312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CB85A-6C18-6C2F-DFD5-A90B1C1EE674}"/>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078305C-69FB-405B-9BC6-BFEDEA75F1C2}"/>
              </a:ext>
            </a:extLst>
          </p:cNvPr>
          <p:cNvSpPr>
            <a:spLocks noGrp="1"/>
          </p:cNvSpPr>
          <p:nvPr>
            <p:ph idx="1"/>
          </p:nvPr>
        </p:nvSpPr>
        <p:spPr>
          <a:xfrm>
            <a:off x="1524000" y="3501008"/>
            <a:ext cx="9144000" cy="1888233"/>
          </a:xfrm>
        </p:spPr>
        <p:txBody>
          <a:bodyPr anchor="ctr">
            <a:normAutofit lnSpcReduction="10000"/>
          </a:bodyPr>
          <a:lstStyle/>
          <a:p>
            <a:pPr marL="0" indent="0" algn="ctr">
              <a:buNone/>
            </a:pPr>
            <a:r>
              <a:rPr lang="en-IN" sz="13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1880706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Members</a:t>
            </a:r>
          </a:p>
        </p:txBody>
      </p:sp>
      <p:sp>
        <p:nvSpPr>
          <p:cNvPr id="3" name="Content Placeholder 2"/>
          <p:cNvSpPr>
            <a:spLocks noGrp="1"/>
          </p:cNvSpPr>
          <p:nvPr>
            <p:ph idx="1"/>
          </p:nvPr>
        </p:nvSpPr>
        <p:spPr/>
        <p:txBody>
          <a:bodyPr>
            <a:normAutofit/>
          </a:bodyPr>
          <a:lstStyle/>
          <a:p>
            <a:endParaRPr lang="en-US" dirty="0"/>
          </a:p>
          <a:p>
            <a:r>
              <a:rPr lang="en-US" dirty="0"/>
              <a:t>Ms. Rutuja Raju Mane</a:t>
            </a:r>
          </a:p>
          <a:p>
            <a:r>
              <a:rPr lang="en-US" dirty="0"/>
              <a:t>Mrs. Naziya Banu Badagan</a:t>
            </a:r>
          </a:p>
          <a:p>
            <a:r>
              <a:rPr lang="en-US" dirty="0"/>
              <a:t>Mr. Ranjit Mahendra Singh</a:t>
            </a:r>
          </a:p>
          <a:p>
            <a:r>
              <a:rPr lang="en-US" dirty="0"/>
              <a:t>Mr. Nikhil Kumar Bachha</a:t>
            </a:r>
          </a:p>
          <a:p>
            <a:r>
              <a:rPr lang="en-US" dirty="0"/>
              <a:t>Mr. Rugved Anil Chaudhari</a:t>
            </a:r>
          </a:p>
          <a:p>
            <a:r>
              <a:rPr lang="en-US" dirty="0"/>
              <a:t>Mr. Kishan Kumar Pradhan</a:t>
            </a:r>
          </a:p>
          <a:p>
            <a:pPr marL="0" indent="0">
              <a:buNone/>
            </a:pPr>
            <a:endParaRPr lang="en-US" dirty="0"/>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C068A9-B792-F2F2-5719-3661331544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E117CA-5562-A2AA-3602-1AD568BF6BD7}"/>
              </a:ext>
            </a:extLst>
          </p:cNvPr>
          <p:cNvSpPr>
            <a:spLocks noGrp="1"/>
          </p:cNvSpPr>
          <p:nvPr>
            <p:ph type="title"/>
          </p:nvPr>
        </p:nvSpPr>
        <p:spPr/>
        <p:txBody>
          <a:bodyPr/>
          <a:lstStyle/>
          <a:p>
            <a:r>
              <a:rPr lang="en-US" dirty="0"/>
              <a:t>INRODUCTION</a:t>
            </a:r>
          </a:p>
        </p:txBody>
      </p:sp>
      <p:sp>
        <p:nvSpPr>
          <p:cNvPr id="7" name="Content Placeholder 6">
            <a:extLst>
              <a:ext uri="{FF2B5EF4-FFF2-40B4-BE49-F238E27FC236}">
                <a16:creationId xmlns:a16="http://schemas.microsoft.com/office/drawing/2014/main" id="{9D9EE58C-348F-09AD-9CE3-76D0FF771B82}"/>
              </a:ext>
            </a:extLst>
          </p:cNvPr>
          <p:cNvSpPr>
            <a:spLocks noGrp="1"/>
          </p:cNvSpPr>
          <p:nvPr>
            <p:ph idx="1"/>
          </p:nvPr>
        </p:nvSpPr>
        <p:spPr/>
        <p:txBody>
          <a:bodyPr/>
          <a:lstStyle/>
          <a:p>
            <a:r>
              <a:rPr lang="en-US" dirty="0"/>
              <a:t>Dialysis analysis involves analysis of key performance indicators (KPI) to gain insight into that particular data to make the right decision in the dialysis field.</a:t>
            </a:r>
          </a:p>
          <a:p>
            <a:r>
              <a:rPr lang="en-US" dirty="0"/>
              <a:t>It includes monitoring the number of Dialysis stations in the region, Number of the patients in various summaries, Comparing profit vs Non-Profit organizations, Comparing category and their expected outcomes, and tracking of reduction rate in payments.</a:t>
            </a:r>
          </a:p>
          <a:p>
            <a:r>
              <a:rPr lang="en-US" dirty="0"/>
              <a:t>Once we analyze these details Healthcare organizations can provide better treatment to every patient. It will help to optimize the healthcare system, at the end dialysis patients will get better infrastructure for their treatment.</a:t>
            </a:r>
          </a:p>
          <a:p>
            <a:endParaRPr lang="en-US" dirty="0"/>
          </a:p>
          <a:p>
            <a:endParaRPr lang="en-US" dirty="0"/>
          </a:p>
        </p:txBody>
      </p:sp>
    </p:spTree>
    <p:extLst>
      <p:ext uri="{BB962C8B-B14F-4D97-AF65-F5344CB8AC3E}">
        <p14:creationId xmlns:p14="http://schemas.microsoft.com/office/powerpoint/2010/main" val="4240742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j-lt"/>
              </a:rPr>
              <a:t>Number of Patients across various summaries</a:t>
            </a:r>
          </a:p>
        </p:txBody>
      </p:sp>
      <p:pic>
        <p:nvPicPr>
          <p:cNvPr id="13" name="Content Placeholder 12">
            <a:extLst>
              <a:ext uri="{FF2B5EF4-FFF2-40B4-BE49-F238E27FC236}">
                <a16:creationId xmlns:a16="http://schemas.microsoft.com/office/drawing/2014/main" id="{FC770495-6929-FF19-C3D7-D553D208A4B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96832" y="2055438"/>
            <a:ext cx="6043184" cy="454191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14" name="TextBox 13">
            <a:extLst>
              <a:ext uri="{FF2B5EF4-FFF2-40B4-BE49-F238E27FC236}">
                <a16:creationId xmlns:a16="http://schemas.microsoft.com/office/drawing/2014/main" id="{7B85E61D-E014-06C3-972C-0A5FAFB90F4D}"/>
              </a:ext>
            </a:extLst>
          </p:cNvPr>
          <p:cNvSpPr txBox="1"/>
          <p:nvPr/>
        </p:nvSpPr>
        <p:spPr>
          <a:xfrm>
            <a:off x="6378544" y="3172233"/>
            <a:ext cx="576064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Analyzing patients in various summaries is the crucial thing to do, By doing this we can exactly know how many people are in which category of dialysis.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KPI provides us an insight into the demand for dialysis services once we get numbers we can assist the dialysis service provider on which they have to focus more to improve their infrastructure</a:t>
            </a:r>
          </a:p>
        </p:txBody>
      </p:sp>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B60832-9490-44FA-1182-E80AD84B15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B6673A-4D73-1841-9482-ABE6F47843F9}"/>
              </a:ext>
            </a:extLst>
          </p:cNvPr>
          <p:cNvSpPr>
            <a:spLocks noGrp="1"/>
          </p:cNvSpPr>
          <p:nvPr>
            <p:ph type="title"/>
          </p:nvPr>
        </p:nvSpPr>
        <p:spPr/>
        <p:txBody>
          <a:bodyPr/>
          <a:lstStyle/>
          <a:p>
            <a:r>
              <a:rPr lang="en-IN" dirty="0">
                <a:latin typeface="+mj-lt"/>
              </a:rPr>
              <a:t>Profit Vs Non-Profit Stats</a:t>
            </a:r>
          </a:p>
        </p:txBody>
      </p:sp>
      <p:sp>
        <p:nvSpPr>
          <p:cNvPr id="14" name="TextBox 13">
            <a:extLst>
              <a:ext uri="{FF2B5EF4-FFF2-40B4-BE49-F238E27FC236}">
                <a16:creationId xmlns:a16="http://schemas.microsoft.com/office/drawing/2014/main" id="{13BA9009-A4DA-243D-EAFC-941636604B09}"/>
              </a:ext>
            </a:extLst>
          </p:cNvPr>
          <p:cNvSpPr txBox="1"/>
          <p:nvPr/>
        </p:nvSpPr>
        <p:spPr>
          <a:xfrm>
            <a:off x="6378544" y="2060848"/>
            <a:ext cx="5760640" cy="3970318"/>
          </a:xfrm>
          <a:prstGeom prst="rect">
            <a:avLst/>
          </a:prstGeom>
          <a:noFill/>
        </p:spPr>
        <p:txBody>
          <a:bodyPr wrap="square" rtlCol="0">
            <a:spAutoFit/>
          </a:bodyPr>
          <a:lstStyle/>
          <a:p>
            <a:pPr marL="285750" indent="-285750">
              <a:buFont typeface="Arial" panose="020B0604020202020204" pitchFamily="34" charset="0"/>
              <a:buChar char="•"/>
            </a:pPr>
            <a:r>
              <a:rPr lang="en-US" dirty="0"/>
              <a:t>Comparing organizations that they’re profit-based or non-profit organizations it’s an important aspect of healthcare.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analysis involves key financial metrics such as revenue, expenses, and return on investment to understand the economic landscape in the dialysis sector.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KPI helps to identify differences between Profit and Non-Profit organizations, and it enables dialysis care providers to make informed decisions like allocation of resources and work on cost management.</a:t>
            </a:r>
          </a:p>
        </p:txBody>
      </p:sp>
      <p:pic>
        <p:nvPicPr>
          <p:cNvPr id="6" name="Content Placeholder 5">
            <a:extLst>
              <a:ext uri="{FF2B5EF4-FFF2-40B4-BE49-F238E27FC236}">
                <a16:creationId xmlns:a16="http://schemas.microsoft.com/office/drawing/2014/main" id="{6F596DDD-2AA1-C84A-034E-04201097FE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344" y="2060848"/>
            <a:ext cx="4626348" cy="45720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400570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7F7469-3215-78A9-B4BB-1EBC0CA52F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D5FD2C-ABD4-9078-6BB0-ED1E42635B13}"/>
              </a:ext>
            </a:extLst>
          </p:cNvPr>
          <p:cNvSpPr>
            <a:spLocks noGrp="1"/>
          </p:cNvSpPr>
          <p:nvPr>
            <p:ph type="title"/>
          </p:nvPr>
        </p:nvSpPr>
        <p:spPr/>
        <p:txBody>
          <a:bodyPr/>
          <a:lstStyle/>
          <a:p>
            <a:r>
              <a:rPr lang="en-IN" dirty="0">
                <a:latin typeface="+mj-lt"/>
              </a:rPr>
              <a:t>Chain Organizations </a:t>
            </a:r>
            <a:r>
              <a:rPr lang="en-IN" dirty="0" err="1">
                <a:latin typeface="+mj-lt"/>
              </a:rPr>
              <a:t>w.r.t.</a:t>
            </a:r>
            <a:r>
              <a:rPr lang="en-IN" dirty="0">
                <a:latin typeface="+mj-lt"/>
              </a:rPr>
              <a:t> Total Performance Score as No Score</a:t>
            </a:r>
          </a:p>
        </p:txBody>
      </p:sp>
      <p:sp>
        <p:nvSpPr>
          <p:cNvPr id="14" name="TextBox 13">
            <a:extLst>
              <a:ext uri="{FF2B5EF4-FFF2-40B4-BE49-F238E27FC236}">
                <a16:creationId xmlns:a16="http://schemas.microsoft.com/office/drawing/2014/main" id="{1EE925FD-22D4-8B1B-AB8B-F834C734CF5C}"/>
              </a:ext>
            </a:extLst>
          </p:cNvPr>
          <p:cNvSpPr txBox="1"/>
          <p:nvPr/>
        </p:nvSpPr>
        <p:spPr>
          <a:xfrm>
            <a:off x="6378544" y="2060848"/>
            <a:ext cx="5760640" cy="3970318"/>
          </a:xfrm>
          <a:prstGeom prst="rect">
            <a:avLst/>
          </a:prstGeom>
          <a:noFill/>
        </p:spPr>
        <p:txBody>
          <a:bodyPr wrap="square" rtlCol="0">
            <a:spAutoFit/>
          </a:bodyPr>
          <a:lstStyle/>
          <a:p>
            <a:pPr marL="285750" indent="-285750">
              <a:buFont typeface="Arial" panose="020B0604020202020204" pitchFamily="34" charset="0"/>
              <a:buChar char="•"/>
            </a:pPr>
            <a:r>
              <a:rPr lang="en-US" dirty="0"/>
              <a:t>Evaluating chain organizations based on their total performance score is a crucial key performance indicator (KPI) in dialysis healthcare analytics.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especially for those with no score. The total performance score considers several quality measures, patient outcomes, and adherence to best practices.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By analyzing chain organizations in terms of their total performance score, healthcare providers can identify areas for improvement, compare themselves with industry standards, and enhance the quality of care delivery across various chains.</a:t>
            </a:r>
          </a:p>
        </p:txBody>
      </p:sp>
      <p:pic>
        <p:nvPicPr>
          <p:cNvPr id="6" name="Content Placeholder 5">
            <a:extLst>
              <a:ext uri="{FF2B5EF4-FFF2-40B4-BE49-F238E27FC236}">
                <a16:creationId xmlns:a16="http://schemas.microsoft.com/office/drawing/2014/main" id="{AD462170-ED46-8241-C5A3-A8F4C61FDFA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91343" y="1622438"/>
            <a:ext cx="5760640" cy="50104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12433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A48CF4-13EA-C41B-BCC2-C71343EE05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E8C4E8-3E39-86E8-F69F-22E94498D52A}"/>
              </a:ext>
            </a:extLst>
          </p:cNvPr>
          <p:cNvSpPr>
            <a:spLocks noGrp="1"/>
          </p:cNvSpPr>
          <p:nvPr>
            <p:ph type="title"/>
          </p:nvPr>
        </p:nvSpPr>
        <p:spPr/>
        <p:txBody>
          <a:bodyPr/>
          <a:lstStyle/>
          <a:p>
            <a:r>
              <a:rPr lang="en-IN" dirty="0">
                <a:latin typeface="+mj-lt"/>
              </a:rPr>
              <a:t>Chain Organizations w.r.t. Total Performance Score as No Score</a:t>
            </a:r>
          </a:p>
        </p:txBody>
      </p:sp>
      <p:pic>
        <p:nvPicPr>
          <p:cNvPr id="7" name="Content Placeholder 6">
            <a:extLst>
              <a:ext uri="{FF2B5EF4-FFF2-40B4-BE49-F238E27FC236}">
                <a16:creationId xmlns:a16="http://schemas.microsoft.com/office/drawing/2014/main" id="{C2EA6900-91CA-2FA8-5F78-C084D68CDB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0160" y="1556792"/>
            <a:ext cx="9192344" cy="3096912"/>
          </a:xfrm>
        </p:spPr>
      </p:pic>
      <p:sp>
        <p:nvSpPr>
          <p:cNvPr id="8" name="TextBox 7">
            <a:extLst>
              <a:ext uri="{FF2B5EF4-FFF2-40B4-BE49-F238E27FC236}">
                <a16:creationId xmlns:a16="http://schemas.microsoft.com/office/drawing/2014/main" id="{095DAC97-F892-01AE-7ED5-28B5E632C087}"/>
              </a:ext>
            </a:extLst>
          </p:cNvPr>
          <p:cNvSpPr txBox="1"/>
          <p:nvPr/>
        </p:nvSpPr>
        <p:spPr>
          <a:xfrm>
            <a:off x="72008" y="4710043"/>
            <a:ext cx="12072664" cy="2031325"/>
          </a:xfrm>
          <a:prstGeom prst="rect">
            <a:avLst/>
          </a:prstGeom>
          <a:noFill/>
        </p:spPr>
        <p:txBody>
          <a:bodyPr wrap="square" rtlCol="0">
            <a:spAutoFit/>
          </a:bodyPr>
          <a:lstStyle/>
          <a:p>
            <a:pPr marL="285750" indent="-285750">
              <a:buFont typeface="Arial" panose="020B0604020202020204" pitchFamily="34" charset="0"/>
              <a:buChar char="•"/>
            </a:pPr>
            <a:r>
              <a:rPr lang="en-US" dirty="0"/>
              <a:t>Keeping track of the statistics of dialysis stations is a critical performance indicator for dialysis healthcare analytics.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involves monitoring the number of dialysis stations, their utilization rates, availability, and operational efficiency.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By analyzing these statistics, healthcare providers can allocate resources more efficiently, identify areas of underutilization or overcrowding, ensure fair access to dialysis services, and enhance the overall operational efficiency in delivering care.</a:t>
            </a:r>
          </a:p>
        </p:txBody>
      </p:sp>
    </p:spTree>
    <p:extLst>
      <p:ext uri="{BB962C8B-B14F-4D97-AF65-F5344CB8AC3E}">
        <p14:creationId xmlns:p14="http://schemas.microsoft.com/office/powerpoint/2010/main" val="854751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775224-FB48-3774-1FAE-9B9F467A13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5EB235-42E8-F1DF-C09B-301052F124F6}"/>
              </a:ext>
            </a:extLst>
          </p:cNvPr>
          <p:cNvSpPr>
            <a:spLocks noGrp="1"/>
          </p:cNvSpPr>
          <p:nvPr>
            <p:ph type="title"/>
          </p:nvPr>
        </p:nvSpPr>
        <p:spPr/>
        <p:txBody>
          <a:bodyPr/>
          <a:lstStyle/>
          <a:p>
            <a:r>
              <a:rPr lang="en-IN" dirty="0">
                <a:latin typeface="+mj-lt"/>
              </a:rPr>
              <a:t>Category Text  - As Expected</a:t>
            </a:r>
          </a:p>
        </p:txBody>
      </p:sp>
      <p:sp>
        <p:nvSpPr>
          <p:cNvPr id="14" name="TextBox 13">
            <a:extLst>
              <a:ext uri="{FF2B5EF4-FFF2-40B4-BE49-F238E27FC236}">
                <a16:creationId xmlns:a16="http://schemas.microsoft.com/office/drawing/2014/main" id="{A8675FEE-F2A5-777A-7B95-5F637E78C757}"/>
              </a:ext>
            </a:extLst>
          </p:cNvPr>
          <p:cNvSpPr txBox="1"/>
          <p:nvPr/>
        </p:nvSpPr>
        <p:spPr>
          <a:xfrm>
            <a:off x="4655840" y="2060848"/>
            <a:ext cx="7483344" cy="3416320"/>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1C1C1C"/>
                </a:solidFill>
                <a:effectLst/>
                <a:latin typeface="Franklin Gothic Medium (Body)"/>
              </a:rPr>
              <a:t>Analyzing the number of category texts, such as patient classifications or other relevant criteria, is an essential key performance indicator (KPI) in dialysis healthcare analytics. </a:t>
            </a:r>
          </a:p>
          <a:p>
            <a:pPr marL="285750" indent="-285750">
              <a:buFont typeface="Arial" panose="020B0604020202020204" pitchFamily="34" charset="0"/>
              <a:buChar char="•"/>
            </a:pPr>
            <a:endParaRPr lang="en-US" dirty="0">
              <a:solidFill>
                <a:srgbClr val="1C1C1C"/>
              </a:solidFill>
              <a:latin typeface="Franklin Gothic Medium (Body)"/>
            </a:endParaRPr>
          </a:p>
          <a:p>
            <a:pPr marL="285750" indent="-285750">
              <a:buFont typeface="Arial" panose="020B0604020202020204" pitchFamily="34" charset="0"/>
              <a:buChar char="•"/>
            </a:pPr>
            <a:r>
              <a:rPr lang="en-US" b="0" i="0" dirty="0">
                <a:solidFill>
                  <a:srgbClr val="1C1C1C"/>
                </a:solidFill>
                <a:effectLst/>
                <a:latin typeface="Franklin Gothic Medium (Body)"/>
              </a:rPr>
              <a:t>This process involves categorizing patients based on specific criteria and examining their outcomes. </a:t>
            </a:r>
          </a:p>
          <a:p>
            <a:pPr marL="285750" indent="-285750">
              <a:buFont typeface="Arial" panose="020B0604020202020204" pitchFamily="34" charset="0"/>
              <a:buChar char="•"/>
            </a:pPr>
            <a:endParaRPr lang="en-US" dirty="0">
              <a:solidFill>
                <a:srgbClr val="1C1C1C"/>
              </a:solidFill>
              <a:latin typeface="Franklin Gothic Medium (Body)"/>
            </a:endParaRPr>
          </a:p>
          <a:p>
            <a:pPr marL="285750" indent="-285750">
              <a:buFont typeface="Arial" panose="020B0604020202020204" pitchFamily="34" charset="0"/>
              <a:buChar char="•"/>
            </a:pPr>
            <a:r>
              <a:rPr lang="en-US" b="0" i="0" dirty="0">
                <a:solidFill>
                  <a:srgbClr val="1C1C1C"/>
                </a:solidFill>
                <a:effectLst/>
                <a:latin typeface="Franklin Gothic Medium (Body)"/>
              </a:rPr>
              <a:t>By comparing these outcomes with expectations, healthcare providers can assess the effectiveness of different treatment plans, identify patterns, and tailor care strategies to specific patient categories. Ultimately, this can lead to the improvement of the quality of care provided to dialysis patients.</a:t>
            </a:r>
            <a:endParaRPr lang="en-US" dirty="0">
              <a:latin typeface="Franklin Gothic Medium (Body)"/>
            </a:endParaRPr>
          </a:p>
        </p:txBody>
      </p:sp>
      <p:pic>
        <p:nvPicPr>
          <p:cNvPr id="6" name="Content Placeholder 5">
            <a:extLst>
              <a:ext uri="{FF2B5EF4-FFF2-40B4-BE49-F238E27FC236}">
                <a16:creationId xmlns:a16="http://schemas.microsoft.com/office/drawing/2014/main" id="{9D21A8A6-5D74-80AB-0BA8-8435AD3095E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91343" y="1913174"/>
            <a:ext cx="3600401" cy="484560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2539028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2613BD-26AF-4C62-2844-8D97946DB5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093D61-28F7-3378-3141-BCB57500F0DB}"/>
              </a:ext>
            </a:extLst>
          </p:cNvPr>
          <p:cNvSpPr>
            <a:spLocks noGrp="1"/>
          </p:cNvSpPr>
          <p:nvPr>
            <p:ph type="title"/>
          </p:nvPr>
        </p:nvSpPr>
        <p:spPr/>
        <p:txBody>
          <a:bodyPr/>
          <a:lstStyle/>
          <a:p>
            <a:r>
              <a:rPr lang="en-IN" dirty="0">
                <a:latin typeface="+mj-lt"/>
              </a:rPr>
              <a:t>Average Payment Reduction Rate</a:t>
            </a:r>
          </a:p>
        </p:txBody>
      </p:sp>
      <p:sp>
        <p:nvSpPr>
          <p:cNvPr id="14" name="TextBox 13">
            <a:extLst>
              <a:ext uri="{FF2B5EF4-FFF2-40B4-BE49-F238E27FC236}">
                <a16:creationId xmlns:a16="http://schemas.microsoft.com/office/drawing/2014/main" id="{F4C1CDCD-7D15-7530-D923-3DF163961588}"/>
              </a:ext>
            </a:extLst>
          </p:cNvPr>
          <p:cNvSpPr txBox="1"/>
          <p:nvPr/>
        </p:nvSpPr>
        <p:spPr>
          <a:xfrm>
            <a:off x="4655840" y="2060848"/>
            <a:ext cx="7483344" cy="3139321"/>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1C1C1C"/>
                </a:solidFill>
                <a:effectLst/>
                <a:latin typeface="Franklin Gothic Medium (Body)"/>
              </a:rPr>
              <a:t>Monitoring the average payment reduction rate is a crucial key performance indicator (KPI) in dialysis healthcare analytics. </a:t>
            </a:r>
          </a:p>
          <a:p>
            <a:pPr marL="285750" indent="-285750">
              <a:buFont typeface="Arial" panose="020B0604020202020204" pitchFamily="34" charset="0"/>
              <a:buChar char="•"/>
            </a:pPr>
            <a:endParaRPr lang="en-US" dirty="0">
              <a:solidFill>
                <a:srgbClr val="1C1C1C"/>
              </a:solidFill>
              <a:latin typeface="Franklin Gothic Medium (Body)"/>
            </a:endParaRPr>
          </a:p>
          <a:p>
            <a:pPr marL="285750" indent="-285750">
              <a:buFont typeface="Arial" panose="020B0604020202020204" pitchFamily="34" charset="0"/>
              <a:buChar char="•"/>
            </a:pPr>
            <a:r>
              <a:rPr lang="en-US" b="0" i="0" dirty="0">
                <a:solidFill>
                  <a:srgbClr val="1C1C1C"/>
                </a:solidFill>
                <a:effectLst/>
                <a:latin typeface="Franklin Gothic Medium (Body)"/>
              </a:rPr>
              <a:t>This KPI measures the speed at which payments for dialysis services are reduced, either through reimbursement adjustments or contractual agreements. </a:t>
            </a:r>
          </a:p>
          <a:p>
            <a:pPr marL="285750" indent="-285750">
              <a:buFont typeface="Arial" panose="020B0604020202020204" pitchFamily="34" charset="0"/>
              <a:buChar char="•"/>
            </a:pPr>
            <a:endParaRPr lang="en-US" dirty="0">
              <a:solidFill>
                <a:srgbClr val="1C1C1C"/>
              </a:solidFill>
              <a:latin typeface="Franklin Gothic Medium (Body)"/>
            </a:endParaRPr>
          </a:p>
          <a:p>
            <a:pPr marL="285750" indent="-285750">
              <a:buFont typeface="Arial" panose="020B0604020202020204" pitchFamily="34" charset="0"/>
              <a:buChar char="•"/>
            </a:pPr>
            <a:r>
              <a:rPr lang="en-US" b="0" i="0" dirty="0">
                <a:solidFill>
                  <a:srgbClr val="1C1C1C"/>
                </a:solidFill>
                <a:effectLst/>
                <a:latin typeface="Franklin Gothic Medium (Body)"/>
              </a:rPr>
              <a:t>By analyzing this KPI, healthcare providers can evaluate their financial performance, identify the factors that lead to payment reductions, and develop strategies to minimize the impact on revenue while maintaining high-quality care standards.</a:t>
            </a:r>
            <a:endParaRPr lang="en-US" dirty="0">
              <a:latin typeface="Franklin Gothic Medium (Body)"/>
            </a:endParaRPr>
          </a:p>
        </p:txBody>
      </p:sp>
      <p:pic>
        <p:nvPicPr>
          <p:cNvPr id="6" name="Content Placeholder 5">
            <a:extLst>
              <a:ext uri="{FF2B5EF4-FFF2-40B4-BE49-F238E27FC236}">
                <a16:creationId xmlns:a16="http://schemas.microsoft.com/office/drawing/2014/main" id="{C3C7D5D4-C01D-6013-A6FE-9052F06C231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91343" y="1913174"/>
            <a:ext cx="3266441" cy="439614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1262991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178</TotalTime>
  <Words>857</Words>
  <Application>Microsoft Office PowerPoint</Application>
  <PresentationFormat>Widescreen</PresentationFormat>
  <Paragraphs>62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Franklin Gothic Medium</vt:lpstr>
      <vt:lpstr>Franklin Gothic Medium (Body)</vt:lpstr>
      <vt:lpstr>Medical Design 16x9</vt:lpstr>
      <vt:lpstr>Healthcare Dialysis</vt:lpstr>
      <vt:lpstr>Team Members</vt:lpstr>
      <vt:lpstr>INRODUCTION</vt:lpstr>
      <vt:lpstr>Number of Patients across various summaries</vt:lpstr>
      <vt:lpstr>Profit Vs Non-Profit Stats</vt:lpstr>
      <vt:lpstr>Chain Organizations w.r.t. Total Performance Score as No Score</vt:lpstr>
      <vt:lpstr>Chain Organizations w.r.t. Total Performance Score as No Score</vt:lpstr>
      <vt:lpstr>Category Text  - As Expected</vt:lpstr>
      <vt:lpstr>Average Payment Reduction Rate</vt:lpstr>
      <vt:lpstr>Excel Dashboard</vt:lpstr>
      <vt:lpstr>Tableau Dashboard </vt:lpstr>
      <vt:lpstr>Power BI Dashboard</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Dialysis</dc:title>
  <dc:creator>PRITEE SINGH</dc:creator>
  <cp:lastModifiedBy>rihan malik</cp:lastModifiedBy>
  <cp:revision>15</cp:revision>
  <dcterms:created xsi:type="dcterms:W3CDTF">2024-02-21T14:25:18Z</dcterms:created>
  <dcterms:modified xsi:type="dcterms:W3CDTF">2024-02-24T16:36:52Z</dcterms:modified>
</cp:coreProperties>
</file>