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3" r:id="rId7"/>
    <p:sldId id="264" r:id="rId8"/>
    <p:sldId id="265" r:id="rId9"/>
    <p:sldId id="266"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synthetic_stock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synthetic_stock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Desktop\synthetic_stock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novo\Desktop\synthetic_stock_dat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[synthetic_stock_data.xlsx]KPI-1!PivotTable1</c:name>
    <c:fmtId val="10"/>
  </c:pivotSource>
  <c:chart>
    <c:autoTitleDeleted val="1"/>
    <c:pivotFmts>
      <c:pivotFmt>
        <c:idx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'KPI-1'!$B$3</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'KPI-1'!$A$4:$A$9</c:f>
              <c:strCache>
                <c:ptCount val="5"/>
                <c:pt idx="0">
                  <c:v>FB</c:v>
                </c:pt>
                <c:pt idx="1">
                  <c:v>AMZN</c:v>
                </c:pt>
                <c:pt idx="2">
                  <c:v>MSFT</c:v>
                </c:pt>
                <c:pt idx="3">
                  <c:v>GOOGL</c:v>
                </c:pt>
                <c:pt idx="4">
                  <c:v>AAPL</c:v>
                </c:pt>
              </c:strCache>
            </c:strRef>
          </c:cat>
          <c:val>
            <c:numRef>
              <c:f>'KPI-1'!$B$4:$B$9</c:f>
              <c:numCache>
                <c:formatCode>#.000,,\ "M"</c:formatCode>
                <c:ptCount val="5"/>
                <c:pt idx="0">
                  <c:v>5526985.7804658599</c:v>
                </c:pt>
                <c:pt idx="1">
                  <c:v>5524339.3196804207</c:v>
                </c:pt>
                <c:pt idx="2">
                  <c:v>5517102.6806345405</c:v>
                </c:pt>
                <c:pt idx="3">
                  <c:v>5510864.7214648221</c:v>
                </c:pt>
                <c:pt idx="4">
                  <c:v>5495212.6786888512</c:v>
                </c:pt>
              </c:numCache>
            </c:numRef>
          </c:val>
          <c:extLst>
            <c:ext xmlns:c16="http://schemas.microsoft.com/office/drawing/2014/chart" uri="{C3380CC4-5D6E-409C-BE32-E72D297353CC}">
              <c16:uniqueId val="{00000000-8910-43B6-A874-05A15DDA5143}"/>
            </c:ext>
          </c:extLst>
        </c:ser>
        <c:dLbls>
          <c:dLblPos val="inEnd"/>
          <c:showLegendKey val="0"/>
          <c:showVal val="1"/>
          <c:showCatName val="0"/>
          <c:showSerName val="0"/>
          <c:showPercent val="0"/>
          <c:showBubbleSize val="0"/>
        </c:dLbls>
        <c:gapWidth val="41"/>
        <c:axId val="640027631"/>
        <c:axId val="639902527"/>
      </c:barChart>
      <c:catAx>
        <c:axId val="640027631"/>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639902527"/>
        <c:crosses val="autoZero"/>
        <c:auto val="1"/>
        <c:lblAlgn val="ctr"/>
        <c:lblOffset val="100"/>
        <c:noMultiLvlLbl val="0"/>
      </c:catAx>
      <c:valAx>
        <c:axId val="639902527"/>
        <c:scaling>
          <c:orientation val="minMax"/>
          <c:min val="5270000"/>
        </c:scaling>
        <c:delete val="1"/>
        <c:axPos val="l"/>
        <c:numFmt formatCode="#.000,,\ &quot;M&quot;" sourceLinked="1"/>
        <c:majorTickMark val="out"/>
        <c:minorTickMark val="none"/>
        <c:tickLblPos val="nextTo"/>
        <c:crossAx val="6400276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[synthetic_stock_data.xlsx]KPI-2!PivotTable1</c:name>
    <c:fmtId val="4"/>
  </c:pivotSource>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pattFill prst="ltUpDiag">
            <a:fgClr>
              <a:schemeClr val="accent1"/>
            </a:fgClr>
            <a:bgClr>
              <a:schemeClr val="lt1"/>
            </a:bgClr>
          </a:patt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'KPI-2'!$B$3</c:f>
              <c:strCache>
                <c:ptCount val="1"/>
                <c:pt idx="0">
                  <c:v>Total</c:v>
                </c:pt>
              </c:strCache>
            </c:strRef>
          </c:tx>
          <c:spPr>
            <a:ln w="34925" cap="rnd">
              <a:solidFill>
                <a:schemeClr val="lt1"/>
              </a:solidFill>
              <a:round/>
            </a:ln>
            <a:effectLst>
              <a:outerShdw dist="25400" dir="2700000" algn="tl" rotWithShape="0">
                <a:schemeClr val="accent1"/>
              </a:outerShdw>
            </a:effectLst>
          </c:spPr>
          <c:marker>
            <c:symbol val="none"/>
          </c:marker>
          <c:dLbls>
            <c:dLbl>
              <c:idx val="3"/>
              <c:layout>
                <c:manualLayout>
                  <c:x val="-6.4541776027996503E-2"/>
                  <c:y val="-7.847222222222222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082-4086-9906-CB19F0DAF87B}"/>
                </c:ext>
              </c:extLst>
            </c:dLbl>
            <c:dLbl>
              <c:idx val="4"/>
              <c:layout>
                <c:manualLayout>
                  <c:x val="-3.9069553805774482E-2"/>
                  <c:y val="-0.10162037037037037"/>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082-4086-9906-CB19F0DAF87B}"/>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'KPI-2'!$A$4:$A$9</c:f>
              <c:strCache>
                <c:ptCount val="5"/>
                <c:pt idx="0">
                  <c:v>MSFT</c:v>
                </c:pt>
                <c:pt idx="1">
                  <c:v>AAPL</c:v>
                </c:pt>
                <c:pt idx="2">
                  <c:v>AMZN</c:v>
                </c:pt>
                <c:pt idx="3">
                  <c:v>GOOGL</c:v>
                </c:pt>
                <c:pt idx="4">
                  <c:v>FB</c:v>
                </c:pt>
              </c:strCache>
            </c:strRef>
          </c:cat>
          <c:val>
            <c:numRef>
              <c:f>'KPI-2'!$B$4:$B$9</c:f>
              <c:numCache>
                <c:formatCode>0.0000</c:formatCode>
                <c:ptCount val="5"/>
                <c:pt idx="0">
                  <c:v>1.0023216601815825</c:v>
                </c:pt>
                <c:pt idx="1">
                  <c:v>1.0021898973796977</c:v>
                </c:pt>
                <c:pt idx="2">
                  <c:v>1.0013824838187684</c:v>
                </c:pt>
                <c:pt idx="3">
                  <c:v>0.99995322917703844</c:v>
                </c:pt>
                <c:pt idx="4">
                  <c:v>0.99868239528141756</c:v>
                </c:pt>
              </c:numCache>
            </c:numRef>
          </c:val>
          <c:smooth val="0"/>
          <c:extLst>
            <c:ext xmlns:c16="http://schemas.microsoft.com/office/drawing/2014/chart" uri="{C3380CC4-5D6E-409C-BE32-E72D297353CC}">
              <c16:uniqueId val="{00000000-0082-4086-9906-CB19F0DAF87B}"/>
            </c:ext>
          </c:extLst>
        </c:ser>
        <c:dLbls>
          <c:dLblPos val="t"/>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2091186447"/>
        <c:axId val="2130807871"/>
      </c:lineChart>
      <c:catAx>
        <c:axId val="2091186447"/>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en-US"/>
          </a:p>
        </c:txPr>
        <c:crossAx val="2130807871"/>
        <c:crosses val="autoZero"/>
        <c:auto val="1"/>
        <c:lblAlgn val="ctr"/>
        <c:lblOffset val="100"/>
        <c:noMultiLvlLbl val="0"/>
      </c:catAx>
      <c:valAx>
        <c:axId val="2130807871"/>
        <c:scaling>
          <c:orientation val="minMax"/>
          <c:min val="0.998"/>
        </c:scaling>
        <c:delete val="1"/>
        <c:axPos val="l"/>
        <c:numFmt formatCode="0.0000" sourceLinked="1"/>
        <c:majorTickMark val="none"/>
        <c:minorTickMark val="none"/>
        <c:tickLblPos val="nextTo"/>
        <c:crossAx val="20911864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[synthetic_stock_data.xlsx]KPI-3!PivotTable1</c:name>
    <c:fmtId val="12"/>
  </c:pivotSource>
  <c:chart>
    <c:autoTitleDeleted val="1"/>
    <c:pivotFmts>
      <c:pivotFmt>
        <c:idx val="0"/>
        <c:spPr>
          <a:solidFill>
            <a:schemeClr val="accent1"/>
          </a:solidFill>
          <a:ln w="19050">
            <a:solidFill>
              <a:schemeClr val="lt1"/>
            </a:solidFill>
          </a:ln>
          <a:effectLst/>
        </c:spPr>
        <c:marker>
          <c:symbol val="none"/>
        </c:marker>
        <c:dLbl>
          <c:idx val="0"/>
          <c:spPr>
            <a:gradFill>
              <a:gsLst>
                <a:gs pos="0">
                  <a:srgbClr val="4F81BD">
                    <a:lumMod val="5000"/>
                    <a:lumOff val="95000"/>
                  </a:srgbClr>
                </a:gs>
                <a:gs pos="74000">
                  <a:srgbClr val="4F81BD">
                    <a:lumMod val="45000"/>
                    <a:lumOff val="55000"/>
                  </a:srgbClr>
                </a:gs>
                <a:gs pos="83000">
                  <a:srgbClr val="4F81BD">
                    <a:lumMod val="45000"/>
                    <a:lumOff val="55000"/>
                  </a:srgbClr>
                </a:gs>
                <a:gs pos="100000">
                  <a:srgbClr val="4F81BD">
                    <a:lumMod val="30000"/>
                    <a:lumOff val="70000"/>
                  </a:srgbClr>
                </a:gs>
              </a:gsLst>
              <a:lin ang="5400000" scaled="1"/>
            </a:gra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separator>
</c:separator>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gradFill>
              <a:gsLst>
                <a:gs pos="0">
                  <a:srgbClr val="4F81BD">
                    <a:lumMod val="5000"/>
                    <a:lumOff val="95000"/>
                  </a:srgbClr>
                </a:gs>
                <a:gs pos="74000">
                  <a:srgbClr val="4F81BD">
                    <a:lumMod val="45000"/>
                    <a:lumOff val="55000"/>
                  </a:srgbClr>
                </a:gs>
                <a:gs pos="83000">
                  <a:srgbClr val="4F81BD">
                    <a:lumMod val="45000"/>
                    <a:lumOff val="55000"/>
                  </a:srgbClr>
                </a:gs>
                <a:gs pos="100000">
                  <a:srgbClr val="4F81BD">
                    <a:lumMod val="30000"/>
                    <a:lumOff val="70000"/>
                  </a:srgbClr>
                </a:gs>
              </a:gsLst>
              <a:lin ang="5400000" scaled="1"/>
            </a:gra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separator>
</c:separator>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gradFill>
              <a:gsLst>
                <a:gs pos="0">
                  <a:srgbClr val="4F81BD">
                    <a:lumMod val="5000"/>
                    <a:lumOff val="95000"/>
                  </a:srgbClr>
                </a:gs>
                <a:gs pos="74000">
                  <a:srgbClr val="4F81BD">
                    <a:lumMod val="45000"/>
                    <a:lumOff val="55000"/>
                  </a:srgbClr>
                </a:gs>
                <a:gs pos="83000">
                  <a:srgbClr val="4F81BD">
                    <a:lumMod val="45000"/>
                    <a:lumOff val="55000"/>
                  </a:srgbClr>
                </a:gs>
                <a:gs pos="100000">
                  <a:srgbClr val="4F81BD">
                    <a:lumMod val="30000"/>
                    <a:lumOff val="70000"/>
                  </a:srgbClr>
                </a:gs>
              </a:gsLst>
              <a:lin ang="5400000" scaled="1"/>
            </a:gra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separator>
</c:separator>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pieChart>
        <c:varyColors val="1"/>
        <c:ser>
          <c:idx val="0"/>
          <c:order val="0"/>
          <c:tx>
            <c:strRef>
              <c:f>'KPI-3'!$B$3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046-443D-9A00-B3574EC63C3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046-443D-9A00-B3574EC63C3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046-443D-9A00-B3574EC63C3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046-443D-9A00-B3574EC63C3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046-443D-9A00-B3574EC63C38}"/>
              </c:ext>
            </c:extLst>
          </c:dPt>
          <c:dLbls>
            <c:spPr>
              <a:gradFill>
                <a:gsLst>
                  <a:gs pos="0">
                    <a:srgbClr val="4F81BD">
                      <a:lumMod val="5000"/>
                      <a:lumOff val="95000"/>
                    </a:srgbClr>
                  </a:gs>
                  <a:gs pos="74000">
                    <a:srgbClr val="4F81BD">
                      <a:lumMod val="45000"/>
                      <a:lumOff val="55000"/>
                    </a:srgbClr>
                  </a:gs>
                  <a:gs pos="83000">
                    <a:srgbClr val="4F81BD">
                      <a:lumMod val="45000"/>
                      <a:lumOff val="55000"/>
                    </a:srgbClr>
                  </a:gs>
                  <a:gs pos="100000">
                    <a:srgbClr val="4F81BD">
                      <a:lumMod val="30000"/>
                      <a:lumOff val="70000"/>
                    </a:srgbClr>
                  </a:gs>
                </a:gsLst>
                <a:lin ang="5400000" scaled="1"/>
              </a:gra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'KPI-3'!$A$4:$A$9</c:f>
              <c:strCache>
                <c:ptCount val="5"/>
                <c:pt idx="0">
                  <c:v>AAPL</c:v>
                </c:pt>
                <c:pt idx="1">
                  <c:v>AMZN</c:v>
                </c:pt>
                <c:pt idx="2">
                  <c:v>FB</c:v>
                </c:pt>
                <c:pt idx="3">
                  <c:v>GOOGL</c:v>
                </c:pt>
                <c:pt idx="4">
                  <c:v>MSFT</c:v>
                </c:pt>
              </c:strCache>
            </c:strRef>
          </c:cat>
          <c:val>
            <c:numRef>
              <c:f>'KPI-3'!$B$4:$B$9</c:f>
              <c:numCache>
                <c:formatCode>General</c:formatCode>
                <c:ptCount val="5"/>
                <c:pt idx="0">
                  <c:v>2991.5</c:v>
                </c:pt>
                <c:pt idx="1">
                  <c:v>2988.5</c:v>
                </c:pt>
                <c:pt idx="2">
                  <c:v>2981</c:v>
                </c:pt>
                <c:pt idx="3">
                  <c:v>2952</c:v>
                </c:pt>
                <c:pt idx="4">
                  <c:v>3011</c:v>
                </c:pt>
              </c:numCache>
            </c:numRef>
          </c:val>
          <c:extLst>
            <c:ext xmlns:c16="http://schemas.microsoft.com/office/drawing/2014/chart" uri="{C3380CC4-5D6E-409C-BE32-E72D297353CC}">
              <c16:uniqueId val="{0000000A-2046-443D-9A00-B3574EC63C38}"/>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[synthetic_stock_data.xlsx]Sheet2 (5)!PivotTable1</c:name>
    <c:fmtId val="4"/>
  </c:pivotSource>
  <c:chart>
    <c:autoTitleDeleted val="1"/>
    <c:pivotFmts>
      <c:pivotFmt>
        <c:idx val="0"/>
        <c:spPr>
          <a:solidFill>
            <a:schemeClr val="accent1"/>
          </a:solidFill>
          <a:ln w="19050">
            <a:solidFill>
              <a:schemeClr val="lt1"/>
            </a:solid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2"/>
          </a:solidFill>
          <a:ln w="19050">
            <a:solidFill>
              <a:schemeClr val="lt1"/>
            </a:solidFill>
          </a:ln>
          <a:effectLst/>
        </c:spPr>
        <c:dLbl>
          <c:idx val="0"/>
          <c:layout>
            <c:manualLayout>
              <c:x val="0.10277777777777777"/>
              <c:y val="-8.3333333333333412E-2"/>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dLbl>
          <c:idx val="0"/>
          <c:layout>
            <c:manualLayout>
              <c:x val="9.4444444444444442E-2"/>
              <c:y val="-0.11574074074074074"/>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5"/>
          </a:solidFill>
          <a:ln w="19050">
            <a:solidFill>
              <a:schemeClr val="lt1"/>
            </a:solidFill>
          </a:ln>
          <a:effectLst/>
        </c:spPr>
        <c:dLbl>
          <c:idx val="0"/>
          <c:layout>
            <c:manualLayout>
              <c:x val="-8.0555555555555575E-2"/>
              <c:y val="-0.13888888888888892"/>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4"/>
          </a:solidFill>
          <a:ln w="19050">
            <a:solidFill>
              <a:schemeClr val="lt1"/>
            </a:solidFill>
          </a:ln>
          <a:effectLst/>
        </c:spPr>
        <c:dLbl>
          <c:idx val="0"/>
          <c:layout>
            <c:manualLayout>
              <c:x val="-8.3333333333333356E-2"/>
              <c:y val="0.11574074074074074"/>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3"/>
          </a:solidFill>
          <a:ln w="19050">
            <a:solidFill>
              <a:schemeClr val="lt1"/>
            </a:solidFill>
          </a:ln>
          <a:effectLst/>
        </c:spPr>
        <c:dLbl>
          <c:idx val="0"/>
          <c:layout>
            <c:manualLayout>
              <c:x val="7.7777777777777876E-2"/>
              <c:y val="0.10185185185185185"/>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w="19050">
            <a:solidFill>
              <a:schemeClr val="lt1"/>
            </a:solid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19050">
            <a:solidFill>
              <a:schemeClr val="lt1"/>
            </a:solidFill>
          </a:ln>
          <a:effectLst/>
        </c:spPr>
        <c:dLbl>
          <c:idx val="0"/>
          <c:layout>
            <c:manualLayout>
              <c:x val="9.4444444444444442E-2"/>
              <c:y val="-0.11574074074074074"/>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w="19050">
            <a:solidFill>
              <a:schemeClr val="lt1"/>
            </a:solidFill>
          </a:ln>
          <a:effectLst/>
        </c:spPr>
        <c:dLbl>
          <c:idx val="0"/>
          <c:layout>
            <c:manualLayout>
              <c:x val="0.10277777777777777"/>
              <c:y val="-8.3333333333333412E-2"/>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w="19050">
            <a:solidFill>
              <a:schemeClr val="lt1"/>
            </a:solidFill>
          </a:ln>
          <a:effectLst/>
        </c:spPr>
        <c:dLbl>
          <c:idx val="0"/>
          <c:layout>
            <c:manualLayout>
              <c:x val="7.7777777777777876E-2"/>
              <c:y val="0.10185185185185185"/>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w="19050">
            <a:solidFill>
              <a:schemeClr val="lt1"/>
            </a:solidFill>
          </a:ln>
          <a:effectLst/>
        </c:spPr>
        <c:dLbl>
          <c:idx val="0"/>
          <c:layout>
            <c:manualLayout>
              <c:x val="-8.3333333333333356E-2"/>
              <c:y val="0.11574074074074074"/>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1"/>
          </a:solidFill>
          <a:ln w="19050">
            <a:solidFill>
              <a:schemeClr val="lt1"/>
            </a:solidFill>
          </a:ln>
          <a:effectLst/>
        </c:spPr>
        <c:dLbl>
          <c:idx val="0"/>
          <c:layout>
            <c:manualLayout>
              <c:x val="-8.0555555555555575E-2"/>
              <c:y val="-0.13888888888888892"/>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w="19050">
            <a:solidFill>
              <a:schemeClr val="lt1"/>
            </a:solid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w="19050">
            <a:solidFill>
              <a:schemeClr val="lt1"/>
            </a:solidFill>
          </a:ln>
          <a:effectLst/>
        </c:spPr>
        <c:dLbl>
          <c:idx val="0"/>
          <c:layout>
            <c:manualLayout>
              <c:x val="9.4444444444444442E-2"/>
              <c:y val="-0.11574074074074074"/>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1"/>
          </a:solidFill>
          <a:ln w="19050">
            <a:solidFill>
              <a:schemeClr val="lt1"/>
            </a:solidFill>
          </a:ln>
          <a:effectLst/>
        </c:spPr>
        <c:dLbl>
          <c:idx val="0"/>
          <c:layout>
            <c:manualLayout>
              <c:x val="0.10277777777777777"/>
              <c:y val="-8.3333333333333412E-2"/>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solidFill>
            <a:schemeClr val="accent1"/>
          </a:solidFill>
          <a:ln w="19050">
            <a:solidFill>
              <a:schemeClr val="lt1"/>
            </a:solidFill>
          </a:ln>
          <a:effectLst/>
        </c:spPr>
        <c:dLbl>
          <c:idx val="0"/>
          <c:layout>
            <c:manualLayout>
              <c:x val="7.7777777777777876E-2"/>
              <c:y val="0.10185185185185185"/>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chemeClr val="accent1"/>
          </a:solidFill>
          <a:ln w="19050">
            <a:solidFill>
              <a:schemeClr val="lt1"/>
            </a:solidFill>
          </a:ln>
          <a:effectLst/>
        </c:spPr>
        <c:dLbl>
          <c:idx val="0"/>
          <c:layout>
            <c:manualLayout>
              <c:x val="-8.3333333333333356E-2"/>
              <c:y val="0.11574074074074074"/>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solidFill>
            <a:schemeClr val="accent1"/>
          </a:solidFill>
          <a:ln w="19050">
            <a:solidFill>
              <a:schemeClr val="lt1"/>
            </a:solidFill>
          </a:ln>
          <a:effectLst/>
        </c:spPr>
        <c:dLbl>
          <c:idx val="0"/>
          <c:layout>
            <c:manualLayout>
              <c:x val="-8.0555555555555575E-2"/>
              <c:y val="-0.13888888888888892"/>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doughnutChart>
        <c:varyColors val="1"/>
        <c:ser>
          <c:idx val="0"/>
          <c:order val="0"/>
          <c:tx>
            <c:strRef>
              <c:f>'Sheet2 (5)'!$B$3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F6D-4F43-8B3E-54CE6D811C9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F6D-4F43-8B3E-54CE6D811C9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F6D-4F43-8B3E-54CE6D811C9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F6D-4F43-8B3E-54CE6D811C9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F6D-4F43-8B3E-54CE6D811C92}"/>
              </c:ext>
            </c:extLst>
          </c:dPt>
          <c:dLbls>
            <c:dLbl>
              <c:idx val="0"/>
              <c:layout>
                <c:manualLayout>
                  <c:x val="9.4444444444444442E-2"/>
                  <c:y val="-0.11574074074074074"/>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FF6D-4F43-8B3E-54CE6D811C92}"/>
                </c:ext>
              </c:extLst>
            </c:dLbl>
            <c:dLbl>
              <c:idx val="1"/>
              <c:layout>
                <c:manualLayout>
                  <c:x val="0.10277777777777777"/>
                  <c:y val="-8.3333333333333412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FF6D-4F43-8B3E-54CE6D811C92}"/>
                </c:ext>
              </c:extLst>
            </c:dLbl>
            <c:dLbl>
              <c:idx val="2"/>
              <c:layout>
                <c:manualLayout>
                  <c:x val="7.7777777777777876E-2"/>
                  <c:y val="0.10185185185185185"/>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FF6D-4F43-8B3E-54CE6D811C92}"/>
                </c:ext>
              </c:extLst>
            </c:dLbl>
            <c:dLbl>
              <c:idx val="3"/>
              <c:layout>
                <c:manualLayout>
                  <c:x val="-8.3333333333333356E-2"/>
                  <c:y val="0.11574074074074074"/>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FF6D-4F43-8B3E-54CE6D811C92}"/>
                </c:ext>
              </c:extLst>
            </c:dLbl>
            <c:dLbl>
              <c:idx val="4"/>
              <c:layout>
                <c:manualLayout>
                  <c:x val="-8.0555555555555575E-2"/>
                  <c:y val="-0.1388888888888889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9-FF6D-4F43-8B3E-54CE6D811C92}"/>
                </c:ext>
              </c:extLst>
            </c:dLbl>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 (5)'!$A$4:$A$9</c:f>
              <c:strCache>
                <c:ptCount val="5"/>
                <c:pt idx="0">
                  <c:v>AAPL</c:v>
                </c:pt>
                <c:pt idx="1">
                  <c:v>AMZN</c:v>
                </c:pt>
                <c:pt idx="2">
                  <c:v>FB</c:v>
                </c:pt>
                <c:pt idx="3">
                  <c:v>GOOGL</c:v>
                </c:pt>
                <c:pt idx="4">
                  <c:v>MSFT</c:v>
                </c:pt>
              </c:strCache>
            </c:strRef>
          </c:cat>
          <c:val>
            <c:numRef>
              <c:f>'Sheet2 (5)'!$B$4:$B$9</c:f>
              <c:numCache>
                <c:formatCode>#.00,,,,\ "T"</c:formatCode>
                <c:ptCount val="5"/>
                <c:pt idx="0">
                  <c:v>44240942846154.898</c:v>
                </c:pt>
                <c:pt idx="1">
                  <c:v>43877845920953.953</c:v>
                </c:pt>
                <c:pt idx="2">
                  <c:v>44245062940095.43</c:v>
                </c:pt>
                <c:pt idx="3">
                  <c:v>44144093908737.461</c:v>
                </c:pt>
                <c:pt idx="4">
                  <c:v>44317079106292.883</c:v>
                </c:pt>
              </c:numCache>
            </c:numRef>
          </c:val>
          <c:extLst>
            <c:ext xmlns:c16="http://schemas.microsoft.com/office/drawing/2014/chart" uri="{C3380CC4-5D6E-409C-BE32-E72D297353CC}">
              <c16:uniqueId val="{0000000A-FF6D-4F43-8B3E-54CE6D811C92}"/>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1FE34C-ED36-4957-9BB5-ECDE988AED97}" type="datetimeFigureOut">
              <a:rPr lang="en-US" smtClean="0"/>
              <a:t>13-Jan-24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D3E77-E0A9-4B72-97D8-72402447206C}" type="slidenum">
              <a:rPr lang="en-US" smtClean="0"/>
              <a:t>‹#›</a:t>
            </a:fld>
            <a:endParaRPr lang="en-US"/>
          </a:p>
        </p:txBody>
      </p:sp>
    </p:spTree>
    <p:extLst>
      <p:ext uri="{BB962C8B-B14F-4D97-AF65-F5344CB8AC3E}">
        <p14:creationId xmlns:p14="http://schemas.microsoft.com/office/powerpoint/2010/main" val="254418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FE34C-ED36-4957-9BB5-ECDE988AED97}" type="datetimeFigureOut">
              <a:rPr lang="en-US" smtClean="0"/>
              <a:t>13-Jan-24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D3E77-E0A9-4B72-97D8-72402447206C}" type="slidenum">
              <a:rPr lang="en-US" smtClean="0"/>
              <a:t>‹#›</a:t>
            </a:fld>
            <a:endParaRPr lang="en-US"/>
          </a:p>
        </p:txBody>
      </p:sp>
    </p:spTree>
    <p:extLst>
      <p:ext uri="{BB962C8B-B14F-4D97-AF65-F5344CB8AC3E}">
        <p14:creationId xmlns:p14="http://schemas.microsoft.com/office/powerpoint/2010/main" val="2594331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FE34C-ED36-4957-9BB5-ECDE988AED97}" type="datetimeFigureOut">
              <a:rPr lang="en-US" smtClean="0"/>
              <a:t>13-Jan-24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D3E77-E0A9-4B72-97D8-72402447206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7036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FE34C-ED36-4957-9BB5-ECDE988AED97}" type="datetimeFigureOut">
              <a:rPr lang="en-US" smtClean="0"/>
              <a:t>13-Jan-24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D3E77-E0A9-4B72-97D8-72402447206C}" type="slidenum">
              <a:rPr lang="en-US" smtClean="0"/>
              <a:t>‹#›</a:t>
            </a:fld>
            <a:endParaRPr lang="en-US"/>
          </a:p>
        </p:txBody>
      </p:sp>
    </p:spTree>
    <p:extLst>
      <p:ext uri="{BB962C8B-B14F-4D97-AF65-F5344CB8AC3E}">
        <p14:creationId xmlns:p14="http://schemas.microsoft.com/office/powerpoint/2010/main" val="3190257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FE34C-ED36-4957-9BB5-ECDE988AED97}" type="datetimeFigureOut">
              <a:rPr lang="en-US" smtClean="0"/>
              <a:t>13-Jan-24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D3E77-E0A9-4B72-97D8-72402447206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36413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FE34C-ED36-4957-9BB5-ECDE988AED97}" type="datetimeFigureOut">
              <a:rPr lang="en-US" smtClean="0"/>
              <a:t>13-Jan-24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D3E77-E0A9-4B72-97D8-72402447206C}" type="slidenum">
              <a:rPr lang="en-US" smtClean="0"/>
              <a:t>‹#›</a:t>
            </a:fld>
            <a:endParaRPr lang="en-US"/>
          </a:p>
        </p:txBody>
      </p:sp>
    </p:spTree>
    <p:extLst>
      <p:ext uri="{BB962C8B-B14F-4D97-AF65-F5344CB8AC3E}">
        <p14:creationId xmlns:p14="http://schemas.microsoft.com/office/powerpoint/2010/main" val="1208267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FE34C-ED36-4957-9BB5-ECDE988AED97}" type="datetimeFigureOut">
              <a:rPr lang="en-US" smtClean="0"/>
              <a:t>13-Jan-24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D3E77-E0A9-4B72-97D8-72402447206C}" type="slidenum">
              <a:rPr lang="en-US" smtClean="0"/>
              <a:t>‹#›</a:t>
            </a:fld>
            <a:endParaRPr lang="en-US"/>
          </a:p>
        </p:txBody>
      </p:sp>
    </p:spTree>
    <p:extLst>
      <p:ext uri="{BB962C8B-B14F-4D97-AF65-F5344CB8AC3E}">
        <p14:creationId xmlns:p14="http://schemas.microsoft.com/office/powerpoint/2010/main" val="3143107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FE34C-ED36-4957-9BB5-ECDE988AED97}" type="datetimeFigureOut">
              <a:rPr lang="en-US" smtClean="0"/>
              <a:t>13-Jan-24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D3E77-E0A9-4B72-97D8-72402447206C}" type="slidenum">
              <a:rPr lang="en-US" smtClean="0"/>
              <a:t>‹#›</a:t>
            </a:fld>
            <a:endParaRPr lang="en-US"/>
          </a:p>
        </p:txBody>
      </p:sp>
    </p:spTree>
    <p:extLst>
      <p:ext uri="{BB962C8B-B14F-4D97-AF65-F5344CB8AC3E}">
        <p14:creationId xmlns:p14="http://schemas.microsoft.com/office/powerpoint/2010/main" val="618681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FE34C-ED36-4957-9BB5-ECDE988AED97}" type="datetimeFigureOut">
              <a:rPr lang="en-US" smtClean="0"/>
              <a:t>13-Jan-24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D3E77-E0A9-4B72-97D8-72402447206C}" type="slidenum">
              <a:rPr lang="en-US" smtClean="0"/>
              <a:t>‹#›</a:t>
            </a:fld>
            <a:endParaRPr lang="en-US"/>
          </a:p>
        </p:txBody>
      </p:sp>
    </p:spTree>
    <p:extLst>
      <p:ext uri="{BB962C8B-B14F-4D97-AF65-F5344CB8AC3E}">
        <p14:creationId xmlns:p14="http://schemas.microsoft.com/office/powerpoint/2010/main" val="240949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FE34C-ED36-4957-9BB5-ECDE988AED97}" type="datetimeFigureOut">
              <a:rPr lang="en-US" smtClean="0"/>
              <a:t>13-Jan-24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D3E77-E0A9-4B72-97D8-72402447206C}" type="slidenum">
              <a:rPr lang="en-US" smtClean="0"/>
              <a:t>‹#›</a:t>
            </a:fld>
            <a:endParaRPr lang="en-US"/>
          </a:p>
        </p:txBody>
      </p:sp>
    </p:spTree>
    <p:extLst>
      <p:ext uri="{BB962C8B-B14F-4D97-AF65-F5344CB8AC3E}">
        <p14:creationId xmlns:p14="http://schemas.microsoft.com/office/powerpoint/2010/main" val="180528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1FE34C-ED36-4957-9BB5-ECDE988AED97}" type="datetimeFigureOut">
              <a:rPr lang="en-US" smtClean="0"/>
              <a:t>13-Jan-24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D3E77-E0A9-4B72-97D8-72402447206C}" type="slidenum">
              <a:rPr lang="en-US" smtClean="0"/>
              <a:t>‹#›</a:t>
            </a:fld>
            <a:endParaRPr lang="en-US"/>
          </a:p>
        </p:txBody>
      </p:sp>
    </p:spTree>
    <p:extLst>
      <p:ext uri="{BB962C8B-B14F-4D97-AF65-F5344CB8AC3E}">
        <p14:creationId xmlns:p14="http://schemas.microsoft.com/office/powerpoint/2010/main" val="1017924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1FE34C-ED36-4957-9BB5-ECDE988AED97}" type="datetimeFigureOut">
              <a:rPr lang="en-US" smtClean="0"/>
              <a:t>13-Jan-24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7D3E77-E0A9-4B72-97D8-72402447206C}" type="slidenum">
              <a:rPr lang="en-US" smtClean="0"/>
              <a:t>‹#›</a:t>
            </a:fld>
            <a:endParaRPr lang="en-US"/>
          </a:p>
        </p:txBody>
      </p:sp>
    </p:spTree>
    <p:extLst>
      <p:ext uri="{BB962C8B-B14F-4D97-AF65-F5344CB8AC3E}">
        <p14:creationId xmlns:p14="http://schemas.microsoft.com/office/powerpoint/2010/main" val="21969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1FE34C-ED36-4957-9BB5-ECDE988AED97}" type="datetimeFigureOut">
              <a:rPr lang="en-US" smtClean="0"/>
              <a:t>13-Jan-24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7D3E77-E0A9-4B72-97D8-72402447206C}" type="slidenum">
              <a:rPr lang="en-US" smtClean="0"/>
              <a:t>‹#›</a:t>
            </a:fld>
            <a:endParaRPr lang="en-US"/>
          </a:p>
        </p:txBody>
      </p:sp>
    </p:spTree>
    <p:extLst>
      <p:ext uri="{BB962C8B-B14F-4D97-AF65-F5344CB8AC3E}">
        <p14:creationId xmlns:p14="http://schemas.microsoft.com/office/powerpoint/2010/main" val="4071713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FE34C-ED36-4957-9BB5-ECDE988AED97}" type="datetimeFigureOut">
              <a:rPr lang="en-US" smtClean="0"/>
              <a:t>13-Jan-24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7D3E77-E0A9-4B72-97D8-72402447206C}" type="slidenum">
              <a:rPr lang="en-US" smtClean="0"/>
              <a:t>‹#›</a:t>
            </a:fld>
            <a:endParaRPr lang="en-US"/>
          </a:p>
        </p:txBody>
      </p:sp>
    </p:spTree>
    <p:extLst>
      <p:ext uri="{BB962C8B-B14F-4D97-AF65-F5344CB8AC3E}">
        <p14:creationId xmlns:p14="http://schemas.microsoft.com/office/powerpoint/2010/main" val="1024515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1FE34C-ED36-4957-9BB5-ECDE988AED97}" type="datetimeFigureOut">
              <a:rPr lang="en-US" smtClean="0"/>
              <a:t>13-Jan-24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D3E77-E0A9-4B72-97D8-72402447206C}" type="slidenum">
              <a:rPr lang="en-US" smtClean="0"/>
              <a:t>‹#›</a:t>
            </a:fld>
            <a:endParaRPr lang="en-US"/>
          </a:p>
        </p:txBody>
      </p:sp>
    </p:spTree>
    <p:extLst>
      <p:ext uri="{BB962C8B-B14F-4D97-AF65-F5344CB8AC3E}">
        <p14:creationId xmlns:p14="http://schemas.microsoft.com/office/powerpoint/2010/main" val="89587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1FE34C-ED36-4957-9BB5-ECDE988AED97}" type="datetimeFigureOut">
              <a:rPr lang="en-US" smtClean="0"/>
              <a:t>13-Jan-24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D3E77-E0A9-4B72-97D8-72402447206C}" type="slidenum">
              <a:rPr lang="en-US" smtClean="0"/>
              <a:t>‹#›</a:t>
            </a:fld>
            <a:endParaRPr lang="en-US"/>
          </a:p>
        </p:txBody>
      </p:sp>
    </p:spTree>
    <p:extLst>
      <p:ext uri="{BB962C8B-B14F-4D97-AF65-F5344CB8AC3E}">
        <p14:creationId xmlns:p14="http://schemas.microsoft.com/office/powerpoint/2010/main" val="2513896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1FE34C-ED36-4957-9BB5-ECDE988AED97}" type="datetimeFigureOut">
              <a:rPr lang="en-US" smtClean="0"/>
              <a:t>13-Jan-24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E7D3E77-E0A9-4B72-97D8-72402447206C}" type="slidenum">
              <a:rPr lang="en-US" smtClean="0"/>
              <a:t>‹#›</a:t>
            </a:fld>
            <a:endParaRPr lang="en-US"/>
          </a:p>
        </p:txBody>
      </p:sp>
    </p:spTree>
    <p:extLst>
      <p:ext uri="{BB962C8B-B14F-4D97-AF65-F5344CB8AC3E}">
        <p14:creationId xmlns:p14="http://schemas.microsoft.com/office/powerpoint/2010/main" val="344066849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39C5-BC00-5DBB-E5F0-55DEC5DB8347}"/>
              </a:ext>
            </a:extLst>
          </p:cNvPr>
          <p:cNvSpPr>
            <a:spLocks noGrp="1"/>
          </p:cNvSpPr>
          <p:nvPr>
            <p:ph type="ctrTitle"/>
          </p:nvPr>
        </p:nvSpPr>
        <p:spPr>
          <a:xfrm>
            <a:off x="2492188" y="57627"/>
            <a:ext cx="7602072" cy="946662"/>
          </a:xfrm>
        </p:spPr>
        <p:txBody>
          <a:bodyPr>
            <a:normAutofit/>
          </a:bodyPr>
          <a:lstStyle/>
          <a:p>
            <a:r>
              <a:rPr lang="en-US" b="1" u="sng" dirty="0">
                <a:ln w="22225">
                  <a:solidFill>
                    <a:schemeClr val="accent2"/>
                  </a:solidFill>
                  <a:prstDash val="solid"/>
                </a:ln>
                <a:solidFill>
                  <a:schemeClr val="accent2">
                    <a:lumMod val="40000"/>
                    <a:lumOff val="60000"/>
                  </a:schemeClr>
                </a:solidFill>
                <a:latin typeface="Arial Rounded MT Bold" panose="020F0704030504030204" pitchFamily="34" charset="0"/>
              </a:rPr>
              <a:t>Stock Market Analysis</a:t>
            </a:r>
            <a:endParaRPr lang="en-US" dirty="0">
              <a:latin typeface="Arial Rounded MT Bold" panose="020F0704030504030204" pitchFamily="34" charset="0"/>
            </a:endParaRPr>
          </a:p>
        </p:txBody>
      </p:sp>
      <p:sp>
        <p:nvSpPr>
          <p:cNvPr id="3" name="Subtitle 2">
            <a:extLst>
              <a:ext uri="{FF2B5EF4-FFF2-40B4-BE49-F238E27FC236}">
                <a16:creationId xmlns:a16="http://schemas.microsoft.com/office/drawing/2014/main" id="{4CB2C66F-69C0-972C-DA76-A079320266FE}"/>
              </a:ext>
            </a:extLst>
          </p:cNvPr>
          <p:cNvSpPr>
            <a:spLocks noGrp="1"/>
          </p:cNvSpPr>
          <p:nvPr>
            <p:ph type="subTitle" idx="1"/>
          </p:nvPr>
        </p:nvSpPr>
        <p:spPr>
          <a:xfrm>
            <a:off x="9368118" y="1187154"/>
            <a:ext cx="1918448" cy="781703"/>
          </a:xfrm>
          <a:solidFill>
            <a:schemeClr val="accent3">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scene3d>
              <a:camera prst="orthographicFront"/>
              <a:lightRig rig="soft" dir="t">
                <a:rot lat="0" lon="0" rev="15600000"/>
              </a:lightRig>
            </a:scene3d>
            <a:sp3d extrusionH="57150" prstMaterial="softEdge">
              <a:bevelT w="25400" h="38100"/>
            </a:sp3d>
          </a:bodyPr>
          <a:lstStyle/>
          <a:p>
            <a:pPr algn="l"/>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(P319-Group 1)</a:t>
            </a:r>
          </a:p>
          <a:p>
            <a:pPr algn="l"/>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Mentor : </a:t>
            </a:r>
            <a:r>
              <a:rPr lang="en-US"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Kurnal</a:t>
            </a:r>
            <a:endPar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1026" name="Picture 2" descr="Indian Stock Market Witnesses Record FII Buying Spree: A Boon for Dalal  Street">
            <a:extLst>
              <a:ext uri="{FF2B5EF4-FFF2-40B4-BE49-F238E27FC236}">
                <a16:creationId xmlns:a16="http://schemas.microsoft.com/office/drawing/2014/main" id="{A80070AA-799B-6856-4539-23EE5BA5A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43" y="1185381"/>
            <a:ext cx="6813176" cy="5638536"/>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B6111AD5-72D7-989B-A46C-A90BE3C67FF1}"/>
              </a:ext>
            </a:extLst>
          </p:cNvPr>
          <p:cNvSpPr txBox="1">
            <a:spLocks/>
          </p:cNvSpPr>
          <p:nvPr/>
        </p:nvSpPr>
        <p:spPr>
          <a:xfrm>
            <a:off x="6992470" y="3173506"/>
            <a:ext cx="4500284" cy="331694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a:p>
            <a:pPr marL="342900" indent="-342900" algn="l">
              <a:buFont typeface="Arial" panose="020B0604020202020204" pitchFamily="34" charset="0"/>
              <a:buChar char="•"/>
            </a:pPr>
            <a:r>
              <a:rPr lang="en-US" i="0" dirty="0">
                <a:solidFill>
                  <a:srgbClr val="222222"/>
                </a:solidFill>
                <a:latin typeface="Calibri" panose="020F0502020204030204" pitchFamily="34" charset="0"/>
              </a:rPr>
              <a:t>VALLARASU M</a:t>
            </a:r>
          </a:p>
          <a:p>
            <a:pPr marL="342900" indent="-342900" algn="l">
              <a:buFont typeface="Arial" panose="020B0604020202020204" pitchFamily="34" charset="0"/>
              <a:buChar char="•"/>
            </a:pPr>
            <a:r>
              <a:rPr lang="en-US" i="0" dirty="0">
                <a:solidFill>
                  <a:srgbClr val="222222"/>
                </a:solidFill>
                <a:latin typeface="Calibri" panose="020F0502020204030204" pitchFamily="34" charset="0"/>
              </a:rPr>
              <a:t>MAYUR SUDHIR CHAVHAN</a:t>
            </a:r>
          </a:p>
          <a:p>
            <a:pPr marL="342900" indent="-342900" algn="l">
              <a:buFont typeface="Arial" panose="020B0604020202020204" pitchFamily="34" charset="0"/>
              <a:buChar char="•"/>
            </a:pPr>
            <a:r>
              <a:rPr lang="en-US" i="0" dirty="0">
                <a:solidFill>
                  <a:srgbClr val="222222"/>
                </a:solidFill>
                <a:latin typeface="Calibri" panose="020F0502020204030204" pitchFamily="34" charset="0"/>
              </a:rPr>
              <a:t>GANGADHAR B AMBIGER</a:t>
            </a:r>
          </a:p>
          <a:p>
            <a:pPr marL="342900" indent="-342900" algn="l">
              <a:buFont typeface="Arial" panose="020B0604020202020204" pitchFamily="34" charset="0"/>
              <a:buChar char="•"/>
            </a:pPr>
            <a:r>
              <a:rPr lang="en-US" i="0" dirty="0">
                <a:solidFill>
                  <a:srgbClr val="222222"/>
                </a:solidFill>
                <a:latin typeface="Calibri" panose="020F0502020204030204" pitchFamily="34" charset="0"/>
              </a:rPr>
              <a:t>AJAY KUMAR DAGAR</a:t>
            </a:r>
          </a:p>
          <a:p>
            <a:pPr marL="342900" indent="-342900" algn="l">
              <a:buFont typeface="Arial" panose="020B0604020202020204" pitchFamily="34" charset="0"/>
              <a:buChar char="•"/>
            </a:pPr>
            <a:r>
              <a:rPr lang="en-US" i="0" dirty="0">
                <a:solidFill>
                  <a:srgbClr val="222222"/>
                </a:solidFill>
                <a:latin typeface="Calibri" panose="020F0502020204030204" pitchFamily="34" charset="0"/>
              </a:rPr>
              <a:t>RAM KAKARLA</a:t>
            </a:r>
          </a:p>
          <a:p>
            <a:pPr marL="342900" indent="-342900" algn="l">
              <a:buFont typeface="Arial" panose="020B0604020202020204" pitchFamily="34" charset="0"/>
              <a:buChar char="•"/>
            </a:pPr>
            <a:r>
              <a:rPr lang="en-US" i="0" dirty="0">
                <a:solidFill>
                  <a:srgbClr val="222222"/>
                </a:solidFill>
                <a:latin typeface="Calibri" panose="020F0502020204030204" pitchFamily="34" charset="0"/>
              </a:rPr>
              <a:t>VISHWANATH BALKRISHNA JOSHI</a:t>
            </a:r>
          </a:p>
          <a:p>
            <a:pPr marL="342900" indent="-342900" algn="l">
              <a:buFont typeface="Arial" panose="020B0604020202020204" pitchFamily="34" charset="0"/>
              <a:buChar char="•"/>
            </a:pPr>
            <a:r>
              <a:rPr lang="en-US" i="0" dirty="0">
                <a:solidFill>
                  <a:srgbClr val="222222"/>
                </a:solidFill>
                <a:latin typeface="Calibri" panose="020F0502020204030204" pitchFamily="34" charset="0"/>
              </a:rPr>
              <a:t>RUGVED ANIL CHAUDHARI</a:t>
            </a:r>
            <a:endParaRPr lang="en-US" dirty="0"/>
          </a:p>
        </p:txBody>
      </p:sp>
      <p:sp>
        <p:nvSpPr>
          <p:cNvPr id="6" name="TextBox 5">
            <a:extLst>
              <a:ext uri="{FF2B5EF4-FFF2-40B4-BE49-F238E27FC236}">
                <a16:creationId xmlns:a16="http://schemas.microsoft.com/office/drawing/2014/main" id="{AEB87BE5-F93F-5A81-6645-8EB09C0B70BF}"/>
              </a:ext>
            </a:extLst>
          </p:cNvPr>
          <p:cNvSpPr txBox="1"/>
          <p:nvPr/>
        </p:nvSpPr>
        <p:spPr>
          <a:xfrm>
            <a:off x="7189695" y="2619057"/>
            <a:ext cx="2779058" cy="46166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2400" b="1" u="sng" dirty="0">
                <a:ln/>
                <a:solidFill>
                  <a:schemeClr val="accent4"/>
                </a:solidFill>
                <a:latin typeface="Algerian" panose="04020705040A02060702" pitchFamily="82" charset="0"/>
              </a:rPr>
              <a:t>Group Members</a:t>
            </a:r>
            <a:endParaRPr lang="en-US" sz="1800" b="1" u="sng" dirty="0">
              <a:ln/>
              <a:solidFill>
                <a:schemeClr val="accent4"/>
              </a:solidFill>
              <a:latin typeface="Algerian" panose="04020705040A02060702" pitchFamily="82" charset="0"/>
            </a:endParaRPr>
          </a:p>
        </p:txBody>
      </p:sp>
    </p:spTree>
    <p:extLst>
      <p:ext uri="{BB962C8B-B14F-4D97-AF65-F5344CB8AC3E}">
        <p14:creationId xmlns:p14="http://schemas.microsoft.com/office/powerpoint/2010/main" val="2833327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092096-B491-602D-5784-57D671A32F5B}"/>
              </a:ext>
            </a:extLst>
          </p:cNvPr>
          <p:cNvSpPr txBox="1"/>
          <p:nvPr/>
        </p:nvSpPr>
        <p:spPr>
          <a:xfrm>
            <a:off x="322730" y="699247"/>
            <a:ext cx="11196918" cy="6186309"/>
          </a:xfrm>
          <a:prstGeom prst="rect">
            <a:avLst/>
          </a:prstGeom>
          <a:noFill/>
        </p:spPr>
        <p:txBody>
          <a:bodyPr wrap="square" rtlCol="0">
            <a:spAutoFit/>
          </a:bodyPr>
          <a:lstStyle/>
          <a:p>
            <a:pPr algn="l">
              <a:buFont typeface="+mj-lt"/>
              <a:buAutoNum type="arabicPeriod"/>
            </a:pPr>
            <a:r>
              <a:rPr lang="en-US" sz="2400" b="1" i="0" dirty="0">
                <a:solidFill>
                  <a:srgbClr val="374151"/>
                </a:solidFill>
                <a:effectLst/>
                <a:latin typeface="Söhne"/>
              </a:rPr>
              <a:t>Understanding the Data:</a:t>
            </a:r>
            <a:endParaRPr lang="en-US" sz="2400" b="0" i="0" dirty="0">
              <a:solidFill>
                <a:srgbClr val="374151"/>
              </a:solidFill>
              <a:effectLst/>
              <a:latin typeface="Söhne"/>
            </a:endParaRPr>
          </a:p>
          <a:p>
            <a:pPr lvl="1" indent="-285750">
              <a:buFont typeface="Arial" panose="020B0604020202020204" pitchFamily="34" charset="0"/>
              <a:buChar char="•"/>
            </a:pPr>
            <a:r>
              <a:rPr lang="en-US" sz="2400" dirty="0">
                <a:solidFill>
                  <a:srgbClr val="374151"/>
                </a:solidFill>
                <a:latin typeface="Söhne"/>
              </a:rPr>
              <a:t>Unfamiliarity with stock market terminology and data fields posed a significant initial challenge.</a:t>
            </a:r>
          </a:p>
          <a:p>
            <a:pPr lvl="1" indent="-285750">
              <a:buFont typeface="Arial" panose="020B0604020202020204" pitchFamily="34" charset="0"/>
              <a:buChar char="•"/>
            </a:pPr>
            <a:r>
              <a:rPr lang="en-US" sz="2400" dirty="0">
                <a:solidFill>
                  <a:srgbClr val="374151"/>
                </a:solidFill>
                <a:latin typeface="Söhne"/>
              </a:rPr>
              <a:t>Overcoming the learning curve required a thorough understanding of each column's significance and its role in financial analysis.</a:t>
            </a:r>
          </a:p>
          <a:p>
            <a:pPr algn="l">
              <a:buFont typeface="+mj-lt"/>
              <a:buAutoNum type="arabicPeriod"/>
            </a:pPr>
            <a:r>
              <a:rPr lang="en-US" sz="2400" b="1" i="0" dirty="0">
                <a:solidFill>
                  <a:srgbClr val="374151"/>
                </a:solidFill>
                <a:effectLst/>
                <a:latin typeface="Söhne"/>
              </a:rPr>
              <a:t>Choosing the Correct Visualizations:</a:t>
            </a:r>
            <a:endParaRPr lang="en-US" sz="2400" b="0" i="0" dirty="0">
              <a:solidFill>
                <a:srgbClr val="374151"/>
              </a:solidFill>
              <a:effectLst/>
              <a:latin typeface="Söhne"/>
            </a:endParaRPr>
          </a:p>
          <a:p>
            <a:pPr lvl="1" indent="-285750">
              <a:buFont typeface="Arial" panose="020B0604020202020204" pitchFamily="34" charset="0"/>
              <a:buChar char="•"/>
            </a:pPr>
            <a:r>
              <a:rPr lang="en-US" sz="2400" dirty="0">
                <a:solidFill>
                  <a:srgbClr val="374151"/>
                </a:solidFill>
                <a:latin typeface="Söhne"/>
              </a:rPr>
              <a:t>Selecting the appropriate visualizations for various Key Performance Indicators (KPIs) proved to be a complex task.</a:t>
            </a:r>
          </a:p>
          <a:p>
            <a:pPr lvl="1" indent="-285750">
              <a:buFont typeface="Arial" panose="020B0604020202020204" pitchFamily="34" charset="0"/>
              <a:buChar char="•"/>
            </a:pPr>
            <a:r>
              <a:rPr lang="en-US" sz="2400" dirty="0">
                <a:solidFill>
                  <a:srgbClr val="374151"/>
                </a:solidFill>
                <a:latin typeface="Söhne"/>
              </a:rPr>
              <a:t>Ensuring the visualizations effectively communicated insights without overwhelming the audience with technical details presented a constant challenge.</a:t>
            </a:r>
          </a:p>
          <a:p>
            <a:pPr algn="l"/>
            <a:r>
              <a:rPr lang="en-US" sz="2400" b="1" dirty="0">
                <a:solidFill>
                  <a:srgbClr val="374151"/>
                </a:solidFill>
                <a:latin typeface="Söhne"/>
              </a:rPr>
              <a:t> 3.</a:t>
            </a:r>
            <a:r>
              <a:rPr lang="en-US" sz="2400" b="1" i="0" dirty="0">
                <a:solidFill>
                  <a:srgbClr val="374151"/>
                </a:solidFill>
                <a:effectLst/>
                <a:latin typeface="Söhne"/>
              </a:rPr>
              <a:t>Data Complexity:</a:t>
            </a:r>
            <a:endParaRPr lang="en-US" sz="2400" b="0" i="0" dirty="0">
              <a:solidFill>
                <a:srgbClr val="374151"/>
              </a:solidFill>
              <a:effectLst/>
              <a:latin typeface="Söhne"/>
            </a:endParaRPr>
          </a:p>
          <a:p>
            <a:pPr lvl="1">
              <a:buFont typeface="Arial" panose="020B0604020202020204" pitchFamily="34" charset="0"/>
              <a:buChar char="•"/>
            </a:pPr>
            <a:r>
              <a:rPr lang="en-US" sz="2400" b="0" i="0" dirty="0">
                <a:solidFill>
                  <a:srgbClr val="374151"/>
                </a:solidFill>
                <a:effectLst/>
                <a:latin typeface="Söhne"/>
              </a:rPr>
              <a:t>The intricacies of stock data, including factors like stock splits and adjusted closes, added analytical complexity.</a:t>
            </a:r>
          </a:p>
          <a:p>
            <a:pPr lvl="1">
              <a:buFont typeface="Arial" panose="020B0604020202020204" pitchFamily="34" charset="0"/>
              <a:buChar char="•"/>
            </a:pPr>
            <a:r>
              <a:rPr lang="en-US" sz="2400" b="0" i="0" dirty="0">
                <a:solidFill>
                  <a:srgbClr val="374151"/>
                </a:solidFill>
                <a:effectLst/>
                <a:latin typeface="Söhne"/>
              </a:rPr>
              <a:t>Gaining a deep understanding of these nuances was crucial for accurate interpretation.</a:t>
            </a:r>
          </a:p>
          <a:p>
            <a:pPr lvl="1" algn="l"/>
            <a:endParaRPr lang="en-US" b="0" i="0" dirty="0">
              <a:solidFill>
                <a:srgbClr val="374151"/>
              </a:solidFill>
              <a:effectLst/>
              <a:latin typeface="Söhne"/>
            </a:endParaRPr>
          </a:p>
          <a:p>
            <a:endParaRPr lang="en-US" dirty="0"/>
          </a:p>
        </p:txBody>
      </p:sp>
      <p:sp>
        <p:nvSpPr>
          <p:cNvPr id="3" name="TextBox 2">
            <a:extLst>
              <a:ext uri="{FF2B5EF4-FFF2-40B4-BE49-F238E27FC236}">
                <a16:creationId xmlns:a16="http://schemas.microsoft.com/office/drawing/2014/main" id="{934C8225-B985-4756-DCAD-41D7EA3EDB1A}"/>
              </a:ext>
            </a:extLst>
          </p:cNvPr>
          <p:cNvSpPr txBox="1"/>
          <p:nvPr/>
        </p:nvSpPr>
        <p:spPr>
          <a:xfrm>
            <a:off x="612545" y="168550"/>
            <a:ext cx="3080914" cy="461665"/>
          </a:xfrm>
          <a:prstGeom prst="rect">
            <a:avLst/>
          </a:prstGeom>
          <a:noFill/>
        </p:spPr>
        <p:txBody>
          <a:bodyPr wrap="square" rtlCol="0">
            <a:spAutoFit/>
          </a:bodyPr>
          <a:lstStyle/>
          <a:p>
            <a:r>
              <a:rPr lang="en-US" sz="2400" b="1" u="sng" dirty="0">
                <a:solidFill>
                  <a:srgbClr val="FF0000"/>
                </a:solidFill>
                <a:latin typeface="Algerian" panose="04020705040A02060702" pitchFamily="82" charset="0"/>
              </a:rPr>
              <a:t>Challenges Faced</a:t>
            </a:r>
            <a:endParaRPr lang="en-US" sz="2000" b="1" u="sng"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2331800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DAF2B7-9BA5-BA21-7B45-FA5057E4BFF1}"/>
              </a:ext>
            </a:extLst>
          </p:cNvPr>
          <p:cNvSpPr txBox="1"/>
          <p:nvPr/>
        </p:nvSpPr>
        <p:spPr>
          <a:xfrm>
            <a:off x="612544" y="168550"/>
            <a:ext cx="3080915" cy="461665"/>
          </a:xfrm>
          <a:prstGeom prst="rect">
            <a:avLst/>
          </a:prstGeom>
          <a:noFill/>
        </p:spPr>
        <p:txBody>
          <a:bodyPr wrap="square" rtlCol="0">
            <a:spAutoFit/>
          </a:bodyPr>
          <a:lstStyle/>
          <a:p>
            <a:r>
              <a:rPr lang="en-US" sz="2400" b="1" u="sng" dirty="0">
                <a:solidFill>
                  <a:srgbClr val="FF0000"/>
                </a:solidFill>
                <a:latin typeface="Algerian" panose="04020705040A02060702" pitchFamily="82" charset="0"/>
              </a:rPr>
              <a:t>How we overcome</a:t>
            </a:r>
            <a:endParaRPr lang="en-US" sz="2000" b="1" u="sng" dirty="0">
              <a:solidFill>
                <a:srgbClr val="FF0000"/>
              </a:solidFill>
              <a:latin typeface="Algerian" panose="04020705040A02060702" pitchFamily="82" charset="0"/>
            </a:endParaRPr>
          </a:p>
        </p:txBody>
      </p:sp>
      <p:sp>
        <p:nvSpPr>
          <p:cNvPr id="3" name="TextBox 2">
            <a:extLst>
              <a:ext uri="{FF2B5EF4-FFF2-40B4-BE49-F238E27FC236}">
                <a16:creationId xmlns:a16="http://schemas.microsoft.com/office/drawing/2014/main" id="{F95E5B25-D795-3D10-B820-E03DA251487D}"/>
              </a:ext>
            </a:extLst>
          </p:cNvPr>
          <p:cNvSpPr txBox="1"/>
          <p:nvPr/>
        </p:nvSpPr>
        <p:spPr>
          <a:xfrm>
            <a:off x="510988" y="780140"/>
            <a:ext cx="11170023" cy="5909310"/>
          </a:xfrm>
          <a:prstGeom prst="rect">
            <a:avLst/>
          </a:prstGeom>
          <a:noFill/>
        </p:spPr>
        <p:txBody>
          <a:bodyPr wrap="square" rtlCol="0">
            <a:spAutoFit/>
          </a:bodyPr>
          <a:lstStyle/>
          <a:p>
            <a:pPr indent="-342900">
              <a:buFont typeface="+mj-lt"/>
              <a:buAutoNum type="arabicPeriod"/>
            </a:pPr>
            <a:r>
              <a:rPr lang="en-US" sz="2400" b="1" dirty="0">
                <a:solidFill>
                  <a:srgbClr val="374151"/>
                </a:solidFill>
                <a:latin typeface="Söhne"/>
              </a:rPr>
              <a:t>Understanding the Data:</a:t>
            </a:r>
          </a:p>
          <a:p>
            <a:pPr lvl="1" indent="-342900">
              <a:buFont typeface="Arial" panose="020B0604020202020204" pitchFamily="34" charset="0"/>
              <a:buChar char="•"/>
            </a:pPr>
            <a:r>
              <a:rPr lang="en-US" sz="2400" dirty="0">
                <a:solidFill>
                  <a:srgbClr val="374151"/>
                </a:solidFill>
                <a:latin typeface="Söhne"/>
              </a:rPr>
              <a:t>Invested time in learning stock market terminology through educational resources and training sessions.</a:t>
            </a:r>
          </a:p>
          <a:p>
            <a:pPr lvl="1" indent="-285750">
              <a:buFont typeface="Arial" panose="020B0604020202020204" pitchFamily="34" charset="0"/>
              <a:buChar char="•"/>
            </a:pPr>
            <a:r>
              <a:rPr lang="en-US" sz="2400" dirty="0">
                <a:solidFill>
                  <a:srgbClr val="374151"/>
                </a:solidFill>
                <a:latin typeface="Söhne"/>
              </a:rPr>
              <a:t>Adopted an iterative approach, gradually building a solid understanding of each column's role in financial analysis.</a:t>
            </a:r>
          </a:p>
          <a:p>
            <a:pPr indent="-342900">
              <a:buFont typeface="+mj-lt"/>
              <a:buAutoNum type="arabicPeriod"/>
            </a:pPr>
            <a:r>
              <a:rPr lang="en-US" sz="2400" b="1" dirty="0">
                <a:solidFill>
                  <a:srgbClr val="374151"/>
                </a:solidFill>
                <a:latin typeface="Söhne"/>
              </a:rPr>
              <a:t>Choosing the Correct Visualizations:</a:t>
            </a:r>
          </a:p>
          <a:p>
            <a:pPr lvl="1" indent="-285750">
              <a:buFont typeface="Arial" panose="020B0604020202020204" pitchFamily="34" charset="0"/>
              <a:buChar char="•"/>
            </a:pPr>
            <a:r>
              <a:rPr lang="en-US" sz="2400" dirty="0">
                <a:solidFill>
                  <a:srgbClr val="374151"/>
                </a:solidFill>
                <a:latin typeface="Söhne"/>
              </a:rPr>
              <a:t>Engaged in collaborative discussions with group members to align on the most effective visualizations for each KPI.</a:t>
            </a:r>
          </a:p>
          <a:p>
            <a:pPr lvl="1" indent="-285750">
              <a:buFont typeface="Arial" panose="020B0604020202020204" pitchFamily="34" charset="0"/>
              <a:buChar char="•"/>
            </a:pPr>
            <a:r>
              <a:rPr lang="en-US" sz="2400" dirty="0">
                <a:solidFill>
                  <a:srgbClr val="374151"/>
                </a:solidFill>
                <a:latin typeface="Söhne"/>
              </a:rPr>
              <a:t>Applied principles of data visualization to create clear and concise representations that resonate with a diverse audience.</a:t>
            </a:r>
          </a:p>
          <a:p>
            <a:pPr indent="-342900">
              <a:buFont typeface="+mj-lt"/>
              <a:buAutoNum type="arabicPeriod"/>
            </a:pPr>
            <a:r>
              <a:rPr lang="en-US" sz="2400" b="1" dirty="0">
                <a:solidFill>
                  <a:srgbClr val="374151"/>
                </a:solidFill>
                <a:latin typeface="Söhne"/>
              </a:rPr>
              <a:t>Data Complexity:</a:t>
            </a:r>
          </a:p>
          <a:p>
            <a:pPr lvl="1" indent="-285750">
              <a:buFont typeface="Arial" panose="020B0604020202020204" pitchFamily="34" charset="0"/>
              <a:buChar char="•"/>
            </a:pPr>
            <a:r>
              <a:rPr lang="en-US" sz="2400" dirty="0">
                <a:solidFill>
                  <a:srgbClr val="374151"/>
                </a:solidFill>
                <a:latin typeface="Söhne"/>
              </a:rPr>
              <a:t>Invested time in training on complex stock data concepts and conducted in-depth research on stock splits, adjusted closes, and other intricate factors.</a:t>
            </a:r>
          </a:p>
          <a:p>
            <a:pPr lvl="1" indent="-285750">
              <a:buFont typeface="Arial" panose="020B0604020202020204" pitchFamily="34" charset="0"/>
              <a:buChar char="•"/>
            </a:pPr>
            <a:r>
              <a:rPr lang="en-US" sz="2400" dirty="0">
                <a:solidFill>
                  <a:srgbClr val="374151"/>
                </a:solidFill>
                <a:latin typeface="Söhne"/>
              </a:rPr>
              <a:t>Developed comprehensive documentation and guides to serve as references for understanding and interpreting complex aspects of stock data.</a:t>
            </a:r>
          </a:p>
          <a:p>
            <a:endParaRPr lang="en-US" dirty="0"/>
          </a:p>
        </p:txBody>
      </p:sp>
    </p:spTree>
    <p:extLst>
      <p:ext uri="{BB962C8B-B14F-4D97-AF65-F5344CB8AC3E}">
        <p14:creationId xmlns:p14="http://schemas.microsoft.com/office/powerpoint/2010/main" val="3795095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56D064-5176-09CE-1D66-474F4BE56679}"/>
              </a:ext>
            </a:extLst>
          </p:cNvPr>
          <p:cNvSpPr txBox="1"/>
          <p:nvPr/>
        </p:nvSpPr>
        <p:spPr>
          <a:xfrm>
            <a:off x="573741" y="439270"/>
            <a:ext cx="3316941" cy="646331"/>
          </a:xfrm>
          <a:prstGeom prst="rect">
            <a:avLst/>
          </a:prstGeom>
          <a:noFill/>
        </p:spPr>
        <p:txBody>
          <a:bodyPr wrap="square" rtlCol="0">
            <a:spAutoFit/>
          </a:bodyPr>
          <a:lstStyle/>
          <a:p>
            <a:r>
              <a:rPr lang="en-IN" sz="3600" b="1" spc="-30" dirty="0">
                <a:solidFill>
                  <a:srgbClr val="0070C0"/>
                </a:solidFill>
                <a:latin typeface="Calibri" panose="020F0502020204030204" pitchFamily="34" charset="0"/>
                <a:ea typeface="Calibri" panose="020F0502020204030204" pitchFamily="34" charset="0"/>
                <a:cs typeface="Calibri" panose="020F0502020204030204" pitchFamily="34" charset="0"/>
              </a:rPr>
              <a:t>Introduction</a:t>
            </a:r>
            <a:endParaRPr lang="en-US" dirty="0"/>
          </a:p>
        </p:txBody>
      </p:sp>
      <p:sp>
        <p:nvSpPr>
          <p:cNvPr id="3" name="TextBox 2">
            <a:extLst>
              <a:ext uri="{FF2B5EF4-FFF2-40B4-BE49-F238E27FC236}">
                <a16:creationId xmlns:a16="http://schemas.microsoft.com/office/drawing/2014/main" id="{D723B3F7-BDAC-B7A9-846E-D168C9620EA2}"/>
              </a:ext>
            </a:extLst>
          </p:cNvPr>
          <p:cNvSpPr txBox="1"/>
          <p:nvPr/>
        </p:nvSpPr>
        <p:spPr>
          <a:xfrm>
            <a:off x="847725" y="1514475"/>
            <a:ext cx="10972800" cy="4247317"/>
          </a:xfrm>
          <a:prstGeom prst="rect">
            <a:avLst/>
          </a:prstGeom>
          <a:noFill/>
        </p:spPr>
        <p:txBody>
          <a:bodyPr wrap="square" rtlCol="0">
            <a:spAutoFit/>
          </a:bodyPr>
          <a:lstStyle/>
          <a:p>
            <a:pPr algn="l">
              <a:buFont typeface="+mj-lt"/>
              <a:buAutoNum type="arabicPeriod"/>
            </a:pPr>
            <a:r>
              <a:rPr lang="en-US" sz="2800" b="1" i="0" dirty="0">
                <a:solidFill>
                  <a:srgbClr val="374151"/>
                </a:solidFill>
                <a:effectLst/>
                <a:latin typeface="Söhne"/>
              </a:rPr>
              <a:t>Comprehensive Insight</a:t>
            </a:r>
            <a:r>
              <a:rPr lang="en-US" sz="2800" b="0" i="0" dirty="0">
                <a:solidFill>
                  <a:srgbClr val="374151"/>
                </a:solidFill>
                <a:effectLst/>
                <a:latin typeface="Söhne"/>
              </a:rPr>
              <a:t>: Provide a thorough understanding of major companies' stock market performance through detailed analysis.</a:t>
            </a:r>
          </a:p>
          <a:p>
            <a:pPr algn="l">
              <a:buFont typeface="+mj-lt"/>
              <a:buAutoNum type="arabicPeriod"/>
            </a:pPr>
            <a:r>
              <a:rPr lang="en-US" sz="2800" b="1" i="0" dirty="0">
                <a:solidFill>
                  <a:srgbClr val="374151"/>
                </a:solidFill>
                <a:effectLst/>
                <a:latin typeface="Söhne"/>
              </a:rPr>
              <a:t>Pattern Recognition</a:t>
            </a:r>
            <a:r>
              <a:rPr lang="en-US" sz="2800" b="0" i="0" dirty="0">
                <a:solidFill>
                  <a:srgbClr val="374151"/>
                </a:solidFill>
                <a:effectLst/>
                <a:latin typeface="Söhne"/>
              </a:rPr>
              <a:t>: Identify and highlight patterns, trends, and anomalies in stock behavior over time.</a:t>
            </a:r>
          </a:p>
          <a:p>
            <a:pPr algn="l">
              <a:buFont typeface="+mj-lt"/>
              <a:buAutoNum type="arabicPeriod"/>
            </a:pPr>
            <a:r>
              <a:rPr lang="en-US" sz="2800" b="1" i="0" dirty="0">
                <a:solidFill>
                  <a:srgbClr val="374151"/>
                </a:solidFill>
                <a:effectLst/>
                <a:latin typeface="Söhne"/>
              </a:rPr>
              <a:t>Informed Decision-Making</a:t>
            </a:r>
            <a:r>
              <a:rPr lang="en-US" sz="2800" b="0" i="0" dirty="0">
                <a:solidFill>
                  <a:srgbClr val="374151"/>
                </a:solidFill>
                <a:effectLst/>
                <a:latin typeface="Söhne"/>
              </a:rPr>
              <a:t>: Equip stakeholders with actionable insights for making informed decisions on stock purchases, sales, and holdings.</a:t>
            </a:r>
          </a:p>
          <a:p>
            <a:pPr algn="l">
              <a:buFont typeface="+mj-lt"/>
              <a:buAutoNum type="arabicPeriod"/>
            </a:pPr>
            <a:r>
              <a:rPr lang="en-US" sz="2800" b="1" i="0" dirty="0">
                <a:solidFill>
                  <a:srgbClr val="374151"/>
                </a:solidFill>
                <a:effectLst/>
                <a:latin typeface="Söhne"/>
              </a:rPr>
              <a:t>Contribute to Predictive Models</a:t>
            </a:r>
            <a:r>
              <a:rPr lang="en-US" sz="2800" b="0" i="0" dirty="0">
                <a:solidFill>
                  <a:srgbClr val="374151"/>
                </a:solidFill>
                <a:effectLst/>
                <a:latin typeface="Söhne"/>
              </a:rPr>
              <a:t>: Contribute to the development of predictive models, enhancing the ability to anticipate market movements and formulate effective long-term investment strategies.</a:t>
            </a:r>
          </a:p>
          <a:p>
            <a:endParaRPr lang="en-US" dirty="0"/>
          </a:p>
        </p:txBody>
      </p:sp>
    </p:spTree>
    <p:extLst>
      <p:ext uri="{BB962C8B-B14F-4D97-AF65-F5344CB8AC3E}">
        <p14:creationId xmlns:p14="http://schemas.microsoft.com/office/powerpoint/2010/main" val="190331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C82636-CAB9-B88D-CECA-8EAFE3F27331}"/>
              </a:ext>
            </a:extLst>
          </p:cNvPr>
          <p:cNvSpPr txBox="1"/>
          <p:nvPr/>
        </p:nvSpPr>
        <p:spPr>
          <a:xfrm>
            <a:off x="225799" y="0"/>
            <a:ext cx="3403226"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IN" sz="2000" b="1" dirty="0">
                <a:ln/>
                <a:solidFill>
                  <a:schemeClr val="accent4"/>
                </a:solidFill>
                <a:latin typeface="Calibri" panose="020F0502020204030204" pitchFamily="34" charset="0"/>
                <a:ea typeface="Calibri" panose="020F0502020204030204" pitchFamily="34" charset="0"/>
              </a:rPr>
              <a:t>Average Daily Trading Volume</a:t>
            </a:r>
            <a:endParaRPr lang="en-US" sz="2000" b="1" dirty="0">
              <a:ln/>
              <a:solidFill>
                <a:schemeClr val="accent4"/>
              </a:solidFill>
            </a:endParaRPr>
          </a:p>
        </p:txBody>
      </p:sp>
      <p:graphicFrame>
        <p:nvGraphicFramePr>
          <p:cNvPr id="6" name="Chart 5">
            <a:extLst>
              <a:ext uri="{FF2B5EF4-FFF2-40B4-BE49-F238E27FC236}">
                <a16:creationId xmlns:a16="http://schemas.microsoft.com/office/drawing/2014/main" id="{7B3C0019-4535-4B96-04B4-579B067B6BB9}"/>
              </a:ext>
            </a:extLst>
          </p:cNvPr>
          <p:cNvGraphicFramePr>
            <a:graphicFrameLocks/>
          </p:cNvGraphicFramePr>
          <p:nvPr>
            <p:extLst>
              <p:ext uri="{D42A27DB-BD31-4B8C-83A1-F6EECF244321}">
                <p14:modId xmlns:p14="http://schemas.microsoft.com/office/powerpoint/2010/main" val="426219707"/>
              </p:ext>
            </p:extLst>
          </p:nvPr>
        </p:nvGraphicFramePr>
        <p:xfrm>
          <a:off x="42862" y="413504"/>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8D99BA43-A760-0DB6-FC74-2C5155D03594}"/>
              </a:ext>
            </a:extLst>
          </p:cNvPr>
          <p:cNvSpPr txBox="1"/>
          <p:nvPr/>
        </p:nvSpPr>
        <p:spPr>
          <a:xfrm>
            <a:off x="4786311" y="466725"/>
            <a:ext cx="7362825" cy="2585323"/>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Uniform Trading Activity:</a:t>
            </a:r>
            <a:r>
              <a:rPr lang="en-US" b="0" i="0" dirty="0">
                <a:solidFill>
                  <a:srgbClr val="374151"/>
                </a:solidFill>
                <a:effectLst/>
                <a:latin typeface="Söhne"/>
              </a:rPr>
              <a:t> All stocks are around 5.5 million shares, indicating consistent and substantial trading interest across these major tech stocks.</a:t>
            </a:r>
          </a:p>
          <a:p>
            <a:pPr algn="l">
              <a:buFont typeface="+mj-lt"/>
              <a:buAutoNum type="arabicPeriod"/>
            </a:pPr>
            <a:r>
              <a:rPr lang="en-US" b="1" i="0" dirty="0">
                <a:solidFill>
                  <a:srgbClr val="374151"/>
                </a:solidFill>
                <a:effectLst/>
                <a:latin typeface="Söhne"/>
              </a:rPr>
              <a:t>High Liquidity:</a:t>
            </a:r>
            <a:r>
              <a:rPr lang="en-US" b="0" i="0" dirty="0">
                <a:solidFill>
                  <a:srgbClr val="374151"/>
                </a:solidFill>
                <a:effectLst/>
                <a:latin typeface="Söhne"/>
              </a:rPr>
              <a:t> Similar ADV values suggest high liquidity. This is advantageous for investors, implying easy buying or selling without significant price impact.</a:t>
            </a:r>
          </a:p>
          <a:p>
            <a:pPr algn="l">
              <a:buFont typeface="+mj-lt"/>
              <a:buAutoNum type="arabicPeriod"/>
            </a:pPr>
            <a:r>
              <a:rPr lang="en-US" b="1" i="0" dirty="0">
                <a:solidFill>
                  <a:srgbClr val="374151"/>
                </a:solidFill>
                <a:effectLst/>
                <a:latin typeface="Söhne"/>
              </a:rPr>
              <a:t>Market Popularity:</a:t>
            </a:r>
            <a:r>
              <a:rPr lang="en-US" b="0" i="0" dirty="0">
                <a:solidFill>
                  <a:srgbClr val="374151"/>
                </a:solidFill>
                <a:effectLst/>
                <a:latin typeface="Söhne"/>
              </a:rPr>
              <a:t> The relatively high ADVs for these tech giants signify widespread investor interest, attributed to strong market presence, financial performance, and overall confidence in these companies.</a:t>
            </a:r>
          </a:p>
        </p:txBody>
      </p:sp>
      <p:cxnSp>
        <p:nvCxnSpPr>
          <p:cNvPr id="9" name="Straight Connector 8">
            <a:extLst>
              <a:ext uri="{FF2B5EF4-FFF2-40B4-BE49-F238E27FC236}">
                <a16:creationId xmlns:a16="http://schemas.microsoft.com/office/drawing/2014/main" id="{5501CF0C-1CB6-A168-9048-7E70AE1E0590}"/>
              </a:ext>
            </a:extLst>
          </p:cNvPr>
          <p:cNvCxnSpPr>
            <a:cxnSpLocks/>
          </p:cNvCxnSpPr>
          <p:nvPr/>
        </p:nvCxnSpPr>
        <p:spPr>
          <a:xfrm flipV="1">
            <a:off x="42862" y="3275493"/>
            <a:ext cx="12106275" cy="9524"/>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84105D3D-0252-65B4-E5C0-484F620FA2B5}"/>
              </a:ext>
            </a:extLst>
          </p:cNvPr>
          <p:cNvSpPr txBox="1"/>
          <p:nvPr/>
        </p:nvSpPr>
        <p:spPr>
          <a:xfrm>
            <a:off x="156323" y="3390872"/>
            <a:ext cx="2355476"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IN" sz="2000" b="1" dirty="0">
                <a:ln/>
                <a:solidFill>
                  <a:schemeClr val="accent4"/>
                </a:solidFill>
                <a:latin typeface="Calibri" panose="020F0502020204030204" pitchFamily="34" charset="0"/>
                <a:ea typeface="Calibri" panose="020F0502020204030204" pitchFamily="34" charset="0"/>
              </a:rPr>
              <a:t>Most Volatile Stocks</a:t>
            </a:r>
            <a:endParaRPr lang="en-US" sz="2000" b="1" dirty="0">
              <a:ln/>
              <a:solidFill>
                <a:schemeClr val="accent4"/>
              </a:solidFill>
              <a:latin typeface="Calibri" panose="020F0502020204030204" pitchFamily="34" charset="0"/>
              <a:ea typeface="Calibri" panose="020F0502020204030204" pitchFamily="34" charset="0"/>
            </a:endParaRPr>
          </a:p>
        </p:txBody>
      </p:sp>
      <p:graphicFrame>
        <p:nvGraphicFramePr>
          <p:cNvPr id="12" name="Chart 11">
            <a:extLst>
              <a:ext uri="{FF2B5EF4-FFF2-40B4-BE49-F238E27FC236}">
                <a16:creationId xmlns:a16="http://schemas.microsoft.com/office/drawing/2014/main" id="{77CAEFDF-4BCE-B3AF-E698-9661EE7C0D2A}"/>
              </a:ext>
            </a:extLst>
          </p:cNvPr>
          <p:cNvGraphicFramePr>
            <a:graphicFrameLocks/>
          </p:cNvGraphicFramePr>
          <p:nvPr>
            <p:extLst>
              <p:ext uri="{D42A27DB-BD31-4B8C-83A1-F6EECF244321}">
                <p14:modId xmlns:p14="http://schemas.microsoft.com/office/powerpoint/2010/main" val="3023895521"/>
              </p:ext>
            </p:extLst>
          </p:nvPr>
        </p:nvGraphicFramePr>
        <p:xfrm>
          <a:off x="42862" y="3851658"/>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C2E91674-596A-0C01-AAC0-84BE370C0CB2}"/>
              </a:ext>
            </a:extLst>
          </p:cNvPr>
          <p:cNvSpPr txBox="1"/>
          <p:nvPr/>
        </p:nvSpPr>
        <p:spPr>
          <a:xfrm>
            <a:off x="4786312" y="3345693"/>
            <a:ext cx="7362826" cy="3416320"/>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Higher Volatility Stocks:</a:t>
            </a:r>
            <a:r>
              <a:rPr lang="en-US" dirty="0">
                <a:solidFill>
                  <a:srgbClr val="374151"/>
                </a:solidFill>
                <a:latin typeface="Söhne"/>
              </a:rPr>
              <a:t> </a:t>
            </a:r>
            <a:r>
              <a:rPr lang="en-US" b="0" i="0" dirty="0">
                <a:solidFill>
                  <a:srgbClr val="374151"/>
                </a:solidFill>
                <a:effectLst/>
                <a:latin typeface="Söhne"/>
              </a:rPr>
              <a:t>Microsoft , Apple and Amazon have beta values slightly above 1 which indicates that stocks are more volatile and their prices tend to move more significantly in response to market fluctuations. Investors in these stocks may experience relatively larger price swings compared to the overall market.</a:t>
            </a:r>
          </a:p>
          <a:p>
            <a:pPr algn="l">
              <a:buFont typeface="+mj-lt"/>
              <a:buAutoNum type="arabicPeriod"/>
            </a:pPr>
            <a:r>
              <a:rPr lang="en-US" b="1" i="0" dirty="0">
                <a:solidFill>
                  <a:srgbClr val="374151"/>
                </a:solidFill>
                <a:effectLst/>
                <a:latin typeface="Söhne"/>
              </a:rPr>
              <a:t>Market-Aligned Volatility:</a:t>
            </a:r>
            <a:r>
              <a:rPr lang="en-US" dirty="0">
                <a:solidFill>
                  <a:srgbClr val="374151"/>
                </a:solidFill>
                <a:latin typeface="Söhne"/>
              </a:rPr>
              <a:t> </a:t>
            </a:r>
            <a:r>
              <a:rPr lang="en-US" b="0" i="0" dirty="0">
                <a:solidFill>
                  <a:srgbClr val="374151"/>
                </a:solidFill>
                <a:effectLst/>
                <a:latin typeface="Söhne"/>
              </a:rPr>
              <a:t>Google has a beta exactly at 1 means volatility aligns closely with the market. Investors can expect price movements in GOOGL to be in line with the broader market.</a:t>
            </a:r>
          </a:p>
          <a:p>
            <a:pPr algn="l">
              <a:buFont typeface="+mj-lt"/>
              <a:buAutoNum type="arabicPeriod"/>
            </a:pPr>
            <a:r>
              <a:rPr lang="en-US" b="1" i="0" dirty="0">
                <a:solidFill>
                  <a:srgbClr val="374151"/>
                </a:solidFill>
                <a:effectLst/>
                <a:latin typeface="Söhne"/>
              </a:rPr>
              <a:t>Lower Volatility Stock:</a:t>
            </a:r>
            <a:r>
              <a:rPr lang="en-US" dirty="0">
                <a:solidFill>
                  <a:srgbClr val="374151"/>
                </a:solidFill>
                <a:latin typeface="Söhne"/>
              </a:rPr>
              <a:t> </a:t>
            </a:r>
            <a:r>
              <a:rPr lang="en-US" b="0" i="0" dirty="0">
                <a:solidFill>
                  <a:srgbClr val="374151"/>
                </a:solidFill>
                <a:effectLst/>
                <a:latin typeface="Söhne"/>
              </a:rPr>
              <a:t>Facebook has a beta slightly below imply FB is considered relatively less volatile, suggesting that its stock price may not react as strongly to market movements. Investors in FB might experience somewhat smaller price fluctuations compared to the overall market.</a:t>
            </a:r>
          </a:p>
        </p:txBody>
      </p:sp>
    </p:spTree>
    <p:extLst>
      <p:ext uri="{BB962C8B-B14F-4D97-AF65-F5344CB8AC3E}">
        <p14:creationId xmlns:p14="http://schemas.microsoft.com/office/powerpoint/2010/main" val="302536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74D0FF-9117-D7A1-2C23-3780997A9261}"/>
              </a:ext>
            </a:extLst>
          </p:cNvPr>
          <p:cNvSpPr txBox="1"/>
          <p:nvPr/>
        </p:nvSpPr>
        <p:spPr>
          <a:xfrm>
            <a:off x="85725" y="34178"/>
            <a:ext cx="5686425" cy="400110"/>
          </a:xfrm>
          <a:prstGeom prst="rect">
            <a:avLst/>
          </a:prstGeom>
          <a:noFill/>
        </p:spPr>
        <p:txBody>
          <a:bodyPr wrap="square" rtlCol="0">
            <a:spAutoFit/>
          </a:bodyPr>
          <a:lstStyle/>
          <a:p>
            <a:r>
              <a:rPr lang="en-IN" sz="2000" b="1" dirty="0">
                <a:ln/>
                <a:solidFill>
                  <a:schemeClr val="accent4"/>
                </a:solidFill>
                <a:latin typeface="Calibri" panose="020F0502020204030204" pitchFamily="34" charset="0"/>
                <a:ea typeface="Calibri" panose="020F0502020204030204" pitchFamily="34" charset="0"/>
              </a:rPr>
              <a:t>Stocks with Highest Dividend and Lowest Dividend</a:t>
            </a:r>
            <a:endParaRPr lang="en-US" sz="2000" b="1" dirty="0">
              <a:ln/>
              <a:solidFill>
                <a:schemeClr val="accent4"/>
              </a:solidFill>
              <a:latin typeface="Calibri" panose="020F0502020204030204" pitchFamily="34" charset="0"/>
              <a:ea typeface="Calibri" panose="020F0502020204030204" pitchFamily="34" charset="0"/>
            </a:endParaRPr>
          </a:p>
        </p:txBody>
      </p:sp>
      <p:graphicFrame>
        <p:nvGraphicFramePr>
          <p:cNvPr id="5" name="Chart 4">
            <a:extLst>
              <a:ext uri="{FF2B5EF4-FFF2-40B4-BE49-F238E27FC236}">
                <a16:creationId xmlns:a16="http://schemas.microsoft.com/office/drawing/2014/main" id="{3AF5C4B4-D22E-94EC-AE5C-3C3557B41167}"/>
              </a:ext>
            </a:extLst>
          </p:cNvPr>
          <p:cNvGraphicFramePr>
            <a:graphicFrameLocks/>
          </p:cNvGraphicFramePr>
          <p:nvPr>
            <p:extLst>
              <p:ext uri="{D42A27DB-BD31-4B8C-83A1-F6EECF244321}">
                <p14:modId xmlns:p14="http://schemas.microsoft.com/office/powerpoint/2010/main" val="227515881"/>
              </p:ext>
            </p:extLst>
          </p:nvPr>
        </p:nvGraphicFramePr>
        <p:xfrm>
          <a:off x="204788" y="523935"/>
          <a:ext cx="3148012" cy="2800290"/>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52C1A33E-F080-EFAF-D440-8A1A5ECE5EA4}"/>
              </a:ext>
            </a:extLst>
          </p:cNvPr>
          <p:cNvPicPr>
            <a:picLocks noChangeAspect="1"/>
          </p:cNvPicPr>
          <p:nvPr/>
        </p:nvPicPr>
        <p:blipFill>
          <a:blip r:embed="rId3"/>
          <a:stretch>
            <a:fillRect/>
          </a:stretch>
        </p:blipFill>
        <p:spPr>
          <a:xfrm>
            <a:off x="85725" y="4226978"/>
            <a:ext cx="4023709" cy="2507197"/>
          </a:xfrm>
          <a:prstGeom prst="rect">
            <a:avLst/>
          </a:prstGeom>
        </p:spPr>
      </p:pic>
      <p:sp>
        <p:nvSpPr>
          <p:cNvPr id="8" name="TextBox 7">
            <a:extLst>
              <a:ext uri="{FF2B5EF4-FFF2-40B4-BE49-F238E27FC236}">
                <a16:creationId xmlns:a16="http://schemas.microsoft.com/office/drawing/2014/main" id="{9F535283-83B3-651D-A458-8930B7AA743D}"/>
              </a:ext>
            </a:extLst>
          </p:cNvPr>
          <p:cNvSpPr txBox="1"/>
          <p:nvPr/>
        </p:nvSpPr>
        <p:spPr>
          <a:xfrm>
            <a:off x="4346439" y="4148852"/>
            <a:ext cx="7759836" cy="2585323"/>
          </a:xfrm>
          <a:prstGeom prst="rect">
            <a:avLst/>
          </a:prstGeom>
          <a:noFill/>
        </p:spPr>
        <p:txBody>
          <a:bodyPr wrap="square" rtlCol="0">
            <a:spAutoFit/>
          </a:bodyPr>
          <a:lstStyle/>
          <a:p>
            <a:pPr algn="l"/>
            <a:r>
              <a:rPr lang="en-US" b="1" i="0" dirty="0">
                <a:solidFill>
                  <a:srgbClr val="374151"/>
                </a:solidFill>
                <a:effectLst/>
                <a:latin typeface="Söhne"/>
              </a:rPr>
              <a:t>High P/E Ratios:</a:t>
            </a:r>
            <a:r>
              <a:rPr lang="en-US" b="0" i="0" dirty="0">
                <a:solidFill>
                  <a:srgbClr val="374151"/>
                </a:solidFill>
                <a:effectLst/>
                <a:latin typeface="Söhne"/>
              </a:rPr>
              <a:t> All stocks exhibit extremely high maximum P/E ratios, indicating that investors are willing to pay a premium for expected future earnings growth. This suggests a high level of confidence in the companies' ability to deliver robust financial performance and sustained growth.</a:t>
            </a:r>
          </a:p>
          <a:p>
            <a:pPr algn="l"/>
            <a:r>
              <a:rPr lang="en-US" b="1" i="0" dirty="0">
                <a:solidFill>
                  <a:srgbClr val="374151"/>
                </a:solidFill>
                <a:effectLst/>
                <a:latin typeface="Söhne"/>
              </a:rPr>
              <a:t>Low P/E Ratios:</a:t>
            </a:r>
            <a:r>
              <a:rPr lang="en-US" b="0" i="0" dirty="0">
                <a:solidFill>
                  <a:srgbClr val="374151"/>
                </a:solidFill>
                <a:effectLst/>
                <a:latin typeface="Söhne"/>
              </a:rPr>
              <a:t> The minimum P/E ratios are exceptionally low, suggesting potential opportunities for value investors. A low P/E ratio can indicate that the market values the stocks relatively less compared to their earnings, potentially signaling undervaluation and presenting an attractive entry point for investors seeking value-oriented opportunities.</a:t>
            </a:r>
          </a:p>
        </p:txBody>
      </p:sp>
      <p:cxnSp>
        <p:nvCxnSpPr>
          <p:cNvPr id="9" name="Straight Connector 8">
            <a:extLst>
              <a:ext uri="{FF2B5EF4-FFF2-40B4-BE49-F238E27FC236}">
                <a16:creationId xmlns:a16="http://schemas.microsoft.com/office/drawing/2014/main" id="{F67E4018-DA28-E4DE-78A9-4D0FD11A4B60}"/>
              </a:ext>
            </a:extLst>
          </p:cNvPr>
          <p:cNvCxnSpPr>
            <a:cxnSpLocks/>
          </p:cNvCxnSpPr>
          <p:nvPr/>
        </p:nvCxnSpPr>
        <p:spPr>
          <a:xfrm flipV="1">
            <a:off x="85725" y="3813982"/>
            <a:ext cx="12106275" cy="9524"/>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FFA1042E-827F-E5B1-21DE-690C942494BE}"/>
              </a:ext>
            </a:extLst>
          </p:cNvPr>
          <p:cNvSpPr txBox="1"/>
          <p:nvPr/>
        </p:nvSpPr>
        <p:spPr>
          <a:xfrm>
            <a:off x="322730" y="3823408"/>
            <a:ext cx="5686425" cy="400110"/>
          </a:xfrm>
          <a:prstGeom prst="rect">
            <a:avLst/>
          </a:prstGeom>
          <a:noFill/>
        </p:spPr>
        <p:txBody>
          <a:bodyPr wrap="square" rtlCol="0">
            <a:spAutoFit/>
          </a:bodyPr>
          <a:lstStyle/>
          <a:p>
            <a:r>
              <a:rPr lang="en-IN" sz="2000" b="1" dirty="0">
                <a:ln/>
                <a:solidFill>
                  <a:schemeClr val="accent4"/>
                </a:solidFill>
                <a:latin typeface="Calibri" panose="020F0502020204030204" pitchFamily="34" charset="0"/>
                <a:ea typeface="Calibri" panose="020F0502020204030204" pitchFamily="34" charset="0"/>
              </a:rPr>
              <a:t>Stocks</a:t>
            </a:r>
            <a:r>
              <a:rPr lang="en-IN" sz="1800" b="1" dirty="0">
                <a:solidFill>
                  <a:srgbClr val="000000"/>
                </a:solidFill>
                <a:effectLst/>
                <a:latin typeface="Calibri" panose="020F0502020204030204" pitchFamily="34" charset="0"/>
                <a:ea typeface="Calibri" panose="020F0502020204030204" pitchFamily="34" charset="0"/>
              </a:rPr>
              <a:t> </a:t>
            </a:r>
            <a:r>
              <a:rPr lang="en-IN" sz="2000" b="1" dirty="0">
                <a:ln/>
                <a:solidFill>
                  <a:schemeClr val="accent4"/>
                </a:solidFill>
                <a:latin typeface="Calibri" panose="020F0502020204030204" pitchFamily="34" charset="0"/>
                <a:ea typeface="Calibri" panose="020F0502020204030204" pitchFamily="34" charset="0"/>
              </a:rPr>
              <a:t>with</a:t>
            </a:r>
            <a:r>
              <a:rPr lang="en-IN" sz="1800" b="1" dirty="0">
                <a:solidFill>
                  <a:srgbClr val="000000"/>
                </a:solidFill>
                <a:effectLst/>
                <a:latin typeface="Calibri" panose="020F0502020204030204" pitchFamily="34" charset="0"/>
                <a:ea typeface="Calibri" panose="020F0502020204030204" pitchFamily="34" charset="0"/>
              </a:rPr>
              <a:t> </a:t>
            </a:r>
            <a:r>
              <a:rPr lang="en-IN" sz="2000" b="1" dirty="0">
                <a:ln/>
                <a:solidFill>
                  <a:schemeClr val="accent4"/>
                </a:solidFill>
                <a:latin typeface="Calibri" panose="020F0502020204030204" pitchFamily="34" charset="0"/>
                <a:ea typeface="Calibri" panose="020F0502020204030204" pitchFamily="34" charset="0"/>
              </a:rPr>
              <a:t>High and Low P/E Ratios</a:t>
            </a:r>
            <a:endParaRPr lang="en-US" sz="2000" b="1" dirty="0">
              <a:ln/>
              <a:solidFill>
                <a:schemeClr val="accent4"/>
              </a:solidFill>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6F4833C7-C05A-9FD2-57CB-0E588BA6CC71}"/>
              </a:ext>
            </a:extLst>
          </p:cNvPr>
          <p:cNvSpPr txBox="1"/>
          <p:nvPr/>
        </p:nvSpPr>
        <p:spPr>
          <a:xfrm>
            <a:off x="3415553" y="636494"/>
            <a:ext cx="8426823" cy="3416320"/>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      Highest Dividend Amount:</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Microsoft (MSFT) stands out with the highest dividend sum at $3011, signaling strong returns for investors.</a:t>
            </a:r>
          </a:p>
          <a:p>
            <a:pPr marL="742950" lvl="1" indent="-285750" algn="l">
              <a:buFont typeface="+mj-lt"/>
              <a:buAutoNum type="arabicPeriod"/>
            </a:pPr>
            <a:r>
              <a:rPr lang="en-US" b="0" i="0" dirty="0">
                <a:solidFill>
                  <a:srgbClr val="374151"/>
                </a:solidFill>
                <a:effectLst/>
                <a:latin typeface="Söhne"/>
              </a:rPr>
              <a:t>Emphasizing the significance of absolute dividend amounts is crucial as it provides a tangible measure of the financial rewards a shareholder can receive.</a:t>
            </a:r>
          </a:p>
          <a:p>
            <a:pPr algn="l">
              <a:buFont typeface="+mj-lt"/>
              <a:buAutoNum type="arabicPeriod"/>
            </a:pPr>
            <a:r>
              <a:rPr lang="en-US" b="1" i="0" dirty="0">
                <a:solidFill>
                  <a:srgbClr val="374151"/>
                </a:solidFill>
                <a:effectLst/>
                <a:latin typeface="Söhne"/>
              </a:rPr>
              <a:t>Lowest Dividend Amount:</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Alphabet Inc. (GOOGL) demonstrates the lowest dividend amount, reflecting a strategic focus on reinvesting profits for future growth.</a:t>
            </a:r>
          </a:p>
          <a:p>
            <a:pPr marL="742950" lvl="1" indent="-285750" algn="l">
              <a:buFont typeface="+mj-lt"/>
              <a:buAutoNum type="arabicPeriod"/>
            </a:pPr>
            <a:r>
              <a:rPr lang="en-US" b="0" i="0" dirty="0">
                <a:solidFill>
                  <a:srgbClr val="374151"/>
                </a:solidFill>
                <a:effectLst/>
                <a:latin typeface="Söhne"/>
              </a:rPr>
              <a:t>Lower dividends in the context of growth investing suggest that companies like GOOGL prioritize using earnings for innovation and expansion rather than immediate payouts to shareholders.</a:t>
            </a:r>
          </a:p>
          <a:p>
            <a:endParaRPr lang="en-US" dirty="0"/>
          </a:p>
        </p:txBody>
      </p:sp>
    </p:spTree>
    <p:extLst>
      <p:ext uri="{BB962C8B-B14F-4D97-AF65-F5344CB8AC3E}">
        <p14:creationId xmlns:p14="http://schemas.microsoft.com/office/powerpoint/2010/main" val="1483221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FAF3B93-82DB-7610-67A2-04840747E008}"/>
              </a:ext>
            </a:extLst>
          </p:cNvPr>
          <p:cNvGraphicFramePr>
            <a:graphicFrameLocks/>
          </p:cNvGraphicFramePr>
          <p:nvPr>
            <p:extLst>
              <p:ext uri="{D42A27DB-BD31-4B8C-83A1-F6EECF244321}">
                <p14:modId xmlns:p14="http://schemas.microsoft.com/office/powerpoint/2010/main" val="1319749701"/>
              </p:ext>
            </p:extLst>
          </p:nvPr>
        </p:nvGraphicFramePr>
        <p:xfrm>
          <a:off x="0" y="498041"/>
          <a:ext cx="364236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5DCF8912-274C-826B-A0C5-6D02E2CB05A5}"/>
              </a:ext>
            </a:extLst>
          </p:cNvPr>
          <p:cNvSpPr txBox="1"/>
          <p:nvPr/>
        </p:nvSpPr>
        <p:spPr>
          <a:xfrm>
            <a:off x="215153" y="116541"/>
            <a:ext cx="3236259" cy="369332"/>
          </a:xfrm>
          <a:prstGeom prst="rect">
            <a:avLst/>
          </a:prstGeom>
          <a:noFill/>
        </p:spPr>
        <p:txBody>
          <a:bodyPr wrap="square" rtlCol="0">
            <a:spAutoFit/>
          </a:bodyPr>
          <a:lstStyle/>
          <a:p>
            <a:r>
              <a:rPr lang="en-IN" sz="1800" b="1" dirty="0">
                <a:ln/>
                <a:solidFill>
                  <a:schemeClr val="accent4"/>
                </a:solidFill>
                <a:latin typeface="Calibri" panose="020F0502020204030204" pitchFamily="34" charset="0"/>
                <a:ea typeface="Calibri" panose="020F0502020204030204" pitchFamily="34" charset="0"/>
              </a:rPr>
              <a:t>Stocks</a:t>
            </a:r>
            <a:r>
              <a:rPr lang="en-IN" sz="1600" b="1" dirty="0">
                <a:solidFill>
                  <a:srgbClr val="000000"/>
                </a:solidFill>
                <a:effectLst/>
                <a:latin typeface="Calibri" panose="020F0502020204030204" pitchFamily="34" charset="0"/>
                <a:ea typeface="Calibri" panose="020F0502020204030204" pitchFamily="34" charset="0"/>
              </a:rPr>
              <a:t> </a:t>
            </a:r>
            <a:r>
              <a:rPr lang="en-IN" sz="1800" b="1" dirty="0">
                <a:ln/>
                <a:solidFill>
                  <a:schemeClr val="accent4"/>
                </a:solidFill>
                <a:latin typeface="Calibri" panose="020F0502020204030204" pitchFamily="34" charset="0"/>
                <a:ea typeface="Calibri" panose="020F0502020204030204" pitchFamily="34" charset="0"/>
              </a:rPr>
              <a:t>with</a:t>
            </a:r>
            <a:r>
              <a:rPr lang="en-IN" sz="1600" b="1" dirty="0">
                <a:solidFill>
                  <a:srgbClr val="000000"/>
                </a:solidFill>
                <a:effectLst/>
                <a:latin typeface="Calibri" panose="020F0502020204030204" pitchFamily="34" charset="0"/>
                <a:ea typeface="Calibri" panose="020F0502020204030204" pitchFamily="34" charset="0"/>
              </a:rPr>
              <a:t> </a:t>
            </a:r>
            <a:r>
              <a:rPr lang="en-IN" sz="1800" b="1" dirty="0">
                <a:ln/>
                <a:solidFill>
                  <a:schemeClr val="accent4"/>
                </a:solidFill>
                <a:latin typeface="Calibri" panose="020F0502020204030204" pitchFamily="34" charset="0"/>
                <a:ea typeface="Calibri" panose="020F0502020204030204" pitchFamily="34" charset="0"/>
              </a:rPr>
              <a:t>Highest</a:t>
            </a:r>
            <a:r>
              <a:rPr lang="en-IN" sz="1600" b="1" dirty="0">
                <a:solidFill>
                  <a:srgbClr val="000000"/>
                </a:solidFill>
                <a:effectLst/>
                <a:latin typeface="Calibri" panose="020F0502020204030204" pitchFamily="34" charset="0"/>
                <a:ea typeface="Calibri" panose="020F0502020204030204" pitchFamily="34" charset="0"/>
              </a:rPr>
              <a:t> </a:t>
            </a:r>
            <a:r>
              <a:rPr lang="en-IN" sz="1800" b="1" dirty="0">
                <a:ln/>
                <a:solidFill>
                  <a:schemeClr val="accent4"/>
                </a:solidFill>
                <a:latin typeface="Calibri" panose="020F0502020204030204" pitchFamily="34" charset="0"/>
                <a:ea typeface="Calibri" panose="020F0502020204030204" pitchFamily="34" charset="0"/>
              </a:rPr>
              <a:t>Market</a:t>
            </a:r>
            <a:r>
              <a:rPr lang="en-IN" sz="1600" b="1" dirty="0">
                <a:solidFill>
                  <a:srgbClr val="000000"/>
                </a:solidFill>
                <a:effectLst/>
                <a:latin typeface="Calibri" panose="020F0502020204030204" pitchFamily="34" charset="0"/>
                <a:ea typeface="Calibri" panose="020F0502020204030204" pitchFamily="34" charset="0"/>
              </a:rPr>
              <a:t> </a:t>
            </a:r>
            <a:r>
              <a:rPr lang="en-IN" sz="1800" b="1" dirty="0">
                <a:ln/>
                <a:solidFill>
                  <a:schemeClr val="accent4"/>
                </a:solidFill>
                <a:latin typeface="Calibri" panose="020F0502020204030204" pitchFamily="34" charset="0"/>
                <a:ea typeface="Calibri" panose="020F0502020204030204" pitchFamily="34" charset="0"/>
              </a:rPr>
              <a:t>Cap</a:t>
            </a:r>
            <a:endParaRPr lang="en-US" sz="1800" b="1" dirty="0">
              <a:ln/>
              <a:solidFill>
                <a:schemeClr val="accent4"/>
              </a:solidFill>
              <a:latin typeface="Calibri" panose="020F0502020204030204" pitchFamily="34" charset="0"/>
              <a:ea typeface="Calibri" panose="020F0502020204030204" pitchFamily="34" charset="0"/>
            </a:endParaRPr>
          </a:p>
        </p:txBody>
      </p:sp>
      <p:sp>
        <p:nvSpPr>
          <p:cNvPr id="4" name="TextBox 3">
            <a:extLst>
              <a:ext uri="{FF2B5EF4-FFF2-40B4-BE49-F238E27FC236}">
                <a16:creationId xmlns:a16="http://schemas.microsoft.com/office/drawing/2014/main" id="{BBA45AED-ED54-FDF0-D5F8-EFBA00E6DFAF}"/>
              </a:ext>
            </a:extLst>
          </p:cNvPr>
          <p:cNvSpPr txBox="1"/>
          <p:nvPr/>
        </p:nvSpPr>
        <p:spPr>
          <a:xfrm>
            <a:off x="3836894" y="116541"/>
            <a:ext cx="7969623" cy="3416320"/>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Stability and Liquidity:</a:t>
            </a:r>
            <a:r>
              <a:rPr lang="en-US" b="0" i="0" dirty="0">
                <a:solidFill>
                  <a:srgbClr val="374151"/>
                </a:solidFill>
                <a:effectLst/>
                <a:latin typeface="Söhne"/>
              </a:rPr>
              <a:t> These mega-cap stocks offer stability and high liquidity in the market, making them attractive to risk-averse investors seeking consistent performance.</a:t>
            </a:r>
          </a:p>
          <a:p>
            <a:pPr algn="l">
              <a:buFont typeface="+mj-lt"/>
              <a:buAutoNum type="arabicPeriod"/>
            </a:pPr>
            <a:r>
              <a:rPr lang="en-US" b="1" i="0" dirty="0">
                <a:solidFill>
                  <a:srgbClr val="374151"/>
                </a:solidFill>
                <a:effectLst/>
                <a:latin typeface="Söhne"/>
              </a:rPr>
              <a:t>Limited Growth Opportunities:</a:t>
            </a:r>
            <a:r>
              <a:rPr lang="en-US" b="0" i="0" dirty="0">
                <a:solidFill>
                  <a:srgbClr val="374151"/>
                </a:solidFill>
                <a:effectLst/>
                <a:latin typeface="Söhne"/>
              </a:rPr>
              <a:t> Due to their size, the potential for rapid growth is limited compared to smaller, high-growth stocks, but their steady performance is favored by those prioritizing reliability over aggressive growth.</a:t>
            </a:r>
          </a:p>
          <a:p>
            <a:pPr algn="l">
              <a:buFont typeface="+mj-lt"/>
              <a:buAutoNum type="arabicPeriod"/>
            </a:pPr>
            <a:r>
              <a:rPr lang="en-US" b="1" i="0" dirty="0">
                <a:solidFill>
                  <a:srgbClr val="374151"/>
                </a:solidFill>
                <a:effectLst/>
                <a:latin typeface="Söhne"/>
              </a:rPr>
              <a:t>Market Dominance:</a:t>
            </a:r>
            <a:r>
              <a:rPr lang="en-US" b="0" i="0" dirty="0">
                <a:solidFill>
                  <a:srgbClr val="374151"/>
                </a:solidFill>
                <a:effectLst/>
                <a:latin typeface="Söhne"/>
              </a:rPr>
              <a:t> Collectively, these companies dominate the market, influencing overall market sentiment and indices, reflecting their pivotal role in shaping the broader economic landscape.</a:t>
            </a:r>
          </a:p>
          <a:p>
            <a:pPr algn="l">
              <a:buFont typeface="+mj-lt"/>
              <a:buAutoNum type="arabicPeriod"/>
            </a:pPr>
            <a:r>
              <a:rPr lang="en-US" b="1" i="0" dirty="0">
                <a:solidFill>
                  <a:srgbClr val="374151"/>
                </a:solidFill>
                <a:effectLst/>
                <a:latin typeface="Söhne"/>
              </a:rPr>
              <a:t>Diversification:</a:t>
            </a:r>
            <a:r>
              <a:rPr lang="en-US" b="0" i="0" dirty="0">
                <a:solidFill>
                  <a:srgbClr val="374151"/>
                </a:solidFill>
                <a:effectLst/>
                <a:latin typeface="Söhne"/>
              </a:rPr>
              <a:t> Their inclusion in a portfolio contributes significantly to diversification, providing a balance to riskier assets and enhancing overall portfolio stability.</a:t>
            </a:r>
          </a:p>
        </p:txBody>
      </p:sp>
      <p:cxnSp>
        <p:nvCxnSpPr>
          <p:cNvPr id="5" name="Straight Connector 4">
            <a:extLst>
              <a:ext uri="{FF2B5EF4-FFF2-40B4-BE49-F238E27FC236}">
                <a16:creationId xmlns:a16="http://schemas.microsoft.com/office/drawing/2014/main" id="{E8774E4C-39DC-A93A-EC12-9731D17EE832}"/>
              </a:ext>
            </a:extLst>
          </p:cNvPr>
          <p:cNvCxnSpPr>
            <a:cxnSpLocks/>
          </p:cNvCxnSpPr>
          <p:nvPr/>
        </p:nvCxnSpPr>
        <p:spPr>
          <a:xfrm flipV="1">
            <a:off x="35859" y="3607236"/>
            <a:ext cx="12106275" cy="9524"/>
          </a:xfrm>
          <a:prstGeom prst="line">
            <a:avLst/>
          </a:prstGeom>
        </p:spPr>
        <p:style>
          <a:lnRef idx="1">
            <a:schemeClr val="dk1"/>
          </a:lnRef>
          <a:fillRef idx="0">
            <a:schemeClr val="dk1"/>
          </a:fillRef>
          <a:effectRef idx="0">
            <a:schemeClr val="dk1"/>
          </a:effectRef>
          <a:fontRef idx="minor">
            <a:schemeClr val="tx1"/>
          </a:fontRef>
        </p:style>
      </p:cxnSp>
      <p:pic>
        <p:nvPicPr>
          <p:cNvPr id="7" name="Picture 6" descr="A screenshot of a computer&#10;&#10;Description automatically generated">
            <a:extLst>
              <a:ext uri="{FF2B5EF4-FFF2-40B4-BE49-F238E27FC236}">
                <a16:creationId xmlns:a16="http://schemas.microsoft.com/office/drawing/2014/main" id="{18E99311-D476-C007-9679-FC1D42C4A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5826"/>
            <a:ext cx="3642360" cy="2743200"/>
          </a:xfrm>
          <a:prstGeom prst="rect">
            <a:avLst/>
          </a:prstGeom>
        </p:spPr>
      </p:pic>
      <p:sp>
        <p:nvSpPr>
          <p:cNvPr id="8" name="TextBox 7">
            <a:extLst>
              <a:ext uri="{FF2B5EF4-FFF2-40B4-BE49-F238E27FC236}">
                <a16:creationId xmlns:a16="http://schemas.microsoft.com/office/drawing/2014/main" id="{4F39AA70-8C53-14F0-8894-3632F52C4F23}"/>
              </a:ext>
            </a:extLst>
          </p:cNvPr>
          <p:cNvSpPr txBox="1"/>
          <p:nvPr/>
        </p:nvSpPr>
        <p:spPr>
          <a:xfrm>
            <a:off x="3836894" y="3616760"/>
            <a:ext cx="4216061" cy="2308324"/>
          </a:xfrm>
          <a:prstGeom prst="rect">
            <a:avLst/>
          </a:prstGeom>
          <a:noFill/>
        </p:spPr>
        <p:txBody>
          <a:bodyPr wrap="square" rtlCol="0">
            <a:spAutoFit/>
          </a:bodyPr>
          <a:lstStyle/>
          <a:p>
            <a:pPr algn="ctr"/>
            <a:r>
              <a:rPr lang="en-US" b="1" dirty="0">
                <a:solidFill>
                  <a:srgbClr val="374151"/>
                </a:solidFill>
                <a:latin typeface="Söhne"/>
              </a:rPr>
              <a:t>52 Week High And Low:</a:t>
            </a:r>
            <a:r>
              <a:rPr lang="en-US" dirty="0">
                <a:latin typeface="Calibri" panose="020F0502020204030204" pitchFamily="34" charset="0"/>
                <a:ea typeface="Calibri" panose="020F0502020204030204" pitchFamily="34" charset="0"/>
              </a:rPr>
              <a:t> </a:t>
            </a:r>
          </a:p>
          <a:p>
            <a:pPr algn="ctr"/>
            <a:r>
              <a:rPr lang="en-US" dirty="0">
                <a:latin typeface="Calibri" panose="020F0502020204030204" pitchFamily="34" charset="0"/>
                <a:ea typeface="Calibri" panose="020F0502020204030204" pitchFamily="34" charset="0"/>
              </a:rPr>
              <a:t>It </a:t>
            </a:r>
            <a:r>
              <a:rPr lang="en-IN" sz="1800" dirty="0">
                <a:effectLst/>
                <a:latin typeface="Calibri" panose="020F0502020204030204" pitchFamily="34" charset="0"/>
                <a:ea typeface="Calibri" panose="020F0502020204030204" pitchFamily="34" charset="0"/>
              </a:rPr>
              <a:t>refers to the highest and Lowest price at which a particular stock has traded over the past 52 weeks  This metric is used by investors and traders to gauge a stock's recent performance and to assess its potential future movements.</a:t>
            </a:r>
            <a:endParaRPr lang="en-US" sz="1800" dirty="0">
              <a:effectLst/>
              <a:latin typeface="Calibri" panose="020F0502020204030204" pitchFamily="34" charset="0"/>
              <a:ea typeface="Calibri" panose="020F0502020204030204" pitchFamily="34" charset="0"/>
            </a:endParaRPr>
          </a:p>
          <a:p>
            <a:pPr algn="l"/>
            <a:endParaRPr lang="en-US" b="0" i="0" dirty="0">
              <a:solidFill>
                <a:srgbClr val="374151"/>
              </a:solidFill>
              <a:effectLst/>
              <a:latin typeface="Söhne"/>
            </a:endParaRPr>
          </a:p>
        </p:txBody>
      </p:sp>
      <p:pic>
        <p:nvPicPr>
          <p:cNvPr id="10" name="Picture 9" descr="A screenshot of a computer&#10;&#10;Description automatically generated">
            <a:extLst>
              <a:ext uri="{FF2B5EF4-FFF2-40B4-BE49-F238E27FC236}">
                <a16:creationId xmlns:a16="http://schemas.microsoft.com/office/drawing/2014/main" id="{D0493F28-D06D-735B-CB2D-0FE7E90B06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6636" y="3815826"/>
            <a:ext cx="3642361" cy="2743200"/>
          </a:xfrm>
          <a:prstGeom prst="rect">
            <a:avLst/>
          </a:prstGeom>
        </p:spPr>
      </p:pic>
    </p:spTree>
    <p:extLst>
      <p:ext uri="{BB962C8B-B14F-4D97-AF65-F5344CB8AC3E}">
        <p14:creationId xmlns:p14="http://schemas.microsoft.com/office/powerpoint/2010/main" val="401250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DDC3D6CE-02DC-249B-82BB-DB2798D73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807493"/>
            <a:ext cx="11897591" cy="5903414"/>
          </a:xfrm>
          <a:prstGeom prst="rect">
            <a:avLst/>
          </a:prstGeom>
        </p:spPr>
      </p:pic>
      <p:sp>
        <p:nvSpPr>
          <p:cNvPr id="4" name="Title 3">
            <a:extLst>
              <a:ext uri="{FF2B5EF4-FFF2-40B4-BE49-F238E27FC236}">
                <a16:creationId xmlns:a16="http://schemas.microsoft.com/office/drawing/2014/main" id="{C85C586B-F5AF-8258-F668-8A906B963BE1}"/>
              </a:ext>
            </a:extLst>
          </p:cNvPr>
          <p:cNvSpPr>
            <a:spLocks noGrp="1"/>
          </p:cNvSpPr>
          <p:nvPr>
            <p:ph type="title"/>
          </p:nvPr>
        </p:nvSpPr>
        <p:spPr>
          <a:xfrm>
            <a:off x="646161" y="147093"/>
            <a:ext cx="8596668" cy="538707"/>
          </a:xfrm>
        </p:spPr>
        <p:txBody>
          <a:bodyPr>
            <a:normAutofit fontScale="90000"/>
          </a:bodyPr>
          <a:lstStyle/>
          <a:p>
            <a:r>
              <a:rPr lang="en-US" dirty="0">
                <a:latin typeface="Algerian" panose="04020705040A02060702" pitchFamily="82" charset="0"/>
              </a:rPr>
              <a:t>Excel Dashboard</a:t>
            </a:r>
          </a:p>
        </p:txBody>
      </p:sp>
    </p:spTree>
    <p:extLst>
      <p:ext uri="{BB962C8B-B14F-4D97-AF65-F5344CB8AC3E}">
        <p14:creationId xmlns:p14="http://schemas.microsoft.com/office/powerpoint/2010/main" val="1239251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7187A8AA-646D-B8EF-4A57-3D360147F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210" y="612140"/>
            <a:ext cx="11544300" cy="6165420"/>
          </a:xfrm>
          <a:prstGeom prst="rect">
            <a:avLst/>
          </a:prstGeom>
        </p:spPr>
      </p:pic>
      <p:sp>
        <p:nvSpPr>
          <p:cNvPr id="4" name="TextBox 3">
            <a:extLst>
              <a:ext uri="{FF2B5EF4-FFF2-40B4-BE49-F238E27FC236}">
                <a16:creationId xmlns:a16="http://schemas.microsoft.com/office/drawing/2014/main" id="{8EE8C878-E8B5-240C-C346-64993E7AF4AC}"/>
              </a:ext>
            </a:extLst>
          </p:cNvPr>
          <p:cNvSpPr txBox="1"/>
          <p:nvPr/>
        </p:nvSpPr>
        <p:spPr>
          <a:xfrm>
            <a:off x="997527" y="80440"/>
            <a:ext cx="4904509" cy="461665"/>
          </a:xfrm>
          <a:prstGeom prst="rect">
            <a:avLst/>
          </a:prstGeom>
          <a:noFill/>
        </p:spPr>
        <p:txBody>
          <a:bodyPr wrap="square" rtlCol="0">
            <a:spAutoFit/>
          </a:bodyPr>
          <a:lstStyle/>
          <a:p>
            <a:r>
              <a:rPr lang="en-US" sz="2400" dirty="0">
                <a:solidFill>
                  <a:srgbClr val="FF0000"/>
                </a:solidFill>
                <a:latin typeface="Algerian" panose="04020705040A02060702" pitchFamily="82" charset="0"/>
              </a:rPr>
              <a:t>Power BI Dashboard:</a:t>
            </a:r>
          </a:p>
        </p:txBody>
      </p:sp>
    </p:spTree>
    <p:extLst>
      <p:ext uri="{BB962C8B-B14F-4D97-AF65-F5344CB8AC3E}">
        <p14:creationId xmlns:p14="http://schemas.microsoft.com/office/powerpoint/2010/main" val="3721841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1" name="Rectangle 20">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2889367-900C-D908-DAE2-1E866EFA52A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733" y="480060"/>
            <a:ext cx="11306524" cy="5993475"/>
          </a:xfrm>
          <a:prstGeom prst="rect">
            <a:avLst/>
          </a:prstGeom>
        </p:spPr>
      </p:pic>
    </p:spTree>
    <p:extLst>
      <p:ext uri="{BB962C8B-B14F-4D97-AF65-F5344CB8AC3E}">
        <p14:creationId xmlns:p14="http://schemas.microsoft.com/office/powerpoint/2010/main" val="2919901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854C17-2B24-CB63-E130-D49710C48D22}"/>
              </a:ext>
            </a:extLst>
          </p:cNvPr>
          <p:cNvSpPr txBox="1"/>
          <p:nvPr/>
        </p:nvSpPr>
        <p:spPr>
          <a:xfrm>
            <a:off x="561109" y="122458"/>
            <a:ext cx="5735782" cy="523220"/>
          </a:xfrm>
          <a:prstGeom prst="rect">
            <a:avLst/>
          </a:prstGeom>
          <a:noFill/>
        </p:spPr>
        <p:txBody>
          <a:bodyPr wrap="square" rtlCol="0">
            <a:spAutoFit/>
          </a:bodyPr>
          <a:lstStyle/>
          <a:p>
            <a:r>
              <a:rPr lang="en-US" sz="2800" dirty="0">
                <a:solidFill>
                  <a:schemeClr val="accent2">
                    <a:lumMod val="75000"/>
                  </a:schemeClr>
                </a:solidFill>
                <a:latin typeface="Algerian" panose="04020705040A02060702" pitchFamily="82" charset="0"/>
              </a:rPr>
              <a:t>Tableau Dashboard:</a:t>
            </a:r>
          </a:p>
        </p:txBody>
      </p:sp>
      <p:pic>
        <p:nvPicPr>
          <p:cNvPr id="4" name="Picture 3">
            <a:extLst>
              <a:ext uri="{FF2B5EF4-FFF2-40B4-BE49-F238E27FC236}">
                <a16:creationId xmlns:a16="http://schemas.microsoft.com/office/drawing/2014/main" id="{CC2F40F3-D41F-862D-2144-FD1F8C8B7AE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 y="645678"/>
            <a:ext cx="12115801" cy="6212322"/>
          </a:xfrm>
          <a:prstGeom prst="rect">
            <a:avLst/>
          </a:prstGeom>
        </p:spPr>
      </p:pic>
    </p:spTree>
    <p:extLst>
      <p:ext uri="{BB962C8B-B14F-4D97-AF65-F5344CB8AC3E}">
        <p14:creationId xmlns:p14="http://schemas.microsoft.com/office/powerpoint/2010/main" val="14128871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379</TotalTime>
  <Words>1011</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Arial Rounded MT Bold</vt:lpstr>
      <vt:lpstr>Calibri</vt:lpstr>
      <vt:lpstr>Söhne</vt:lpstr>
      <vt:lpstr>Trebuchet MS</vt:lpstr>
      <vt:lpstr>Wingdings 3</vt:lpstr>
      <vt:lpstr>Facet</vt:lpstr>
      <vt:lpstr>Stock Market Analysis</vt:lpstr>
      <vt:lpstr>PowerPoint Presentation</vt:lpstr>
      <vt:lpstr>PowerPoint Presentation</vt:lpstr>
      <vt:lpstr>PowerPoint Presentation</vt:lpstr>
      <vt:lpstr>PowerPoint Presentation</vt:lpstr>
      <vt:lpstr>Excel Dashboard</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dc:title>
  <dc:creator>VENJITH K</dc:creator>
  <cp:lastModifiedBy>Rugved Chaudhari</cp:lastModifiedBy>
  <cp:revision>8</cp:revision>
  <dcterms:created xsi:type="dcterms:W3CDTF">2024-01-09T04:59:21Z</dcterms:created>
  <dcterms:modified xsi:type="dcterms:W3CDTF">2024-01-13T10:51:12Z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2024-01-13T10:50:55Z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00357408-a931-4ccb-bfcf-fa067e58636a</vt:lpwstr>
  </property>
  <property fmtid="{D5CDD505-2E9C-101B-9397-08002B2CF9AE}" pid="7" name="MSIP_Label_defa4170-0d19-0005-0004-bc88714345d2_ActionId">
    <vt:lpwstr>5bed5239-21f4-4415-a494-d98922419717</vt:lpwstr>
  </property>
  <property fmtid="{D5CDD505-2E9C-101B-9397-08002B2CF9AE}" pid="8" name="MSIP_Label_defa4170-0d19-0005-0004-bc88714345d2_ContentBits">
    <vt:lpwstr>0</vt:lpwstr>
  </property>
</Properties>
</file>