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86" r:id="rId2"/>
    <p:sldId id="681" r:id="rId3"/>
    <p:sldId id="682" r:id="rId4"/>
    <p:sldId id="683" r:id="rId5"/>
    <p:sldId id="68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55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2FAC4-92D3-4AEC-8739-490A9C5590B3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47DA3-D0DC-4984-B067-72200C1E1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47DA3-D0DC-4984-B067-72200C1E120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4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113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3391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97700" y="215900"/>
            <a:ext cx="1943100" cy="6477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68400" y="215900"/>
            <a:ext cx="5676900" cy="64770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8788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00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6201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68400" y="1701800"/>
            <a:ext cx="38100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0800" y="1701800"/>
            <a:ext cx="38100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66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470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120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81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591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2761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588" y="0"/>
            <a:ext cx="836612" cy="6858000"/>
          </a:xfrm>
          <a:prstGeom prst="rect">
            <a:avLst/>
          </a:prstGeom>
          <a:gradFill rotWithShape="0">
            <a:gsLst>
              <a:gs pos="0">
                <a:srgbClr val="FF9900">
                  <a:gamma/>
                  <a:tint val="0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2400" b="0"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8400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8400" y="1701800"/>
            <a:ext cx="77724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838200" y="0"/>
          <a:ext cx="12954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Imagem de bitmap" r:id="rId14" imgW="1438095" imgH="1371429" progId="Paint.Picture">
                  <p:embed/>
                </p:oleObj>
              </mc:Choice>
              <mc:Fallback>
                <p:oleObj name="Imagem de bitmap" r:id="rId14" imgW="1438095" imgH="13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0"/>
                        <a:ext cx="12954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1854200" y="1054100"/>
            <a:ext cx="70866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odrigo.martins45@etec.sp.gov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135714"/>
              </p:ext>
            </p:extLst>
          </p:nvPr>
        </p:nvGraphicFramePr>
        <p:xfrm>
          <a:off x="683570" y="2996952"/>
          <a:ext cx="8064896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sz="1400" b="1" dirty="0"/>
                        <a:t>Componente: Análise de Sistemas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1400" b="1" dirty="0"/>
                        <a:t>Professor: Cláudio Roberto Ribeiro / Rodrigo Martins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dirty="0"/>
                        <a:t>Ano</a:t>
                      </a:r>
                      <a:r>
                        <a:rPr lang="pt-BR" sz="1400" b="1" baseline="0" dirty="0"/>
                        <a:t> / Módulo: 2° EMINFO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/>
                        <a:t>Mogi Mirim</a:t>
                      </a:r>
                      <a:r>
                        <a:rPr lang="pt-BR" sz="1400" b="1"/>
                        <a:t>, 27 </a:t>
                      </a:r>
                      <a:r>
                        <a:rPr lang="pt-BR" sz="1400" b="1" dirty="0"/>
                        <a:t>de junho de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1400" b="1" dirty="0"/>
                        <a:t>Aluno(as</a:t>
                      </a:r>
                      <a:r>
                        <a:rPr lang="pt-BR" sz="1400" b="1" dirty="0" smtClean="0"/>
                        <a:t>):Julia </a:t>
                      </a:r>
                      <a:r>
                        <a:rPr lang="pt-BR" sz="1400" b="1" dirty="0" err="1" smtClean="0"/>
                        <a:t>Piovesani</a:t>
                      </a:r>
                      <a:r>
                        <a:rPr lang="pt-BR" sz="1400" b="1" dirty="0" smtClean="0"/>
                        <a:t>, Lúcia Motta, </a:t>
                      </a:r>
                      <a:r>
                        <a:rPr lang="pt-BR" sz="1400" b="1" dirty="0" err="1" smtClean="0"/>
                        <a:t>Ruahma</a:t>
                      </a:r>
                      <a:r>
                        <a:rPr lang="pt-BR" sz="1400" b="1" dirty="0" smtClean="0"/>
                        <a:t> Marcondes, Isadora Guerreiro</a:t>
                      </a:r>
                      <a:endParaRPr lang="pt-B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sz="1400" b="1" dirty="0"/>
                        <a:t>Orientações: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sz="1400" b="1" dirty="0"/>
                        <a:t>Leia o enunciado com atenção.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sz="1400" b="1" dirty="0"/>
                        <a:t>Responda as Questões</a:t>
                      </a:r>
                      <a:r>
                        <a:rPr lang="pt-BR" sz="1400" b="1" baseline="0" dirty="0"/>
                        <a:t> nos slides, f</a:t>
                      </a:r>
                      <a:r>
                        <a:rPr lang="pt-BR" sz="1400" b="1" dirty="0"/>
                        <a:t>aça o Caso do Uso no </a:t>
                      </a:r>
                      <a:r>
                        <a:rPr lang="pt-BR" sz="1400" b="1" dirty="0" err="1"/>
                        <a:t>Astah</a:t>
                      </a:r>
                      <a:r>
                        <a:rPr lang="pt-BR" sz="1400" b="1" baseline="0" dirty="0"/>
                        <a:t> e</a:t>
                      </a:r>
                      <a:r>
                        <a:rPr lang="pt-BR" sz="1400" b="1" dirty="0"/>
                        <a:t> Cole no slide</a:t>
                      </a:r>
                      <a:r>
                        <a:rPr lang="pt-BR" sz="1400" b="1" baseline="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sz="1400" b="1" baseline="0" dirty="0"/>
                        <a:t>Clique em Arquivo/Exportar Criar PDF/XPS, salvar como: Avaliação sobre 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sz="1400" b="1" dirty="0"/>
                        <a:t>Enviar no e-mail: claudio.ribeiro10@etec.sp.gov.br , </a:t>
                      </a:r>
                      <a:r>
                        <a:rPr lang="pt-BR" sz="1400" b="1" dirty="0">
                          <a:hlinkClick r:id="rId2"/>
                        </a:rPr>
                        <a:t>rodrigo.martins45@etec.sp.gov.br</a:t>
                      </a:r>
                      <a:endParaRPr lang="pt-B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0" y="1844824"/>
            <a:ext cx="9144000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marR="1270" indent="-6350" algn="ctr"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_____________________________________________________________________ 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34950" marR="2540" indent="-6350" algn="ctr">
              <a:lnSpc>
                <a:spcPct val="107000"/>
              </a:lnSpc>
              <a:spcAft>
                <a:spcPts val="0"/>
              </a:spcAft>
            </a:pPr>
            <a:r>
              <a:rPr lang="pt-BR" sz="1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Etec</a:t>
            </a:r>
            <a:r>
              <a:rPr lang="pt-BR" sz="1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Pedro Ferreira Alves - Unidade 096 Mogi Mirim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E931F6F-2367-4CEC-B9EC-6F0E778B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22" y="764704"/>
            <a:ext cx="3747756" cy="11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5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9144000" cy="1143000"/>
          </a:xfrm>
        </p:spPr>
        <p:txBody>
          <a:bodyPr/>
          <a:lstStyle/>
          <a:p>
            <a:pPr algn="ctr" eaLnBrk="1" hangingPunct="1"/>
            <a:r>
              <a:rPr lang="pt-BR" sz="4800" b="1" dirty="0"/>
              <a:t>Controle de cursos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0872" y="1268760"/>
            <a:ext cx="82296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800" kern="0" dirty="0"/>
              <a:t>Um cliente primeiramente se dirige à Clínica onde marca uma consulta com a secretária, fornecendo suas informações pessoais e do animal que deseja tratar. Se o cliente ou o animal ainda não estiverem cadastrados no sistema ou possuam algum dado que precise ser atualizado, a secretária deverá atualizar seus cadastros. </a:t>
            </a:r>
          </a:p>
          <a:p>
            <a:pPr marL="0" indent="0">
              <a:buNone/>
            </a:pPr>
            <a:r>
              <a:rPr lang="pt-BR" sz="1800" kern="0" dirty="0"/>
              <a:t>Em cada sessão de tratamento (uma sessão equivale a uma consulta), o cliente deve informar os sintomas aparentes do animal e estes devem ser registrados. </a:t>
            </a:r>
            <a:r>
              <a:rPr lang="pt-BR" sz="1800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Um tratamento pode ser encerrado em apenas uma consulta, </a:t>
            </a:r>
            <a:r>
              <a:rPr lang="pt-BR" sz="1800" kern="0" dirty="0"/>
              <a:t>quando se tratar de algo simples ou pode se arrastar por muitas sessões dependendo do diagnóstico do médico-veterinário. </a:t>
            </a:r>
          </a:p>
          <a:p>
            <a:pPr marL="0" indent="0">
              <a:buNone/>
            </a:pPr>
            <a:r>
              <a:rPr lang="pt-BR" sz="1800" kern="0" dirty="0"/>
              <a:t>Durante uma sessão o veterinário pode marcar exames para o animal, a serem trazidos na sessão seguinte, </a:t>
            </a:r>
            <a:r>
              <a:rPr lang="pt-BR" sz="1800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 pedido dos exames, bem como seus resultados devem ser registrados no histórico de tratamentos do animal. </a:t>
            </a:r>
          </a:p>
          <a:p>
            <a:pPr marL="0" indent="0">
              <a:buNone/>
            </a:pPr>
            <a:r>
              <a:rPr lang="pt-BR" sz="1800" kern="0" dirty="0">
                <a:solidFill>
                  <a:schemeClr val="accent1"/>
                </a:solidFill>
              </a:rPr>
              <a:t>Após cada sessão, o histórico da consulta deve ser atualizado </a:t>
            </a:r>
            <a:r>
              <a:rPr lang="pt-BR" sz="1800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 gera-se uma conta a receber a ser paga pelo cliente</a:t>
            </a:r>
            <a:r>
              <a:rPr lang="pt-BR" sz="1800" kern="0" dirty="0">
                <a:solidFill>
                  <a:schemeClr val="accent1"/>
                </a:solidFill>
              </a:rPr>
              <a:t>. A manutenção das consultas é responsabilidade exclusiva do médico-veterinário que a realizou. </a:t>
            </a:r>
          </a:p>
          <a:p>
            <a:pPr marL="0" indent="0">
              <a:buNone/>
            </a:pPr>
            <a:r>
              <a:rPr lang="pt-BR" sz="1800" kern="0" dirty="0"/>
              <a:t>É responsabilidade da secretária manter atualizados os cadastros de clientes, animais, médicos e espécies</a:t>
            </a:r>
          </a:p>
          <a:p>
            <a:pPr marL="0" indent="0">
              <a:buNone/>
            </a:pPr>
            <a:r>
              <a:rPr lang="pt-BR" sz="1800" kern="0" dirty="0"/>
              <a:t/>
            </a:r>
            <a:br>
              <a:rPr lang="pt-BR" sz="1800" kern="0" dirty="0"/>
            </a:br>
            <a:endParaRPr lang="pt-BR" sz="1800" kern="0" dirty="0"/>
          </a:p>
        </p:txBody>
      </p:sp>
    </p:spTree>
    <p:extLst>
      <p:ext uri="{BB962C8B-B14F-4D97-AF65-F5344CB8AC3E}">
        <p14:creationId xmlns:p14="http://schemas.microsoft.com/office/powerpoint/2010/main" val="136433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Requisitos Funcionais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872" y="1628800"/>
            <a:ext cx="82296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</a:t>
            </a:r>
            <a:r>
              <a:rPr lang="pt-BR" sz="2000" b="1" dirty="0"/>
              <a:t>05</a:t>
            </a:r>
            <a:r>
              <a:rPr lang="pt-BR" sz="2000" dirty="0"/>
              <a:t> </a:t>
            </a:r>
            <a:r>
              <a:rPr lang="pt-BR" sz="2000" b="1" dirty="0"/>
              <a:t>requisitos</a:t>
            </a:r>
            <a:r>
              <a:rPr lang="pt-BR" sz="2000" dirty="0"/>
              <a:t> </a:t>
            </a:r>
            <a:r>
              <a:rPr lang="pt-BR" sz="2000" b="1" dirty="0"/>
              <a:t>funcionais.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Observação: Começar com RF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 smtClean="0"/>
              <a:t>[RF001] </a:t>
            </a:r>
            <a:r>
              <a:rPr lang="pt-BR" sz="2000" dirty="0" smtClean="0"/>
              <a:t>Registrar clientes (em geral);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 smtClean="0"/>
              <a:t>[RF002] </a:t>
            </a:r>
            <a:r>
              <a:rPr lang="pt-BR" sz="2000" dirty="0" smtClean="0"/>
              <a:t>Alterar registros;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[</a:t>
            </a:r>
            <a:r>
              <a:rPr lang="pt-BR" sz="2000" b="1" dirty="0" smtClean="0"/>
              <a:t>RF003] </a:t>
            </a:r>
            <a:r>
              <a:rPr lang="pt-BR" sz="2000" dirty="0" smtClean="0"/>
              <a:t>Excluir registros;</a:t>
            </a:r>
            <a:endParaRPr lang="pt-B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[</a:t>
            </a:r>
            <a:r>
              <a:rPr lang="pt-BR" sz="2000" b="1" dirty="0" smtClean="0"/>
              <a:t>RF004] </a:t>
            </a:r>
            <a:r>
              <a:rPr lang="pt-BR" sz="2000" dirty="0" smtClean="0"/>
              <a:t>Registrar sintomas;</a:t>
            </a:r>
            <a:endParaRPr lang="pt-B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[</a:t>
            </a:r>
            <a:r>
              <a:rPr lang="pt-BR" sz="2000" b="1" dirty="0" smtClean="0"/>
              <a:t>RF005] </a:t>
            </a:r>
            <a:r>
              <a:rPr lang="pt-BR" sz="2000" dirty="0"/>
              <a:t>Gerar histórico de cada cliente</a:t>
            </a:r>
            <a:r>
              <a:rPr lang="pt-BR" sz="2000" dirty="0" smtClean="0"/>
              <a:t>.</a:t>
            </a:r>
            <a:endParaRPr lang="pt-BR" sz="2000" dirty="0"/>
          </a:p>
          <a:p>
            <a:pPr>
              <a:buFont typeface="Wingdings" panose="05000000000000000000" pitchFamily="2" charset="2"/>
              <a:buChar char="ü"/>
            </a:pPr>
            <a:endParaRPr lang="pt-BR" sz="2000" b="1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	</a:t>
            </a: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8029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Regras de Negócio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872" y="1628800"/>
            <a:ext cx="8229600" cy="4464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dirty="0"/>
              <a:t>Cite 05 </a:t>
            </a:r>
            <a:r>
              <a:rPr lang="pt-BR" sz="2000" b="1" dirty="0"/>
              <a:t>regras de negócio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Observação: Começar com RN e amarrar a RF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[</a:t>
            </a:r>
            <a:r>
              <a:rPr lang="pt-BR" sz="2000" b="1" dirty="0" smtClean="0"/>
              <a:t>RN001] </a:t>
            </a:r>
            <a:r>
              <a:rPr lang="pt-BR" sz="2000" dirty="0" smtClean="0"/>
              <a:t>Um </a:t>
            </a:r>
            <a:r>
              <a:rPr lang="pt-BR" sz="2000" dirty="0"/>
              <a:t>tratamento pode ser encerrado em apenas uma </a:t>
            </a:r>
            <a:r>
              <a:rPr lang="pt-BR" sz="2000" dirty="0" smtClean="0"/>
              <a:t>consulta; </a:t>
            </a:r>
            <a:endParaRPr lang="pt-BR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[</a:t>
            </a:r>
            <a:r>
              <a:rPr lang="pt-BR" sz="2000" b="1" dirty="0" smtClean="0"/>
              <a:t>RN002] </a:t>
            </a:r>
            <a:r>
              <a:rPr lang="pt-BR" sz="2000" dirty="0" smtClean="0"/>
              <a:t>Toda sessão deve dar um diagnóstico ao cliente;</a:t>
            </a:r>
            <a:endParaRPr lang="pt-B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[</a:t>
            </a:r>
            <a:r>
              <a:rPr lang="pt-BR" sz="2000" b="1" dirty="0" smtClean="0"/>
              <a:t>RN003] </a:t>
            </a:r>
            <a:r>
              <a:rPr lang="pt-BR" sz="2000" dirty="0" smtClean="0"/>
              <a:t>Gera-se </a:t>
            </a:r>
            <a:r>
              <a:rPr lang="pt-BR" sz="2000" dirty="0"/>
              <a:t>uma conta a receber a ser paga pelo </a:t>
            </a:r>
            <a:r>
              <a:rPr lang="pt-BR" sz="2000" dirty="0" smtClean="0"/>
              <a:t>cliente;</a:t>
            </a:r>
            <a:endParaRPr lang="pt-BR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[</a:t>
            </a:r>
            <a:r>
              <a:rPr lang="pt-BR" sz="2000" b="1" dirty="0" smtClean="0"/>
              <a:t>RN004] </a:t>
            </a:r>
            <a:r>
              <a:rPr lang="pt-BR" sz="2000" dirty="0"/>
              <a:t>O pedido dos </a:t>
            </a:r>
            <a:r>
              <a:rPr lang="pt-BR" sz="2000" dirty="0" smtClean="0"/>
              <a:t>exames </a:t>
            </a:r>
            <a:r>
              <a:rPr lang="pt-BR" sz="2000" dirty="0"/>
              <a:t>devem ser registrados no histórico de tratamentos do </a:t>
            </a:r>
            <a:r>
              <a:rPr lang="pt-BR" sz="2000" dirty="0" smtClean="0"/>
              <a:t>animal; </a:t>
            </a:r>
            <a:endParaRPr lang="pt-BR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1" dirty="0"/>
              <a:t>[</a:t>
            </a:r>
            <a:r>
              <a:rPr lang="pt-BR" sz="2000" b="1" dirty="0" smtClean="0"/>
              <a:t>RN005] </a:t>
            </a:r>
            <a:r>
              <a:rPr lang="pt-BR" sz="2000" dirty="0" smtClean="0"/>
              <a:t>Os</a:t>
            </a:r>
            <a:r>
              <a:rPr lang="pt-BR" sz="2000" b="1" dirty="0" smtClean="0"/>
              <a:t> </a:t>
            </a:r>
            <a:r>
              <a:rPr lang="pt-BR" sz="2000" dirty="0"/>
              <a:t>resultados devem ser registrados no histórico de tratamentos do animal. 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	</a:t>
            </a: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0671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900"/>
            <a:ext cx="9144000" cy="1143000"/>
          </a:xfrm>
        </p:spPr>
        <p:txBody>
          <a:bodyPr/>
          <a:lstStyle/>
          <a:p>
            <a:pPr algn="ctr"/>
            <a:r>
              <a:rPr lang="pt-BR" sz="4800" b="1" dirty="0"/>
              <a:t>Diagrama – Caso de uso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27157E-2522-4E46-80AF-3EED0EC9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72" y="1628800"/>
            <a:ext cx="82296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2000" b="1" kern="0" dirty="0"/>
              <a:t>O diagrama deve ter 02 includes e 02 </a:t>
            </a:r>
            <a:r>
              <a:rPr lang="pt-BR" sz="2000" b="1" kern="0" dirty="0" err="1"/>
              <a:t>extends</a:t>
            </a:r>
            <a:r>
              <a:rPr lang="pt-BR" sz="2000" b="1" kern="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2000" b="1" kern="0" dirty="0"/>
          </a:p>
          <a:p>
            <a:pPr>
              <a:buFont typeface="Wingdings" panose="05000000000000000000" pitchFamily="2" charset="2"/>
              <a:buChar char="ü"/>
            </a:pPr>
            <a:endParaRPr lang="pt-BR" sz="2000" b="1" kern="0" dirty="0"/>
          </a:p>
          <a:p>
            <a:pPr>
              <a:buFont typeface="Wingdings" panose="05000000000000000000" pitchFamily="2" charset="2"/>
              <a:buChar char="ü"/>
            </a:pPr>
            <a:endParaRPr lang="pt-BR" sz="1600" kern="0" dirty="0"/>
          </a:p>
          <a:p>
            <a:pPr marL="0" indent="0">
              <a:buFontTx/>
              <a:buNone/>
            </a:pPr>
            <a:r>
              <a:rPr lang="pt-BR" sz="1600" kern="0" dirty="0"/>
              <a:t/>
            </a:r>
            <a:br>
              <a:rPr lang="pt-BR" sz="1600" kern="0" dirty="0"/>
            </a:br>
            <a:r>
              <a:rPr lang="pt-BR" sz="1600" kern="0" dirty="0"/>
              <a:t>	</a:t>
            </a:r>
            <a:br>
              <a:rPr lang="pt-BR" sz="1600" kern="0" dirty="0"/>
            </a:br>
            <a:endParaRPr lang="pt-BR" sz="1600" kern="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8032" t="11760" r="33379" b="18521"/>
          <a:stretch/>
        </p:blipFill>
        <p:spPr>
          <a:xfrm>
            <a:off x="360781" y="1988840"/>
            <a:ext cx="8422438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26950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SENAC</Template>
  <TotalTime>2771</TotalTime>
  <Words>452</Words>
  <Application>Microsoft Office PowerPoint</Application>
  <PresentationFormat>Apresentação na tela (4:3)</PresentationFormat>
  <Paragraphs>50</Paragraphs>
  <Slides>5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Wingdings</vt:lpstr>
      <vt:lpstr>Estrutura padrão</vt:lpstr>
      <vt:lpstr>Imagem de bitmap</vt:lpstr>
      <vt:lpstr>Apresentação do PowerPoint</vt:lpstr>
      <vt:lpstr>Controle de cursos</vt:lpstr>
      <vt:lpstr>Requisitos Funcionais</vt:lpstr>
      <vt:lpstr>Regras de Negócio</vt:lpstr>
      <vt:lpstr>Diagrama – Caso de uso</vt:lpstr>
    </vt:vector>
  </TitlesOfParts>
  <Company>crrprof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crrprof</dc:creator>
  <cp:lastModifiedBy>Aluno</cp:lastModifiedBy>
  <cp:revision>299</cp:revision>
  <dcterms:created xsi:type="dcterms:W3CDTF">2012-06-14T17:21:49Z</dcterms:created>
  <dcterms:modified xsi:type="dcterms:W3CDTF">2019-06-27T16:14:36Z</dcterms:modified>
</cp:coreProperties>
</file>