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84" r:id="rId2"/>
    <p:sldId id="678" r:id="rId3"/>
    <p:sldId id="677" r:id="rId4"/>
    <p:sldId id="67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5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FAC4-92D3-4AEC-8739-490A9C5590B3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7DA3-D0DC-4984-B067-72200C1E1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113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391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97700" y="215900"/>
            <a:ext cx="1943100" cy="6477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68400" y="215900"/>
            <a:ext cx="5676900" cy="6477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878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0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620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68400" y="1701800"/>
            <a:ext cx="38100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0800" y="1701800"/>
            <a:ext cx="38100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66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470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120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1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59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276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588" y="0"/>
            <a:ext cx="836612" cy="6858000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tint val="0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2400" b="0"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84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1701800"/>
            <a:ext cx="77724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838200" y="0"/>
          <a:ext cx="12954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Imagem de bitmap" r:id="rId14" imgW="1438095" imgH="1371429" progId="Paint.Picture">
                  <p:embed/>
                </p:oleObj>
              </mc:Choice>
              <mc:Fallback>
                <p:oleObj name="Imagem de bitmap" r:id="rId14" imgW="1438095" imgH="1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12954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854200" y="1054100"/>
            <a:ext cx="70866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Clínica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2296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kern="0" dirty="0"/>
              <a:t>A clínica médica Saúde Perfeita precisa de um sistema de agendamento de consultas e exames. Um paciente entra em contato com a clínica para marcar consultas visando realizar um check-up anual com seu médico de preferência. A secretária procura data e hora disponível mais próxima na agenda do médico e marca as consultas.</a:t>
            </a:r>
          </a:p>
          <a:p>
            <a:pPr marL="0" indent="0">
              <a:buNone/>
            </a:pPr>
            <a:r>
              <a:rPr lang="pt-BR" dirty="0"/>
              <a:t>Após o agendamento feito, o paciente efetua o pagamento sobre a consulta. </a:t>
            </a:r>
          </a:p>
          <a:p>
            <a:pPr marL="0" indent="0">
              <a:buNone/>
            </a:pPr>
            <a:r>
              <a:rPr lang="pt-BR" kern="0" dirty="0"/>
              <a:t>Posteriormente o paciente realiza a consulta e nela o médico pode prescrever medicações e exames, caso necessário.</a:t>
            </a:r>
          </a:p>
          <a:p>
            <a:pPr marL="0" indent="0">
              <a:buNone/>
            </a:pPr>
            <a:r>
              <a:rPr lang="pt-BR" kern="0" dirty="0"/>
              <a:t/>
            </a:r>
            <a:br>
              <a:rPr lang="pt-BR" kern="0" dirty="0"/>
            </a:b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35832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05</a:t>
            </a:r>
            <a:r>
              <a:rPr lang="pt-BR" sz="2000" dirty="0"/>
              <a:t> </a:t>
            </a:r>
            <a:r>
              <a:rPr lang="pt-BR" sz="2000" b="1" dirty="0"/>
              <a:t>requisitos</a:t>
            </a:r>
            <a:r>
              <a:rPr lang="pt-BR" sz="2000" dirty="0"/>
              <a:t> </a:t>
            </a:r>
            <a:r>
              <a:rPr lang="pt-BR" sz="2000" b="1" dirty="0"/>
              <a:t>funcionais.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Observação: Começar com </a:t>
            </a:r>
            <a:r>
              <a:rPr lang="pt-BR" sz="2000" b="1" dirty="0" smtClean="0"/>
              <a:t>RF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[RF001] </a:t>
            </a:r>
          </a:p>
          <a:p>
            <a:pPr marL="0" indent="0">
              <a:buNone/>
            </a:pPr>
            <a:r>
              <a:rPr lang="pt-BR" sz="1600" dirty="0"/>
              <a:t>	[</a:t>
            </a:r>
            <a:r>
              <a:rPr lang="pt-BR" sz="1600" dirty="0" smtClean="0"/>
              <a:t>RF002]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	</a:t>
            </a:r>
            <a:r>
              <a:rPr lang="pt-BR" sz="1600" dirty="0"/>
              <a:t>[</a:t>
            </a:r>
            <a:r>
              <a:rPr lang="pt-BR" sz="1600" dirty="0" smtClean="0"/>
              <a:t>RF003]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	</a:t>
            </a:r>
            <a:r>
              <a:rPr lang="pt-BR" sz="1600" dirty="0"/>
              <a:t>[</a:t>
            </a:r>
            <a:r>
              <a:rPr lang="pt-BR" sz="1600" dirty="0" smtClean="0"/>
              <a:t>RF004]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	[</a:t>
            </a:r>
            <a:r>
              <a:rPr lang="pt-BR" sz="1600" dirty="0" smtClean="0"/>
              <a:t>RF005]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/>
              <a:t>	</a:t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376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Regras de Negócio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05 </a:t>
            </a:r>
            <a:r>
              <a:rPr lang="pt-BR" sz="2000" b="1" dirty="0"/>
              <a:t>regras de negócio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Observação: Começar com RN e amarrar a RF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0" indent="0">
              <a:buNone/>
            </a:pPr>
            <a:r>
              <a:rPr lang="pt-BR" sz="1600" dirty="0" smtClean="0"/>
              <a:t>	[RN001</a:t>
            </a:r>
            <a:r>
              <a:rPr lang="pt-BR" sz="1600" dirty="0"/>
              <a:t>] </a:t>
            </a:r>
          </a:p>
          <a:p>
            <a:pPr marL="0" indent="0">
              <a:buNone/>
            </a:pPr>
            <a:r>
              <a:rPr lang="pt-BR" sz="1600" dirty="0"/>
              <a:t>	[</a:t>
            </a:r>
            <a:r>
              <a:rPr lang="pt-BR" sz="1600" dirty="0" smtClean="0"/>
              <a:t>RN002</a:t>
            </a:r>
            <a:r>
              <a:rPr lang="pt-BR" sz="1600" dirty="0"/>
              <a:t>]</a:t>
            </a:r>
            <a:br>
              <a:rPr lang="pt-BR" sz="1600" dirty="0"/>
            </a:br>
            <a:r>
              <a:rPr lang="pt-BR" sz="1600" dirty="0"/>
              <a:t>	[</a:t>
            </a:r>
            <a:r>
              <a:rPr lang="pt-BR" sz="1600" dirty="0" smtClean="0"/>
              <a:t>RN003</a:t>
            </a:r>
            <a:r>
              <a:rPr lang="pt-BR" sz="1600" dirty="0"/>
              <a:t>]</a:t>
            </a:r>
            <a:br>
              <a:rPr lang="pt-BR" sz="1600" dirty="0"/>
            </a:br>
            <a:r>
              <a:rPr lang="pt-BR" sz="1600" dirty="0"/>
              <a:t>	[</a:t>
            </a:r>
            <a:r>
              <a:rPr lang="pt-BR" sz="1600" dirty="0" smtClean="0"/>
              <a:t>RN004</a:t>
            </a:r>
            <a:r>
              <a:rPr lang="pt-BR" sz="1600" dirty="0"/>
              <a:t>]</a:t>
            </a:r>
            <a:br>
              <a:rPr lang="pt-BR" sz="1600" dirty="0"/>
            </a:br>
            <a:r>
              <a:rPr lang="pt-BR" sz="1600" dirty="0"/>
              <a:t>	[</a:t>
            </a:r>
            <a:r>
              <a:rPr lang="pt-BR" sz="1600" dirty="0" smtClean="0"/>
              <a:t>RN005</a:t>
            </a:r>
            <a:r>
              <a:rPr lang="pt-BR" sz="1600" dirty="0"/>
              <a:t>]</a:t>
            </a:r>
            <a:br>
              <a:rPr lang="pt-BR" sz="1600" dirty="0"/>
            </a:b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	</a:t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865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Diagrama – Caso de uso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27157E-2522-4E46-80AF-3EED0EC9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72" y="1628800"/>
            <a:ext cx="8229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2000" b="1" kern="0" dirty="0"/>
              <a:t>O diagrama deve ter 02 includes e 02 </a:t>
            </a:r>
            <a:r>
              <a:rPr lang="pt-BR" sz="2000" b="1" kern="0" dirty="0" err="1"/>
              <a:t>extends</a:t>
            </a:r>
            <a:endParaRPr lang="pt-BR" sz="2000" b="1" kern="0" dirty="0"/>
          </a:p>
          <a:p>
            <a:pPr>
              <a:buFont typeface="Wingdings" panose="05000000000000000000" pitchFamily="2" charset="2"/>
              <a:buChar char="ü"/>
            </a:pPr>
            <a:endParaRPr lang="pt-BR" sz="2000" b="1" kern="0" dirty="0"/>
          </a:p>
          <a:p>
            <a:pPr>
              <a:buFont typeface="Wingdings" panose="05000000000000000000" pitchFamily="2" charset="2"/>
              <a:buChar char="ü"/>
            </a:pPr>
            <a:endParaRPr lang="pt-BR" sz="2000" b="1" kern="0" dirty="0"/>
          </a:p>
          <a:p>
            <a:pPr>
              <a:buFont typeface="Wingdings" panose="05000000000000000000" pitchFamily="2" charset="2"/>
              <a:buChar char="ü"/>
            </a:pPr>
            <a:endParaRPr lang="pt-BR" sz="1600" kern="0" dirty="0"/>
          </a:p>
          <a:p>
            <a:pPr marL="0" indent="0">
              <a:buFontTx/>
              <a:buNone/>
            </a:pPr>
            <a:r>
              <a:rPr lang="pt-BR" sz="1600" kern="0" dirty="0"/>
              <a:t/>
            </a:r>
            <a:br>
              <a:rPr lang="pt-BR" sz="1600" kern="0" dirty="0"/>
            </a:br>
            <a:r>
              <a:rPr lang="pt-BR" sz="1600" kern="0" dirty="0"/>
              <a:t>	</a:t>
            </a:r>
            <a:br>
              <a:rPr lang="pt-BR" sz="1600" kern="0" dirty="0"/>
            </a:b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058497840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SENAC</Template>
  <TotalTime>2597</TotalTime>
  <Words>133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Estrutura padrão</vt:lpstr>
      <vt:lpstr>Imagem de bitmap</vt:lpstr>
      <vt:lpstr>Clínica</vt:lpstr>
      <vt:lpstr>Requisitos Funcionais</vt:lpstr>
      <vt:lpstr>Regras de Negócio</vt:lpstr>
      <vt:lpstr>Diagrama – Caso de uso</vt:lpstr>
    </vt:vector>
  </TitlesOfParts>
  <Company>crrprof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crrprof</dc:creator>
  <cp:lastModifiedBy>Aluno</cp:lastModifiedBy>
  <cp:revision>281</cp:revision>
  <dcterms:created xsi:type="dcterms:W3CDTF">2012-06-14T17:21:49Z</dcterms:created>
  <dcterms:modified xsi:type="dcterms:W3CDTF">2019-06-06T16:52:06Z</dcterms:modified>
</cp:coreProperties>
</file>