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7" r:id="rId2"/>
    <p:sldId id="261" r:id="rId3"/>
    <p:sldId id="265" r:id="rId4"/>
    <p:sldId id="266" r:id="rId5"/>
    <p:sldId id="264" r:id="rId6"/>
    <p:sldId id="259" r:id="rId7"/>
    <p:sldId id="267" r:id="rId8"/>
    <p:sldId id="26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9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4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88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65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8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3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2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2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1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security.com.br/o-que-e-cartao-smart-card" TargetMode="External"/><Relationship Id="rId2" Type="http://schemas.openxmlformats.org/officeDocument/2006/relationships/hyperlink" Target="https://www.portaleducacao.com.br/conteudo/artigos/concursos/cartoes-inteligentes-(smart-card)/4514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ta.ufrj.br/grad/04_2/smartcard/" TargetMode="External"/><Relationship Id="rId5" Type="http://schemas.openxmlformats.org/officeDocument/2006/relationships/hyperlink" Target="http://g1.globo.com/economia/noticia/2012/04/morre-o-frances-roland-moreno-inventor-do-cartao-com-chip.html" TargetMode="External"/><Relationship Id="rId4" Type="http://schemas.openxmlformats.org/officeDocument/2006/relationships/hyperlink" Target="https://www.gta.ufrj.br/ensino/eel879/trabalhos_v2_2015_2/Seguranca/conteudo/Smartcard-e-Javacard/Historic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F10559-FF0F-4611-9F84-9C7FED4B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6600" dirty="0" err="1">
                <a:solidFill>
                  <a:schemeClr val="accent1">
                    <a:lumMod val="25000"/>
                  </a:schemeClr>
                </a:solidFill>
                <a:latin typeface="Gabriola" panose="04040605051002020D02" pitchFamily="82" charset="0"/>
              </a:rPr>
              <a:t>Smart</a:t>
            </a:r>
            <a:r>
              <a:rPr lang="pt-BR" sz="6600" dirty="0">
                <a:solidFill>
                  <a:schemeClr val="accent1">
                    <a:lumMod val="2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pt-BR" sz="6600" dirty="0" err="1">
                <a:solidFill>
                  <a:schemeClr val="accent1">
                    <a:lumMod val="25000"/>
                  </a:schemeClr>
                </a:solidFill>
                <a:latin typeface="Gabriola" panose="04040605051002020D02" pitchFamily="82" charset="0"/>
              </a:rPr>
              <a:t>Card</a:t>
            </a:r>
            <a:br>
              <a:rPr lang="pt-BR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pt-BR" sz="6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71963-E6BA-4F61-9844-FADB27A4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Trabalho de GSO</a:t>
            </a:r>
          </a:p>
        </p:txBody>
      </p:sp>
      <p:pic>
        <p:nvPicPr>
          <p:cNvPr id="5" name="Gráfico 4" descr="Processador">
            <a:extLst>
              <a:ext uri="{FF2B5EF4-FFF2-40B4-BE49-F238E27FC236}">
                <a16:creationId xmlns:a16="http://schemas.microsoft.com/office/drawing/2014/main" id="{534D2C07-2390-43C8-9BA4-1C335BCC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920" y="1301431"/>
            <a:ext cx="2512064" cy="2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76BC93-026B-4367-A8BD-45E6EC7C9BA4}"/>
              </a:ext>
            </a:extLst>
          </p:cNvPr>
          <p:cNvSpPr txBox="1"/>
          <p:nvPr/>
        </p:nvSpPr>
        <p:spPr>
          <a:xfrm>
            <a:off x="1571625" y="885825"/>
            <a:ext cx="9415463" cy="371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u="sng" dirty="0"/>
              <a:t>FEITO POR:</a:t>
            </a:r>
          </a:p>
          <a:p>
            <a:pPr algn="ctr">
              <a:lnSpc>
                <a:spcPct val="150000"/>
              </a:lnSpc>
            </a:pPr>
            <a:r>
              <a:rPr lang="pt-BR" sz="3200" dirty="0"/>
              <a:t>Julia </a:t>
            </a:r>
            <a:r>
              <a:rPr lang="pt-BR" sz="3200" dirty="0" err="1"/>
              <a:t>Piovesani</a:t>
            </a: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3200" dirty="0"/>
              <a:t>Lúcia Motta</a:t>
            </a:r>
          </a:p>
          <a:p>
            <a:pPr algn="ctr">
              <a:lnSpc>
                <a:spcPct val="150000"/>
              </a:lnSpc>
            </a:pPr>
            <a:r>
              <a:rPr lang="pt-BR" sz="3200" dirty="0"/>
              <a:t>Luigi </a:t>
            </a:r>
            <a:r>
              <a:rPr lang="pt-BR" sz="3200" dirty="0" err="1"/>
              <a:t>Contti</a:t>
            </a: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3200" dirty="0"/>
              <a:t>Ruahma Marcondes</a:t>
            </a:r>
          </a:p>
        </p:txBody>
      </p:sp>
    </p:spTree>
    <p:extLst>
      <p:ext uri="{BB962C8B-B14F-4D97-AF65-F5344CB8AC3E}">
        <p14:creationId xmlns:p14="http://schemas.microsoft.com/office/powerpoint/2010/main" val="23208950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76BC93-026B-4367-A8BD-45E6EC7C9BA4}"/>
              </a:ext>
            </a:extLst>
          </p:cNvPr>
          <p:cNvSpPr txBox="1"/>
          <p:nvPr/>
        </p:nvSpPr>
        <p:spPr>
          <a:xfrm>
            <a:off x="1156016" y="300039"/>
            <a:ext cx="9879967" cy="80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ctr" defTabSz="91440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100" u="sng" cap="all" dirty="0">
                <a:solidFill>
                  <a:schemeClr val="tx2"/>
                </a:solidFill>
                <a:latin typeface="+mj-lt"/>
                <a:ea typeface="+mj-ea"/>
                <a:cs typeface="Miriam Fixed" panose="020B0604020202020204" pitchFamily="49" charset="-79"/>
              </a:rPr>
              <a:t>O que é Smart Card ?</a:t>
            </a:r>
          </a:p>
          <a:p>
            <a:pPr defTabSz="91440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endParaRPr lang="en-US" sz="4800" u="sng" cap="all" dirty="0">
              <a:latin typeface="Palatino Linotype" panose="02040502050505030304" pitchFamily="18" charset="0"/>
              <a:ea typeface="+mj-ea"/>
              <a:cs typeface="Miriam Fixed" panose="020B0604020202020204" pitchFamily="49" charset="-79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u="sng" cap="all" dirty="0">
              <a:latin typeface="FrankRuehl" panose="020B0604020202020204" pitchFamily="34" charset="-79"/>
              <a:ea typeface="+mj-ea"/>
              <a:cs typeface="FrankRuehl" panose="020B0604020202020204" pitchFamily="34" charset="-79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FrankRuehl" panose="020B0604020202020204" pitchFamily="34" charset="-79"/>
                <a:ea typeface="+mj-ea"/>
                <a:cs typeface="FrankRuehl" panose="020B0604020202020204" pitchFamily="34" charset="-79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1630CF-7899-410C-BC23-3DCA48E403ED}"/>
              </a:ext>
            </a:extLst>
          </p:cNvPr>
          <p:cNvSpPr txBox="1"/>
          <p:nvPr/>
        </p:nvSpPr>
        <p:spPr>
          <a:xfrm>
            <a:off x="1364343" y="1990262"/>
            <a:ext cx="95513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80000"/>
            </a:pPr>
            <a:r>
              <a:rPr lang="pt-BR" sz="2400" dirty="0">
                <a:latin typeface="Kalinga" panose="020B0502040204020203" pitchFamily="34" charset="0"/>
                <a:cs typeface="Kalinga" panose="020B0502040204020203" pitchFamily="34" charset="0"/>
              </a:rPr>
              <a:t>“O </a:t>
            </a:r>
            <a:r>
              <a:rPr lang="pt-BR" sz="2400" dirty="0" err="1">
                <a:latin typeface="Kalinga" panose="020B0502040204020203" pitchFamily="34" charset="0"/>
                <a:cs typeface="Kalinga" panose="020B0502040204020203" pitchFamily="34" charset="0"/>
              </a:rPr>
              <a:t>Smart</a:t>
            </a:r>
            <a:r>
              <a:rPr lang="pt-BR" sz="2400" dirty="0">
                <a:latin typeface="Kalinga" panose="020B0502040204020203" pitchFamily="34" charset="0"/>
                <a:cs typeface="Kalinga" panose="020B0502040204020203" pitchFamily="34" charset="0"/>
              </a:rPr>
              <a:t> </a:t>
            </a:r>
            <a:r>
              <a:rPr lang="pt-BR" sz="2400" dirty="0" err="1">
                <a:latin typeface="Kalinga" panose="020B0502040204020203" pitchFamily="34" charset="0"/>
                <a:cs typeface="Kalinga" panose="020B0502040204020203" pitchFamily="34" charset="0"/>
              </a:rPr>
              <a:t>Card</a:t>
            </a:r>
            <a:r>
              <a:rPr lang="pt-BR" sz="2400" dirty="0">
                <a:latin typeface="Kalinga" panose="020B0502040204020203" pitchFamily="34" charset="0"/>
                <a:cs typeface="Kalinga" panose="020B0502040204020203" pitchFamily="34" charset="0"/>
              </a:rPr>
              <a:t> (Cartão Inteligente) é um</a:t>
            </a:r>
            <a:r>
              <a:rPr lang="pt-BR" sz="3200" dirty="0">
                <a:latin typeface="Kalinga" panose="020B0502040204020203" pitchFamily="34" charset="0"/>
                <a:cs typeface="Kalinga" panose="020B0502040204020203" pitchFamily="34" charset="0"/>
              </a:rPr>
              <a:t> </a:t>
            </a:r>
            <a:r>
              <a:rPr lang="pt-BR" sz="2400" dirty="0">
                <a:latin typeface="Kalinga" panose="020B0502040204020203" pitchFamily="34" charset="0"/>
                <a:cs typeface="Kalinga" panose="020B0502040204020203" pitchFamily="34" charset="0"/>
              </a:rPr>
              <a:t> hardware capaz de gerar e armazenar as chaves criptográficas que irão compor os certificados digitais. Uma vez geradas as chaves, estas estarão totalmente protegidas, pois não será possível exportá-las ou retirá-las do cartão (seu hardware criptográfico), além de protegê-las de riscos como roubo ou violação.</a:t>
            </a:r>
            <a:r>
              <a:rPr lang="pt-BR" sz="3200" dirty="0">
                <a:latin typeface="Kalinga" panose="020B0502040204020203" pitchFamily="34" charset="0"/>
                <a:cs typeface="Kalinga" panose="020B0502040204020203" pitchFamily="34" charset="0"/>
              </a:rPr>
              <a:t>”</a:t>
            </a:r>
            <a:endParaRPr lang="pt-BR" sz="2400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pPr lvl="1">
              <a:buSzPct val="180000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290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87E40EC-A9B6-47AB-AC96-977CF914E21C}"/>
              </a:ext>
            </a:extLst>
          </p:cNvPr>
          <p:cNvCxnSpPr>
            <a:cxnSpLocks/>
          </p:cNvCxnSpPr>
          <p:nvPr/>
        </p:nvCxnSpPr>
        <p:spPr>
          <a:xfrm>
            <a:off x="785813" y="3228975"/>
            <a:ext cx="10972800" cy="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9A68A4-29A6-4D87-8376-0A4DE2691928}"/>
              </a:ext>
            </a:extLst>
          </p:cNvPr>
          <p:cNvSpPr txBox="1"/>
          <p:nvPr/>
        </p:nvSpPr>
        <p:spPr>
          <a:xfrm>
            <a:off x="1500188" y="3378992"/>
            <a:ext cx="728662" cy="37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1970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9CAD36-7CE9-4B6F-A2FF-2831F9842CF2}"/>
              </a:ext>
            </a:extLst>
          </p:cNvPr>
          <p:cNvSpPr txBox="1"/>
          <p:nvPr/>
        </p:nvSpPr>
        <p:spPr>
          <a:xfrm flipH="1">
            <a:off x="10277474" y="3378991"/>
            <a:ext cx="828675" cy="37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D0074F-A9D9-400C-AB15-5C049A4E5D1E}"/>
              </a:ext>
            </a:extLst>
          </p:cNvPr>
          <p:cNvSpPr txBox="1"/>
          <p:nvPr/>
        </p:nvSpPr>
        <p:spPr>
          <a:xfrm>
            <a:off x="4105277" y="3407565"/>
            <a:ext cx="728662" cy="37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1980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9A60C9-5870-49A2-AA80-4A1999E0E3CC}"/>
              </a:ext>
            </a:extLst>
          </p:cNvPr>
          <p:cNvSpPr txBox="1"/>
          <p:nvPr/>
        </p:nvSpPr>
        <p:spPr>
          <a:xfrm>
            <a:off x="7439028" y="3407566"/>
            <a:ext cx="728662" cy="37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1990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DD67E97-3125-4052-867F-DB9FA4756085}"/>
              </a:ext>
            </a:extLst>
          </p:cNvPr>
          <p:cNvCxnSpPr>
            <a:cxnSpLocks/>
          </p:cNvCxnSpPr>
          <p:nvPr/>
        </p:nvCxnSpPr>
        <p:spPr>
          <a:xfrm flipH="1" flipV="1">
            <a:off x="1871663" y="1900238"/>
            <a:ext cx="1" cy="13287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A1BDC-2706-4671-9920-66F0637C92AC}"/>
              </a:ext>
            </a:extLst>
          </p:cNvPr>
          <p:cNvSpPr txBox="1"/>
          <p:nvPr/>
        </p:nvSpPr>
        <p:spPr>
          <a:xfrm>
            <a:off x="1021557" y="699908"/>
            <a:ext cx="170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Dr. </a:t>
            </a:r>
            <a:r>
              <a:rPr lang="pt-BR" sz="2400" b="1" dirty="0" err="1">
                <a:latin typeface="+mj-lt"/>
              </a:rPr>
              <a:t>Kunitaka</a:t>
            </a:r>
            <a:r>
              <a:rPr lang="pt-BR" sz="2400" b="1" dirty="0">
                <a:latin typeface="+mj-lt"/>
              </a:rPr>
              <a:t> </a:t>
            </a:r>
            <a:r>
              <a:rPr lang="pt-BR" sz="2400" b="1" dirty="0" err="1">
                <a:latin typeface="+mj-lt"/>
              </a:rPr>
              <a:t>Akimura</a:t>
            </a:r>
            <a:endParaRPr lang="pt-BR" sz="2400" b="1" dirty="0">
              <a:latin typeface="+mj-lt"/>
            </a:endParaRPr>
          </a:p>
        </p:txBody>
      </p:sp>
      <p:pic>
        <p:nvPicPr>
          <p:cNvPr id="20" name="Gráfico 19" descr="Bolha de pensamento">
            <a:extLst>
              <a:ext uri="{FF2B5EF4-FFF2-40B4-BE49-F238E27FC236}">
                <a16:creationId xmlns:a16="http://schemas.microsoft.com/office/drawing/2014/main" id="{58C80406-7721-42B8-A0B9-82DD9817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4125" y="242707"/>
            <a:ext cx="914400" cy="9144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CA0A135-2254-4E3E-A957-29E977F2AA53}"/>
              </a:ext>
            </a:extLst>
          </p:cNvPr>
          <p:cNvCxnSpPr/>
          <p:nvPr/>
        </p:nvCxnSpPr>
        <p:spPr>
          <a:xfrm flipV="1">
            <a:off x="2228850" y="1900237"/>
            <a:ext cx="1085850" cy="132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E27984-5EAA-4A7B-ACC1-2F8982088784}"/>
              </a:ext>
            </a:extLst>
          </p:cNvPr>
          <p:cNvSpPr txBox="1"/>
          <p:nvPr/>
        </p:nvSpPr>
        <p:spPr>
          <a:xfrm>
            <a:off x="3045617" y="1113174"/>
            <a:ext cx="134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+mj-lt"/>
              </a:rPr>
              <a:t>Rolad</a:t>
            </a:r>
            <a:r>
              <a:rPr lang="pt-BR" sz="2400" b="1" dirty="0">
                <a:latin typeface="+mj-lt"/>
              </a:rPr>
              <a:t> Moreno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7C65732-70EA-4EB0-964C-4631F124AD1C}"/>
              </a:ext>
            </a:extLst>
          </p:cNvPr>
          <p:cNvSpPr txBox="1"/>
          <p:nvPr/>
        </p:nvSpPr>
        <p:spPr>
          <a:xfrm>
            <a:off x="1389454" y="5870910"/>
            <a:ext cx="599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+mj-lt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9A6A4-FEB0-4B0A-A447-795C53295F2A}"/>
              </a:ext>
            </a:extLst>
          </p:cNvPr>
          <p:cNvCxnSpPr/>
          <p:nvPr/>
        </p:nvCxnSpPr>
        <p:spPr>
          <a:xfrm>
            <a:off x="2981325" y="3228974"/>
            <a:ext cx="0" cy="120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091909-41EE-44DA-AFEC-3BA7F9720528}"/>
              </a:ext>
            </a:extLst>
          </p:cNvPr>
          <p:cNvSpPr txBox="1"/>
          <p:nvPr/>
        </p:nvSpPr>
        <p:spPr>
          <a:xfrm>
            <a:off x="1178722" y="4471477"/>
            <a:ext cx="332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+mj-lt"/>
              </a:rPr>
              <a:t>Huneywell</a:t>
            </a:r>
            <a:r>
              <a:rPr lang="pt-BR" sz="2400" b="1" dirty="0">
                <a:latin typeface="+mj-lt"/>
              </a:rPr>
              <a:t> Bull, SGS </a:t>
            </a:r>
            <a:r>
              <a:rPr lang="pt-BR" sz="2400" b="1" dirty="0" err="1">
                <a:latin typeface="+mj-lt"/>
              </a:rPr>
              <a:t>Tomson,Sclhumberger</a:t>
            </a:r>
            <a:r>
              <a:rPr lang="pt-BR" sz="2400" b="1" dirty="0">
                <a:latin typeface="+mj-lt"/>
              </a:rPr>
              <a:t>.</a:t>
            </a:r>
          </a:p>
          <a:p>
            <a:r>
              <a:rPr lang="pt-BR" sz="2400" b="1" dirty="0">
                <a:latin typeface="+mj-lt"/>
              </a:rPr>
              <a:t>Produziam  cartões com IC card.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CEA79ED-6BDC-4CDF-8715-57FCEE687098}"/>
              </a:ext>
            </a:extLst>
          </p:cNvPr>
          <p:cNvCxnSpPr>
            <a:cxnSpLocks/>
          </p:cNvCxnSpPr>
          <p:nvPr/>
        </p:nvCxnSpPr>
        <p:spPr>
          <a:xfrm flipV="1">
            <a:off x="4833939" y="2007930"/>
            <a:ext cx="342899" cy="1221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A946A4F-5E5C-4CC7-8843-A543B59B5825}"/>
              </a:ext>
            </a:extLst>
          </p:cNvPr>
          <p:cNvSpPr txBox="1"/>
          <p:nvPr/>
        </p:nvSpPr>
        <p:spPr>
          <a:xfrm>
            <a:off x="4817268" y="601415"/>
            <a:ext cx="1933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 </a:t>
            </a:r>
            <a:r>
              <a:rPr lang="pt-BR" sz="2000" b="1" dirty="0" err="1">
                <a:latin typeface="+mj-lt"/>
              </a:rPr>
              <a:t>Telécard</a:t>
            </a:r>
            <a:r>
              <a:rPr lang="pt-BR" sz="2000" b="1" dirty="0">
                <a:latin typeface="+mj-lt"/>
              </a:rPr>
              <a:t>, na França. Usado para </a:t>
            </a:r>
            <a:r>
              <a:rPr lang="pt-BR" sz="2000" b="1" dirty="0" err="1">
                <a:latin typeface="+mj-lt"/>
              </a:rPr>
              <a:t>ligaçes</a:t>
            </a:r>
            <a:r>
              <a:rPr lang="pt-BR" sz="2000" b="1" dirty="0">
                <a:latin typeface="+mj-lt"/>
              </a:rPr>
              <a:t> telefônicas 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DF28506-0FA6-4189-8864-7BE05FEF158D}"/>
              </a:ext>
            </a:extLst>
          </p:cNvPr>
          <p:cNvCxnSpPr/>
          <p:nvPr/>
        </p:nvCxnSpPr>
        <p:spPr>
          <a:xfrm>
            <a:off x="5372100" y="3228974"/>
            <a:ext cx="485775" cy="128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D91E73-AF0F-422A-9CE3-4626FB634016}"/>
              </a:ext>
            </a:extLst>
          </p:cNvPr>
          <p:cNvSpPr txBox="1"/>
          <p:nvPr/>
        </p:nvSpPr>
        <p:spPr>
          <a:xfrm>
            <a:off x="4910133" y="4557711"/>
            <a:ext cx="2262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Alemanha anuncia  cartões de saúde com SC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E943FDB-EB0A-440B-9309-F6DCDD3A1641}"/>
              </a:ext>
            </a:extLst>
          </p:cNvPr>
          <p:cNvCxnSpPr>
            <a:cxnSpLocks/>
          </p:cNvCxnSpPr>
          <p:nvPr/>
        </p:nvCxnSpPr>
        <p:spPr>
          <a:xfrm flipV="1">
            <a:off x="5353049" y="1900237"/>
            <a:ext cx="2364577" cy="1328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FC569-798B-4DA2-838D-364B04177F07}"/>
              </a:ext>
            </a:extLst>
          </p:cNvPr>
          <p:cNvSpPr txBox="1"/>
          <p:nvPr/>
        </p:nvSpPr>
        <p:spPr>
          <a:xfrm>
            <a:off x="6750840" y="1157107"/>
            <a:ext cx="1933572" cy="106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F72D68-B498-4357-A9FE-B2A9FEEB627A}"/>
              </a:ext>
            </a:extLst>
          </p:cNvPr>
          <p:cNvSpPr txBox="1"/>
          <p:nvPr/>
        </p:nvSpPr>
        <p:spPr>
          <a:xfrm>
            <a:off x="6934196" y="1019146"/>
            <a:ext cx="2212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Cartões Blue, na França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7A4E02C-2DB4-4009-8191-76F84EEF25AF}"/>
              </a:ext>
            </a:extLst>
          </p:cNvPr>
          <p:cNvCxnSpPr>
            <a:cxnSpLocks/>
          </p:cNvCxnSpPr>
          <p:nvPr/>
        </p:nvCxnSpPr>
        <p:spPr>
          <a:xfrm>
            <a:off x="8920161" y="3228974"/>
            <a:ext cx="361948" cy="100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298D41-612A-4579-81BF-E70F9A6BD84F}"/>
              </a:ext>
            </a:extLst>
          </p:cNvPr>
          <p:cNvSpPr txBox="1"/>
          <p:nvPr/>
        </p:nvSpPr>
        <p:spPr>
          <a:xfrm>
            <a:off x="8326040" y="4235569"/>
            <a:ext cx="247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Os cartões SIM entraram em uso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FF7068C-AE10-4C1C-9AB4-2FDC86999E74}"/>
              </a:ext>
            </a:extLst>
          </p:cNvPr>
          <p:cNvCxnSpPr/>
          <p:nvPr/>
        </p:nvCxnSpPr>
        <p:spPr>
          <a:xfrm flipV="1">
            <a:off x="9101135" y="1850143"/>
            <a:ext cx="461964" cy="137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F523E5-47BE-402E-9B4C-862F2D7281E2}"/>
              </a:ext>
            </a:extLst>
          </p:cNvPr>
          <p:cNvSpPr txBox="1"/>
          <p:nvPr/>
        </p:nvSpPr>
        <p:spPr>
          <a:xfrm>
            <a:off x="8867768" y="646907"/>
            <a:ext cx="2212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VISA desenvolve </a:t>
            </a:r>
            <a:r>
              <a:rPr lang="pt-BR" sz="2400" b="1" dirty="0" err="1">
                <a:latin typeface="+mj-lt"/>
              </a:rPr>
              <a:t>JavaCards</a:t>
            </a: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971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B9-DB67-4C0D-B875-C1751562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439" y="3212267"/>
            <a:ext cx="3281003" cy="2647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BULL CP8 </a:t>
            </a:r>
            <a:r>
              <a:rPr lang="en-US" sz="2800" dirty="0" err="1"/>
              <a:t>criado</a:t>
            </a:r>
            <a:r>
              <a:rPr lang="en-US" sz="2800" dirty="0"/>
              <a:t> por Michel </a:t>
            </a:r>
            <a:r>
              <a:rPr lang="en-US" sz="2800" dirty="0" err="1"/>
              <a:t>uregon</a:t>
            </a:r>
            <a:endParaRPr lang="en-US" sz="2800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39A62A47-4102-428B-8890-C1ADAAF59B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16" r="4" b="4"/>
          <a:stretch/>
        </p:blipFill>
        <p:spPr>
          <a:xfrm>
            <a:off x="1118988" y="1425235"/>
            <a:ext cx="6112382" cy="400206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95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F9163-C6E7-6C4F-8B0E-2E767C14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just"/>
            <a:r>
              <a:rPr lang="pt-BR" u="sng" dirty="0"/>
              <a:t> </a:t>
            </a:r>
            <a:r>
              <a:rPr lang="pt-BR" b="1" u="sng" spc="300" dirty="0"/>
              <a:t>Leitor de </a:t>
            </a:r>
            <a:r>
              <a:rPr lang="pt-BR" b="1" u="sng" spc="300" dirty="0" err="1"/>
              <a:t>Smart</a:t>
            </a:r>
            <a:r>
              <a:rPr lang="pt-BR" b="1" u="sng" spc="300" dirty="0"/>
              <a:t> </a:t>
            </a:r>
            <a:r>
              <a:rPr lang="pt-BR" b="1" u="sng" spc="300" dirty="0" err="1"/>
              <a:t>Card</a:t>
            </a:r>
            <a:endParaRPr lang="pt-BR" b="1" u="sng" spc="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AC22B1-3E5D-C84A-86D7-F60704D42376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00E17F-B90F-1345-B3C7-22DF3A792FE8}"/>
              </a:ext>
            </a:extLst>
          </p:cNvPr>
          <p:cNvSpPr txBox="1"/>
          <p:nvPr/>
        </p:nvSpPr>
        <p:spPr>
          <a:xfrm>
            <a:off x="841376" y="1900237"/>
            <a:ext cx="99059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</a:t>
            </a:r>
            <a:r>
              <a:rPr lang="pt-BR" sz="2400" dirty="0"/>
              <a:t>Praticamente é um </a:t>
            </a:r>
            <a:r>
              <a:rPr lang="pt-BR" sz="2400" dirty="0" err="1"/>
              <a:t>mini-computador</a:t>
            </a:r>
            <a:r>
              <a:rPr lang="pt-BR" sz="2400" dirty="0"/>
              <a:t>, a maquina também contem chips que são conectados a um servidor externo (computador) com a ajuda de seu leitor.</a:t>
            </a:r>
          </a:p>
          <a:p>
            <a:r>
              <a:rPr lang="pt-BR" sz="2400" dirty="0"/>
              <a:t>	Este leitor permite o contato entre o </a:t>
            </a:r>
            <a:r>
              <a:rPr lang="pt-BR" sz="2400" dirty="0" err="1"/>
              <a:t>ship</a:t>
            </a:r>
            <a:r>
              <a:rPr lang="pt-BR" sz="2400" dirty="0"/>
              <a:t> do cartão e a leitura de dados do mesmo, fazendo assim com que o processo do catão seja efetuado.</a:t>
            </a:r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>
                <a:latin typeface="+mj-lt"/>
              </a:rPr>
              <a:t>Os dados do </a:t>
            </a:r>
            <a:r>
              <a:rPr lang="pt-BR" sz="2400" dirty="0" err="1">
                <a:latin typeface="+mj-lt"/>
              </a:rPr>
              <a:t>Smart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Card</a:t>
            </a:r>
            <a:r>
              <a:rPr lang="pt-BR" sz="2400" dirty="0">
                <a:latin typeface="+mj-lt"/>
              </a:rPr>
              <a:t> fica ligado em uma memória RAM fazendo a permissão </a:t>
            </a:r>
          </a:p>
          <a:p>
            <a:r>
              <a:rPr lang="pt-BR" sz="2400" dirty="0">
                <a:latin typeface="+mj-lt"/>
              </a:rPr>
              <a:t>de gerenciar dados e armazenar juntamente com o protocolo de comunicação.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A velocidade é melhor quando a maquina esta conectada com o computador tendo sua velocidade de transmissão  115 Kbps (115000 bits por segundo). 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41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76BC93-026B-4367-A8BD-45E6EC7C9BA4}"/>
              </a:ext>
            </a:extLst>
          </p:cNvPr>
          <p:cNvSpPr txBox="1"/>
          <p:nvPr/>
        </p:nvSpPr>
        <p:spPr>
          <a:xfrm>
            <a:off x="571500" y="1014413"/>
            <a:ext cx="9415463" cy="277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u="sng" dirty="0">
                <a:latin typeface="+mj-lt"/>
              </a:rPr>
              <a:t>Quais Existem?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	</a:t>
            </a:r>
            <a:endParaRPr lang="pt-BR" sz="2800" dirty="0"/>
          </a:p>
          <a:p>
            <a:pPr algn="ctr">
              <a:lnSpc>
                <a:spcPct val="150000"/>
              </a:lnSpc>
            </a:pPr>
            <a:endParaRPr lang="pt-BR" sz="3200" u="sng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FF6522-0E17-4152-9E04-79A3512B0CE0}"/>
              </a:ext>
            </a:extLst>
          </p:cNvPr>
          <p:cNvSpPr txBox="1"/>
          <p:nvPr/>
        </p:nvSpPr>
        <p:spPr>
          <a:xfrm>
            <a:off x="900113" y="2012258"/>
            <a:ext cx="101441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	Existem vários tipos dessas máquinas podem ser dês de orações de bancos como as máquinas eletrônicas (caixas) , maquinas de compras on-line , maquinas de compras físicas como a maquininha UOL , essas são todas </a:t>
            </a:r>
            <a:r>
              <a:rPr lang="pt-BR" sz="2800" dirty="0" err="1"/>
              <a:t>Smart</a:t>
            </a:r>
            <a:r>
              <a:rPr lang="pt-BR" sz="2800" dirty="0"/>
              <a:t> </a:t>
            </a:r>
            <a:r>
              <a:rPr lang="pt-BR" sz="2800" dirty="0" err="1"/>
              <a:t>Cards</a:t>
            </a:r>
            <a:r>
              <a:rPr lang="pt-BR" sz="2800" dirty="0"/>
              <a:t> , que sempre atuam e vão atuar no mercado consumidor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3DF01F-A469-4BA2-A0BD-6D26C5959082}"/>
              </a:ext>
            </a:extLst>
          </p:cNvPr>
          <p:cNvSpPr txBox="1"/>
          <p:nvPr/>
        </p:nvSpPr>
        <p:spPr>
          <a:xfrm>
            <a:off x="1071563" y="985837"/>
            <a:ext cx="925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5400" u="sng" spc="300" dirty="0">
                <a:latin typeface="+mj-lt"/>
              </a:rPr>
              <a:t>Usos</a:t>
            </a:r>
            <a:endParaRPr lang="pt-BR" sz="5400" u="sng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015A4-D03D-A44D-BC9E-28D81453BB24}"/>
              </a:ext>
            </a:extLst>
          </p:cNvPr>
          <p:cNvSpPr txBox="1"/>
          <p:nvPr/>
        </p:nvSpPr>
        <p:spPr>
          <a:xfrm>
            <a:off x="3205758" y="2514599"/>
            <a:ext cx="56078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Controle de acessos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Automação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Autenticação segura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Vendas e cobranças digitais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Identificação com foto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Controle de tempo e frequência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7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4D4789-08BA-4D95-BC30-FE9376030C59}"/>
              </a:ext>
            </a:extLst>
          </p:cNvPr>
          <p:cNvSpPr txBox="1"/>
          <p:nvPr/>
        </p:nvSpPr>
        <p:spPr>
          <a:xfrm>
            <a:off x="2543175" y="642938"/>
            <a:ext cx="79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spc="300" dirty="0">
                <a:latin typeface="+mj-lt"/>
              </a:rPr>
              <a:t>Conclusão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263FFD-821E-427B-9914-DCE1288539E6}"/>
              </a:ext>
            </a:extLst>
          </p:cNvPr>
          <p:cNvSpPr txBox="1"/>
          <p:nvPr/>
        </p:nvSpPr>
        <p:spPr>
          <a:xfrm>
            <a:off x="1300163" y="2057400"/>
            <a:ext cx="9972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 marL="0" indent="0">
              <a:buNone/>
            </a:pPr>
            <a:r>
              <a:rPr lang="pt-BR"/>
              <a:t>Apesar de que desde a criação do smart card ele tenha demorado para entrar em vigor, ele é algo que vem se tornando cada vez mais comum, a final ele pode ser usado para exercer várias funções além de estarem presentes em diversos ambientes desde financeiros até industriais, tudo por conta de sua alta segurança e eficácia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76BC93-026B-4367-A8BD-45E6EC7C9BA4}"/>
              </a:ext>
            </a:extLst>
          </p:cNvPr>
          <p:cNvSpPr txBox="1"/>
          <p:nvPr/>
        </p:nvSpPr>
        <p:spPr>
          <a:xfrm>
            <a:off x="1200149" y="1345467"/>
            <a:ext cx="10715625" cy="8599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https://www.portaleducacao.com.br/conteudo/artigos/concursos/cartoes-inteligentes-(smart-card)/45145</a:t>
            </a:r>
            <a:endParaRPr lang="pt-BR" sz="2400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https://www.digitalsecurity.com.br/o-que-e-cartao-smart-card</a:t>
            </a:r>
            <a:endParaRPr lang="pt-BR" sz="2400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https://www.gta.ufrj.br/ensino/eel879/trabalhos_v2_2015_2/Seguranca/conteudo/Smartcard-e-Javacard/Historico.html</a:t>
            </a:r>
            <a:endParaRPr lang="pt-BR" sz="2400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http://g1.globo.com/economia/noticia/2012/04/morre-o-frances-roland-moreno-inventor-do-cartao-com-chip.html</a:t>
            </a:r>
            <a:r>
              <a:rPr lang="pt-BR" sz="2400" dirty="0">
                <a:solidFill>
                  <a:srgbClr val="800000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https://www.gta.ufrj.br/grad/04_2/smartcard/</a:t>
            </a:r>
            <a:endParaRPr lang="pt-BR" sz="2400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800000"/>
                </a:solidFill>
              </a:rPr>
              <a:t>	http://www.smartcardbasics.com/smart-card-types.html</a:t>
            </a:r>
          </a:p>
          <a:p>
            <a:pPr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/>
              <a:t>			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	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	</a:t>
            </a:r>
            <a:endParaRPr lang="pt-BR" sz="2800" dirty="0"/>
          </a:p>
          <a:p>
            <a:pPr algn="ctr">
              <a:lnSpc>
                <a:spcPct val="150000"/>
              </a:lnSpc>
            </a:pPr>
            <a:endParaRPr lang="pt-BR" sz="3200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F46F9E-0C55-44BA-BBCF-C3ACBCCBB743}"/>
              </a:ext>
            </a:extLst>
          </p:cNvPr>
          <p:cNvSpPr txBox="1"/>
          <p:nvPr/>
        </p:nvSpPr>
        <p:spPr>
          <a:xfrm>
            <a:off x="1638300" y="442912"/>
            <a:ext cx="8915400" cy="9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u="sng"/>
              <a:t>Bibliografia</a:t>
            </a:r>
            <a:endParaRPr lang="pt-BR" sz="4000" u="sng" dirty="0"/>
          </a:p>
        </p:txBody>
      </p:sp>
    </p:spTree>
    <p:extLst>
      <p:ext uri="{BB962C8B-B14F-4D97-AF65-F5344CB8AC3E}">
        <p14:creationId xmlns:p14="http://schemas.microsoft.com/office/powerpoint/2010/main" val="65391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163</TotalTime>
  <Words>208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FrankRuehl</vt:lpstr>
      <vt:lpstr>Gabriola</vt:lpstr>
      <vt:lpstr>Kalinga</vt:lpstr>
      <vt:lpstr>Palatino Linotype</vt:lpstr>
      <vt:lpstr>Tw Cen MT</vt:lpstr>
      <vt:lpstr>Circuito</vt:lpstr>
      <vt:lpstr> Smart Card </vt:lpstr>
      <vt:lpstr>Apresentação do PowerPoint</vt:lpstr>
      <vt:lpstr>Apresentação do PowerPoint</vt:lpstr>
      <vt:lpstr>BULL CP8 criado por Michel uregon</vt:lpstr>
      <vt:lpstr> Leitor de Smart Card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Card </dc:title>
  <dc:creator>RUAHMA SOUZA COSTA VIEIRA MARCONDES</dc:creator>
  <cp:lastModifiedBy>RUAHMA SOUZA COSTA VIEIRA MARCONDES</cp:lastModifiedBy>
  <cp:revision>6</cp:revision>
  <dcterms:created xsi:type="dcterms:W3CDTF">2019-03-30T11:05:36Z</dcterms:created>
  <dcterms:modified xsi:type="dcterms:W3CDTF">2019-04-01T01:10:11Z</dcterms:modified>
</cp:coreProperties>
</file>