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377" r:id="rId5"/>
    <p:sldId id="497" r:id="rId6"/>
    <p:sldId id="501" r:id="rId7"/>
    <p:sldId id="505" r:id="rId8"/>
    <p:sldId id="473" r:id="rId9"/>
    <p:sldId id="489" r:id="rId10"/>
    <p:sldId id="503" r:id="rId11"/>
    <p:sldId id="504" r:id="rId12"/>
    <p:sldId id="468" r:id="rId13"/>
    <p:sldId id="502" r:id="rId14"/>
    <p:sldId id="470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892" userDrawn="1">
          <p15:clr>
            <a:srgbClr val="A4A3A4"/>
          </p15:clr>
        </p15:guide>
        <p15:guide id="4" orient="horz" pos="236">
          <p15:clr>
            <a:srgbClr val="A4A3A4"/>
          </p15:clr>
        </p15:guide>
        <p15:guide id="6" pos="54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l Rao" initials="AR" lastIdx="8" clrIdx="0">
    <p:extLst>
      <p:ext uri="{19B8F6BF-5375-455C-9EA6-DF929625EA0E}">
        <p15:presenceInfo xmlns:p15="http://schemas.microsoft.com/office/powerpoint/2012/main" userId="S-1-5-21-949331311-2869995171-1926526395-1559" providerId="AD"/>
      </p:ext>
    </p:extLst>
  </p:cmAuthor>
  <p:cmAuthor id="2" name="Ramamohan P R." initials="RPR" lastIdx="9" clrIdx="1">
    <p:extLst>
      <p:ext uri="{19B8F6BF-5375-455C-9EA6-DF929625EA0E}">
        <p15:presenceInfo xmlns:p15="http://schemas.microsoft.com/office/powerpoint/2012/main" userId="S-1-5-21-949331311-2869995171-1926526395-19163" providerId="AD"/>
      </p:ext>
    </p:extLst>
  </p:cmAuthor>
  <p:cmAuthor id="3" name="Sunil Rana" initials="SR" lastIdx="1" clrIdx="2">
    <p:extLst>
      <p:ext uri="{19B8F6BF-5375-455C-9EA6-DF929625EA0E}">
        <p15:presenceInfo xmlns:p15="http://schemas.microsoft.com/office/powerpoint/2012/main" userId="Sunil Ra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9C3"/>
    <a:srgbClr val="1F9CC3"/>
    <a:srgbClr val="009242"/>
    <a:srgbClr val="4B5DBD"/>
    <a:srgbClr val="063954"/>
    <a:srgbClr val="4762BE"/>
    <a:srgbClr val="6D2DB7"/>
    <a:srgbClr val="6C2EB7"/>
    <a:srgbClr val="6F2AB7"/>
    <a:srgbClr val="6E2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1921" autoAdjust="0"/>
  </p:normalViewPr>
  <p:slideViewPr>
    <p:cSldViewPr snapToGrid="0">
      <p:cViewPr varScale="1">
        <p:scale>
          <a:sx n="139" d="100"/>
          <a:sy n="139" d="100"/>
        </p:scale>
        <p:origin x="762" y="114"/>
      </p:cViewPr>
      <p:guideLst>
        <p:guide orient="horz" pos="2892"/>
        <p:guide orient="horz" pos="236"/>
        <p:guide pos="54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eeti_N\AppData\Local\Microsoft\Windows\Temporary%20Internet%20Files\Content.Outlook\FLH2TF2Q\Defects%20%20Bug%20Metrics%20Information%20-%20New%20Initiativ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eeti_N\AppData\Local\Microsoft\Windows\Temporary%20Internet%20Files\Content.Outlook\FLH2TF2Q\Defects%20%20Bug%20Metrics%20Information%20-%20New%20Initiativ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hil.mittal\Desktop\Closing%20Corp\Defects%20&amp;%20Bug%20Metrics%20Information%20-%20RM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hil.mittal\Desktop\Closing%20Corp\Defects%20&amp;%20Bug%20Metrics%20Information%20-%20RM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Defect Discovery &amp; Defect Removal Rate   </a:t>
            </a:r>
          </a:p>
          <a:p>
            <a:pPr>
              <a:defRPr/>
            </a:pPr>
            <a:r>
              <a:rPr lang="en-US"/>
              <a:t>Sprint-33 vs Sprint-34</a:t>
            </a:r>
          </a:p>
        </c:rich>
      </c:tx>
      <c:layout>
        <c:manualLayout>
          <c:xMode val="edge"/>
          <c:yMode val="edge"/>
          <c:x val="0.2373420664011333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'Defects Summary'!$B$7:$C$7</c:f>
              <c:strCache>
                <c:ptCount val="2"/>
                <c:pt idx="0">
                  <c:v>Sprint-33</c:v>
                </c:pt>
                <c:pt idx="1">
                  <c:v>2 weeks (7/03/17 - 7/14/2017)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0"/>
              <c:layout>
                <c:manualLayout>
                  <c:x val="-7.0696367008333408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2F1-44E7-B204-539FCEAC6E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('Defects Summary'!$D$6,'Defects Summary'!$M$6:$N$6)</c:f>
              <c:strCache>
                <c:ptCount val="2"/>
                <c:pt idx="0">
                  <c:v>Defect
Discovery Rate
(In %)</c:v>
                </c:pt>
                <c:pt idx="1">
                  <c:v>Defect Removal Efficiency
(In %)</c:v>
                </c:pt>
              </c:strCache>
              <c:extLst/>
            </c:strRef>
          </c:cat>
          <c:val>
            <c:numRef>
              <c:f>('Defects Summary'!$D$7,'Defects Summary'!$M$7:$N$7)</c:f>
              <c:numCache>
                <c:formatCode>General</c:formatCode>
                <c:ptCount val="2"/>
                <c:pt idx="0">
                  <c:v>22.22</c:v>
                </c:pt>
                <c:pt idx="1">
                  <c:v>100</c:v>
                </c:pt>
              </c:numCache>
              <c:extLst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1-D2F1-44E7-B204-539FCEAC6E4F}"/>
            </c:ext>
          </c:extLst>
        </c:ser>
        <c:ser>
          <c:idx val="1"/>
          <c:order val="1"/>
          <c:tx>
            <c:strRef>
              <c:f>'Defects Summary'!$B$8:$C$8</c:f>
              <c:strCache>
                <c:ptCount val="2"/>
                <c:pt idx="0">
                  <c:v>Sprint-34</c:v>
                </c:pt>
                <c:pt idx="1">
                  <c:v>2 weeks (7/17/17 - 7/28/2017)
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('Defects Summary'!$D$6,'Defects Summary'!$M$6:$N$6)</c:f>
              <c:strCache>
                <c:ptCount val="2"/>
                <c:pt idx="0">
                  <c:v>Defect
Discovery Rate
(In %)</c:v>
                </c:pt>
                <c:pt idx="1">
                  <c:v>Defect Removal Efficiency
(In %)</c:v>
                </c:pt>
              </c:strCache>
              <c:extLst/>
            </c:strRef>
          </c:cat>
          <c:val>
            <c:numRef>
              <c:f>('Defects Summary'!$D$8,'Defects Summary'!$M$8:$N$8)</c:f>
              <c:numCache>
                <c:formatCode>General</c:formatCode>
                <c:ptCount val="2"/>
                <c:pt idx="0">
                  <c:v>18.75</c:v>
                </c:pt>
                <c:pt idx="1">
                  <c:v>100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D2F1-44E7-B204-539FCEAC6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0434224"/>
        <c:axId val="240434784"/>
        <c:extLst/>
      </c:barChart>
      <c:catAx>
        <c:axId val="240434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0434784"/>
        <c:crosses val="autoZero"/>
        <c:auto val="1"/>
        <c:lblAlgn val="ctr"/>
        <c:lblOffset val="100"/>
        <c:noMultiLvlLbl val="0"/>
      </c:catAx>
      <c:valAx>
        <c:axId val="240434784"/>
        <c:scaling>
          <c:orientation val="minMax"/>
          <c:max val="1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0434224"/>
        <c:crosses val="autoZero"/>
        <c:crossBetween val="between"/>
        <c:majorUnit val="50"/>
        <c:min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Bug Removal Efficiency - Sprint 33 vs Sprint 34</a:t>
            </a:r>
          </a:p>
          <a:p>
            <a:pPr>
              <a:defRPr/>
            </a:pPr>
            <a:endParaRPr lang="en-US"/>
          </a:p>
        </c:rich>
      </c:tx>
      <c:layout>
        <c:manualLayout>
          <c:xMode val="edge"/>
          <c:yMode val="edge"/>
          <c:x val="0.25210725842244291"/>
          <c:y val="1.56337241764377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'Bugs Summary'!$B$7:$C$7</c:f>
              <c:strCache>
                <c:ptCount val="2"/>
                <c:pt idx="0">
                  <c:v>Sprint-33</c:v>
                </c:pt>
                <c:pt idx="1">
                  <c:v>2 weeks (7/03/17 - 7/14/2017)</c:v>
                </c:pt>
              </c:strCache>
            </c:strRef>
          </c:tx>
          <c:spPr>
            <a:solidFill>
              <a:schemeClr val="tx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0"/>
              <c:layout>
                <c:manualLayout>
                  <c:x val="-7.0696367008333408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A51-4A2C-8BB7-767A24A5AF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('Bugs Summary'!$D$6,'Bugs Summary'!$S$6)</c:f>
              <c:strCache>
                <c:ptCount val="1"/>
                <c:pt idx="0">
                  <c:v>Bug Removal Efficiency
(In %)</c:v>
                </c:pt>
              </c:strCache>
              <c:extLst/>
            </c:strRef>
          </c:cat>
          <c:val>
            <c:numRef>
              <c:f>('Bugs Summary'!$D$7,'Bugs Summary'!$S$7)</c:f>
              <c:numCache>
                <c:formatCode>General</c:formatCode>
                <c:ptCount val="1"/>
                <c:pt idx="0">
                  <c:v>100</c:v>
                </c:pt>
              </c:numCache>
              <c:extLst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1-AA51-4A2C-8BB7-767A24A5AF23}"/>
            </c:ext>
          </c:extLst>
        </c:ser>
        <c:ser>
          <c:idx val="1"/>
          <c:order val="1"/>
          <c:tx>
            <c:strRef>
              <c:f>'Bugs Summary'!$B$8:$C$8</c:f>
              <c:strCache>
                <c:ptCount val="2"/>
                <c:pt idx="0">
                  <c:v>Sprint-34</c:v>
                </c:pt>
                <c:pt idx="1">
                  <c:v>2 weeks (7/17/17 - 7/28/2017)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AA51-4A2C-8BB7-767A24A5AF23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A51-4A2C-8BB7-767A24A5AF23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AA51-4A2C-8BB7-767A24A5AF23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AA51-4A2C-8BB7-767A24A5AF23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AA51-4A2C-8BB7-767A24A5AF23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AA51-4A2C-8BB7-767A24A5AF23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AA51-4A2C-8BB7-767A24A5AF23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AA51-4A2C-8BB7-767A24A5AF2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('Bugs Summary'!$D$6,'Bugs Summary'!$S$6)</c:f>
              <c:strCache>
                <c:ptCount val="1"/>
                <c:pt idx="0">
                  <c:v>Bug Removal Efficiency
(In %)</c:v>
                </c:pt>
              </c:strCache>
              <c:extLst/>
            </c:strRef>
          </c:cat>
          <c:val>
            <c:numRef>
              <c:f>('Bugs Summary'!$D$8,'Bugs Summary'!$S$8)</c:f>
              <c:numCache>
                <c:formatCode>General</c:formatCode>
                <c:ptCount val="1"/>
                <c:pt idx="0">
                  <c:v>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A-AA51-4A2C-8BB7-767A24A5AF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0626400"/>
        <c:axId val="240626960"/>
        <c:extLst/>
      </c:barChart>
      <c:catAx>
        <c:axId val="240626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0626960"/>
        <c:crosses val="autoZero"/>
        <c:auto val="1"/>
        <c:lblAlgn val="ctr"/>
        <c:lblOffset val="100"/>
        <c:noMultiLvlLbl val="0"/>
      </c:catAx>
      <c:valAx>
        <c:axId val="240626960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0626400"/>
        <c:crosses val="autoZero"/>
        <c:crossBetween val="between"/>
        <c:majorUnit val="25"/>
        <c:min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 dirty="0">
                <a:effectLst/>
              </a:rPr>
              <a:t>Defect Discovery &amp; Defect Removal Rate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r>
              <a:rPr lang="en-US" sz="1400" b="0" i="0" baseline="0" dirty="0">
                <a:effectLst/>
              </a:rPr>
              <a:t>Sprint 48 vs Sprint 49</a:t>
            </a:r>
            <a:endParaRPr lang="en-US" sz="1400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'Defect Summary'!$B$7:$C$7</c:f>
              <c:strCache>
                <c:ptCount val="2"/>
                <c:pt idx="0">
                  <c:v>Sprint-49</c:v>
                </c:pt>
                <c:pt idx="1">
                  <c:v>2 weeks (7/17/17 - 7/28/2017)
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0"/>
              <c:layout>
                <c:manualLayout>
                  <c:x val="-7.0696367008333408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027-4B8D-BF47-E83C2A85E9D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('Defect Summary'!$D$6,'Defect Summary'!$M$6:$N$6)</c15:sqref>
                  </c15:fullRef>
                </c:ext>
              </c:extLst>
              <c:f>'Defect Summary'!$M$6:$N$6</c:f>
              <c:strCache>
                <c:ptCount val="2"/>
                <c:pt idx="0">
                  <c:v>Defect
Discovery Rate
(In %)</c:v>
                </c:pt>
                <c:pt idx="1">
                  <c:v>Defect Removal Efficiency
(In %)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('Defect Summary'!$D$7,'Defect Summary'!$M$7:$N$7)</c15:sqref>
                  </c15:fullRef>
                </c:ext>
              </c:extLst>
              <c:f>'Defect Summary'!$M$7:$N$7</c:f>
              <c:numCache>
                <c:formatCode>General</c:formatCode>
                <c:ptCount val="2"/>
                <c:pt idx="0">
                  <c:v>66.67</c:v>
                </c:pt>
                <c:pt idx="1" formatCode="[$-10409]0.00;\(0.00\)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27-4B8D-BF47-E83C2A85E9DB}"/>
            </c:ext>
          </c:extLst>
        </c:ser>
        <c:ser>
          <c:idx val="1"/>
          <c:order val="1"/>
          <c:tx>
            <c:strRef>
              <c:f>'Defect Summary'!$B$8:$C$8</c:f>
              <c:strCache>
                <c:ptCount val="2"/>
                <c:pt idx="0">
                  <c:v>Sprint-48</c:v>
                </c:pt>
                <c:pt idx="1">
                  <c:v>2 weeks (7/3/17 - 7/14/2017)
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('Defect Summary'!$D$6,'Defect Summary'!$M$6:$N$6)</c15:sqref>
                  </c15:fullRef>
                </c:ext>
              </c:extLst>
              <c:f>'Defect Summary'!$M$6:$N$6</c:f>
              <c:strCache>
                <c:ptCount val="2"/>
                <c:pt idx="0">
                  <c:v>Defect
Discovery Rate
(In %)</c:v>
                </c:pt>
                <c:pt idx="1">
                  <c:v>Defect Removal Efficiency
(In %)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('Defect Summary'!$D$8,'Defect Summary'!$M$8:$N$8)</c15:sqref>
                  </c15:fullRef>
                </c:ext>
              </c:extLst>
              <c:f>'Defect Summary'!$M$8:$N$8</c:f>
              <c:numCache>
                <c:formatCode>General</c:formatCode>
                <c:ptCount val="2"/>
                <c:pt idx="0">
                  <c:v>114.29</c:v>
                </c:pt>
                <c:pt idx="1" formatCode="[$-10409]0.00;\(0.00\)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27-4B8D-BF47-E83C2A85E9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399264"/>
        <c:axId val="179399824"/>
      </c:barChart>
      <c:catAx>
        <c:axId val="179399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399824"/>
        <c:crosses val="autoZero"/>
        <c:auto val="1"/>
        <c:lblAlgn val="ctr"/>
        <c:lblOffset val="100"/>
        <c:noMultiLvlLbl val="0"/>
      </c:catAx>
      <c:valAx>
        <c:axId val="179399824"/>
        <c:scaling>
          <c:orientation val="minMax"/>
          <c:max val="12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399264"/>
        <c:crosses val="autoZero"/>
        <c:crossBetween val="between"/>
        <c:majorUnit val="25"/>
        <c:min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 dirty="0">
                <a:effectLst/>
              </a:rPr>
              <a:t>Bug Removal Efficiency</a:t>
            </a:r>
          </a:p>
          <a:p>
            <a:pPr>
              <a:defRPr/>
            </a:pPr>
            <a:r>
              <a:rPr lang="en-US" sz="1400" b="0" i="0" baseline="0" dirty="0">
                <a:effectLst/>
              </a:rPr>
              <a:t>Sprint 48 vs Sprint 49</a:t>
            </a:r>
            <a:endParaRPr lang="en-US" sz="1400" dirty="0">
              <a:effectLst/>
            </a:endParaRPr>
          </a:p>
        </c:rich>
      </c:tx>
      <c:layout>
        <c:manualLayout>
          <c:xMode val="edge"/>
          <c:yMode val="edge"/>
          <c:x val="0.29107676711966018"/>
          <c:y val="2.76949715090706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'Bug Summary'!$B$7:$C$7</c:f>
              <c:strCache>
                <c:ptCount val="2"/>
                <c:pt idx="0">
                  <c:v>Sprint-49</c:v>
                </c:pt>
                <c:pt idx="1">
                  <c:v>2 weeks (7/17/17 - 7/28/2017)
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7.0696367008333408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6B6-4544-986E-78DF5B5E68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('Bug Summary'!$D$6,'Bug Summary'!$B$6:$D$6,'Bug Summary'!$L$6:$P$6,'Bug Summary'!$S$6)</c15:sqref>
                  </c15:fullRef>
                </c:ext>
              </c:extLst>
              <c:f>'Bug Summary'!$S$6</c:f>
              <c:strCache>
                <c:ptCount val="1"/>
                <c:pt idx="0">
                  <c:v>Bug Removal Efficiency
(In %)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('Bug Summary'!$D$7,'Bug Summary'!$B$7:$D$7,'Bug Summary'!$L$7:$P$7,'Bug Summary'!$S$7)</c15:sqref>
                  </c15:fullRef>
                </c:ext>
              </c:extLst>
              <c:f>'Bug Summary'!$S$7</c:f>
              <c:numCache>
                <c:formatCode>General</c:formatCode>
                <c:ptCount val="1"/>
                <c:pt idx="0" formatCode="[$-10409]0.00;\(0.00\)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B6-4544-986E-78DF5B5E6860}"/>
            </c:ext>
          </c:extLst>
        </c:ser>
        <c:ser>
          <c:idx val="1"/>
          <c:order val="1"/>
          <c:tx>
            <c:strRef>
              <c:f>'Bug Summary'!$B$8:$C$8</c:f>
              <c:strCache>
                <c:ptCount val="2"/>
                <c:pt idx="0">
                  <c:v>Sprint-48</c:v>
                </c:pt>
                <c:pt idx="1">
                  <c:v>2 weeks (7/3/17 - 7/14/2017)
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('Bug Summary'!$D$6,'Bug Summary'!$B$6:$D$6,'Bug Summary'!$L$6:$P$6,'Bug Summary'!$S$6)</c15:sqref>
                  </c15:fullRef>
                </c:ext>
              </c:extLst>
              <c:f>'Bug Summary'!$S$6</c:f>
              <c:strCache>
                <c:ptCount val="1"/>
                <c:pt idx="0">
                  <c:v>Bug Removal Efficiency
(In %)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('Bug Summary'!$D$8,'Bug Summary'!$B$8:$D$8,'Bug Summary'!$L$8:$P$8,'Bug Summary'!$S$8)</c15:sqref>
                  </c15:fullRef>
                </c:ext>
              </c:extLst>
              <c:f>'Bug Summary'!$S$8</c:f>
              <c:numCache>
                <c:formatCode>General</c:formatCode>
                <c:ptCount val="1"/>
                <c:pt idx="0" formatCode="[$-10409]0.00;\(0.00\)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B6-4544-986E-78DF5B5E68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399264"/>
        <c:axId val="179399824"/>
      </c:barChart>
      <c:catAx>
        <c:axId val="179399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399824"/>
        <c:crosses val="autoZero"/>
        <c:auto val="1"/>
        <c:lblAlgn val="ctr"/>
        <c:lblOffset val="100"/>
        <c:noMultiLvlLbl val="0"/>
      </c:catAx>
      <c:valAx>
        <c:axId val="179399824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399264"/>
        <c:crosses val="autoZero"/>
        <c:crossBetween val="between"/>
        <c:majorUnit val="25"/>
        <c:min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 dirty="0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7624C-10CE-4351-A288-842DAE6E75CE}" type="datetimeFigureOut">
              <a:rPr lang="nb-NO" smtClean="0"/>
              <a:t>04.08.2017</a:t>
            </a:fld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65D8B-0CD5-4851-B687-8613192CE884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4667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 dirty="0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52DCC-FD35-4DCA-A04E-5F05440D3694}" type="datetimeFigureOut">
              <a:rPr lang="en-GB" noProof="0" smtClean="0"/>
              <a:t>04/08/2017</a:t>
            </a:fld>
            <a:endParaRPr lang="en-GB" noProof="0" dirty="0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 dirty="0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dirty="0" err="1"/>
              <a:t>Rediger</a:t>
            </a:r>
            <a:r>
              <a:rPr lang="en-GB" noProof="0" dirty="0"/>
              <a:t> </a:t>
            </a:r>
            <a:r>
              <a:rPr lang="en-GB" noProof="0" dirty="0" err="1"/>
              <a:t>tekststiler</a:t>
            </a:r>
            <a:r>
              <a:rPr lang="en-GB" noProof="0" dirty="0"/>
              <a:t> </a:t>
            </a:r>
            <a:r>
              <a:rPr lang="en-GB" noProof="0" dirty="0" err="1"/>
              <a:t>i</a:t>
            </a:r>
            <a:r>
              <a:rPr lang="en-GB" noProof="0" dirty="0"/>
              <a:t> </a:t>
            </a:r>
            <a:r>
              <a:rPr lang="en-GB" noProof="0" dirty="0" err="1"/>
              <a:t>malen</a:t>
            </a:r>
            <a:endParaRPr lang="en-GB" noProof="0" dirty="0"/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7C384-521A-4E91-ADF1-9FEFAD9076EE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38847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7C384-521A-4E91-ADF1-9FEFAD9076EE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075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7C384-521A-4E91-ADF1-9FEFAD9076EE}" type="slidenum">
              <a:rPr lang="en-GB" noProof="0" smtClean="0"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05698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7C384-521A-4E91-ADF1-9FEFAD9076EE}" type="slidenum">
              <a:rPr lang="en-GB" noProof="0" smtClean="0"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93372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7C384-521A-4E91-ADF1-9FEFAD9076EE}" type="slidenum">
              <a:rPr lang="en-GB" noProof="0" smtClean="0"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66500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7C384-521A-4E91-ADF1-9FEFAD9076EE}" type="slidenum">
              <a:rPr lang="en-GB" noProof="0" smtClean="0"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98891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7C384-521A-4E91-ADF1-9FEFAD9076EE}" type="slidenum">
              <a:rPr lang="en-GB" noProof="0" smtClean="0"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73855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7C384-521A-4E91-ADF1-9FEFAD9076EE}" type="slidenum">
              <a:rPr lang="en-GB" noProof="0" smtClean="0"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7549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7C384-521A-4E91-ADF1-9FEFAD9076EE}" type="slidenum">
              <a:rPr lang="en-GB" noProof="0" smtClean="0"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12200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7C384-521A-4E91-ADF1-9FEFAD9076EE}" type="slidenum">
              <a:rPr lang="en-GB" noProof="0" smtClean="0"/>
              <a:t>10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7246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Northern Light 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" y="1431542"/>
            <a:ext cx="7038000" cy="1169551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800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</a:t>
            </a:r>
            <a:br>
              <a:rPr lang="en-GB" noProof="0" dirty="0"/>
            </a:br>
            <a:r>
              <a:rPr lang="en-GB" noProof="0" dirty="0"/>
              <a:t>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0000" y="2634417"/>
            <a:ext cx="7038000" cy="230832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buNone/>
              <a:defRPr sz="15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/>
              <a:t>Click to add subtitle</a:t>
            </a:r>
          </a:p>
        </p:txBody>
      </p:sp>
      <p:sp>
        <p:nvSpPr>
          <p:cNvPr id="10" name="Rektangel 9"/>
          <p:cNvSpPr/>
          <p:nvPr userDrawn="1"/>
        </p:nvSpPr>
        <p:spPr>
          <a:xfrm>
            <a:off x="540000" y="4572572"/>
            <a:ext cx="7056187" cy="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nb-NO"/>
          </a:p>
        </p:txBody>
      </p:sp>
      <p:pic>
        <p:nvPicPr>
          <p:cNvPr id="6" name="Bild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094" y="4392000"/>
            <a:ext cx="827156" cy="432283"/>
          </a:xfrm>
          <a:prstGeom prst="rect">
            <a:avLst/>
          </a:prstGeom>
        </p:spPr>
      </p:pic>
      <p:sp>
        <p:nvSpPr>
          <p:cNvPr id="11" name="Plassholder for tekst 7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670395"/>
            <a:ext cx="7038000" cy="1538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Select classification: </a:t>
            </a:r>
            <a:r>
              <a:rPr lang="en-GB" noProof="0" dirty="0" err="1"/>
              <a:t>evry</a:t>
            </a:r>
            <a:r>
              <a:rPr lang="en-GB" noProof="0" dirty="0"/>
              <a:t> open / protect / restricted / secret</a:t>
            </a:r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17"/>
          </p:nvPr>
        </p:nvSpPr>
        <p:spPr>
          <a:xfrm>
            <a:off x="540000" y="378366"/>
            <a:ext cx="3852613" cy="153888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1000" cap="all" baseline="0">
                <a:solidFill>
                  <a:schemeClr val="bg1"/>
                </a:solidFill>
              </a:defRPr>
            </a:lvl1pPr>
          </a:lstStyle>
          <a:p>
            <a:fld id="{A4E16A71-6CEC-42C5-9EE3-681405BFA938}" type="datetime3">
              <a:rPr lang="en-GB" smtClean="0"/>
              <a:t>4 August, 2017</a:t>
            </a:fld>
            <a:endParaRPr lang="en-GB" dirty="0"/>
          </a:p>
        </p:txBody>
      </p:sp>
      <p:sp>
        <p:nvSpPr>
          <p:cNvPr id="13" name="Plassholder for tekst 7"/>
          <p:cNvSpPr>
            <a:spLocks noGrp="1"/>
          </p:cNvSpPr>
          <p:nvPr>
            <p:ph type="body" sz="quarter" idx="20" hasCustomPrompt="1"/>
          </p:nvPr>
        </p:nvSpPr>
        <p:spPr>
          <a:xfrm>
            <a:off x="539750" y="3221826"/>
            <a:ext cx="7038000" cy="1538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Name </a:t>
            </a:r>
            <a:r>
              <a:rPr lang="en-GB" noProof="0" dirty="0" err="1"/>
              <a:t>lastname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7272670" y="377826"/>
            <a:ext cx="1331580" cy="734499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ISO 9001:2008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ISO/IEC 27001:2013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CMMI ML 5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PCMM ML 5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PCI DSS V 3.1</a:t>
            </a:r>
          </a:p>
        </p:txBody>
      </p:sp>
    </p:spTree>
    <p:extLst>
      <p:ext uri="{BB962C8B-B14F-4D97-AF65-F5344CB8AC3E}">
        <p14:creationId xmlns:p14="http://schemas.microsoft.com/office/powerpoint/2010/main" val="304076302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(Northern Light 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8194"/>
            <a:ext cx="9144000" cy="3595306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80066" y="378366"/>
            <a:ext cx="3024183" cy="153888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1000" b="1" cap="all" baseline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/>
              <a:t>Chapter</a:t>
            </a:r>
          </a:p>
        </p:txBody>
      </p:sp>
      <p:sp>
        <p:nvSpPr>
          <p:cNvPr id="10" name="Plassholder for tekst 5"/>
          <p:cNvSpPr>
            <a:spLocks noGrp="1"/>
          </p:cNvSpPr>
          <p:nvPr>
            <p:ph type="body" sz="quarter" idx="18" hasCustomPrompt="1"/>
          </p:nvPr>
        </p:nvSpPr>
        <p:spPr>
          <a:xfrm>
            <a:off x="5580062" y="583343"/>
            <a:ext cx="3024187" cy="153888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lang="nb-NO" sz="1000" b="0" kern="1200" cap="all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Optional Subheading</a:t>
            </a:r>
          </a:p>
        </p:txBody>
      </p:sp>
      <p:pic>
        <p:nvPicPr>
          <p:cNvPr id="11" name="Bild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094" y="4392000"/>
            <a:ext cx="827156" cy="432283"/>
          </a:xfrm>
          <a:prstGeom prst="rect">
            <a:avLst/>
          </a:prstGeom>
        </p:spPr>
      </p:pic>
      <p:sp>
        <p:nvSpPr>
          <p:cNvPr id="14" name="Tittel 3"/>
          <p:cNvSpPr>
            <a:spLocks noGrp="1"/>
          </p:cNvSpPr>
          <p:nvPr>
            <p:ph type="title" hasCustomPrompt="1"/>
          </p:nvPr>
        </p:nvSpPr>
        <p:spPr>
          <a:xfrm>
            <a:off x="540068" y="378366"/>
            <a:ext cx="2844354" cy="666849"/>
          </a:xfrm>
        </p:spPr>
        <p:txBody>
          <a:bodyPr>
            <a:normAutofit/>
          </a:bodyPr>
          <a:lstStyle/>
          <a:p>
            <a:r>
              <a:rPr lang="en-GB" noProof="0" dirty="0"/>
              <a:t>Click to add</a:t>
            </a:r>
            <a:br>
              <a:rPr lang="en-GB" noProof="0" dirty="0"/>
            </a:br>
            <a:r>
              <a:rPr lang="en-GB" noProof="0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6132318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(Arctic Glow 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8194"/>
            <a:ext cx="9144000" cy="3595306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80066" y="378366"/>
            <a:ext cx="3024183" cy="153888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1000" b="1" cap="all" baseline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/>
              <a:t>Chapter</a:t>
            </a:r>
          </a:p>
        </p:txBody>
      </p:sp>
      <p:sp>
        <p:nvSpPr>
          <p:cNvPr id="17" name="Plassholder for tekst 5"/>
          <p:cNvSpPr>
            <a:spLocks noGrp="1"/>
          </p:cNvSpPr>
          <p:nvPr>
            <p:ph type="body" sz="quarter" idx="18" hasCustomPrompt="1"/>
          </p:nvPr>
        </p:nvSpPr>
        <p:spPr>
          <a:xfrm>
            <a:off x="5580062" y="583343"/>
            <a:ext cx="3024187" cy="153888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lang="nb-NO" sz="1000" b="0" kern="1200" cap="all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Optional subheading</a:t>
            </a:r>
          </a:p>
        </p:txBody>
      </p:sp>
      <p:pic>
        <p:nvPicPr>
          <p:cNvPr id="19" name="Bild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094" y="4392000"/>
            <a:ext cx="827156" cy="432283"/>
          </a:xfrm>
          <a:prstGeom prst="rect">
            <a:avLst/>
          </a:prstGeom>
        </p:spPr>
      </p:pic>
      <p:sp>
        <p:nvSpPr>
          <p:cNvPr id="4" name="Tittel 3"/>
          <p:cNvSpPr>
            <a:spLocks noGrp="1"/>
          </p:cNvSpPr>
          <p:nvPr>
            <p:ph type="title" hasCustomPrompt="1"/>
          </p:nvPr>
        </p:nvSpPr>
        <p:spPr>
          <a:xfrm>
            <a:off x="540068" y="378366"/>
            <a:ext cx="2844354" cy="666849"/>
          </a:xfrm>
        </p:spPr>
        <p:txBody>
          <a:bodyPr>
            <a:normAutofit/>
          </a:bodyPr>
          <a:lstStyle/>
          <a:p>
            <a:r>
              <a:rPr lang="en-GB" noProof="0" dirty="0"/>
              <a:t>Click to add</a:t>
            </a:r>
            <a:br>
              <a:rPr lang="en-GB" noProof="0" dirty="0"/>
            </a:br>
            <a:r>
              <a:rPr lang="en-GB" noProof="0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23544960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(Midnight Sun 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8194"/>
            <a:ext cx="9144000" cy="3595306"/>
          </a:xfrm>
          <a:prstGeom prst="rect">
            <a:avLst/>
          </a:prstGeom>
        </p:spPr>
      </p:pic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80066" y="378366"/>
            <a:ext cx="3024183" cy="153888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1000" b="1" cap="all" baseline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/>
              <a:t>Chapter</a:t>
            </a:r>
          </a:p>
        </p:txBody>
      </p:sp>
      <p:sp>
        <p:nvSpPr>
          <p:cNvPr id="16" name="Plassholder for tekst 5"/>
          <p:cNvSpPr>
            <a:spLocks noGrp="1"/>
          </p:cNvSpPr>
          <p:nvPr>
            <p:ph type="body" sz="quarter" idx="18" hasCustomPrompt="1"/>
          </p:nvPr>
        </p:nvSpPr>
        <p:spPr>
          <a:xfrm>
            <a:off x="5580062" y="583343"/>
            <a:ext cx="3024187" cy="153888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lang="nb-NO" sz="1000" b="0" kern="1200" cap="all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Optional subheading</a:t>
            </a:r>
          </a:p>
        </p:txBody>
      </p:sp>
      <p:sp>
        <p:nvSpPr>
          <p:cNvPr id="4" name="Tittel 3"/>
          <p:cNvSpPr>
            <a:spLocks noGrp="1"/>
          </p:cNvSpPr>
          <p:nvPr>
            <p:ph type="title" hasCustomPrompt="1"/>
          </p:nvPr>
        </p:nvSpPr>
        <p:spPr>
          <a:xfrm>
            <a:off x="540068" y="378366"/>
            <a:ext cx="2844354" cy="666849"/>
          </a:xfrm>
        </p:spPr>
        <p:txBody>
          <a:bodyPr>
            <a:normAutofit/>
          </a:bodyPr>
          <a:lstStyle/>
          <a:p>
            <a:r>
              <a:rPr lang="en-GB" noProof="0" dirty="0"/>
              <a:t>Click to add</a:t>
            </a:r>
            <a:br>
              <a:rPr lang="en-GB" noProof="0" dirty="0"/>
            </a:br>
            <a:r>
              <a:rPr lang="en-GB" noProof="0" dirty="0"/>
              <a:t>chapter title</a:t>
            </a:r>
          </a:p>
        </p:txBody>
      </p:sp>
      <p:pic>
        <p:nvPicPr>
          <p:cNvPr id="17" name="Bild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094" y="4392000"/>
            <a:ext cx="827156" cy="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7065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ssholder for bilde 1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548194"/>
            <a:ext cx="9144000" cy="3595306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000" cap="all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19" name="Plassholder for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7776250" y="4392000"/>
            <a:ext cx="828000" cy="4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80066" y="378366"/>
            <a:ext cx="3024183" cy="153888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1000" b="1" cap="all" baseline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/>
              <a:t>Chapter</a:t>
            </a:r>
          </a:p>
        </p:txBody>
      </p:sp>
      <p:sp>
        <p:nvSpPr>
          <p:cNvPr id="12" name="Plassholder for tekst 5"/>
          <p:cNvSpPr>
            <a:spLocks noGrp="1"/>
          </p:cNvSpPr>
          <p:nvPr>
            <p:ph type="body" sz="quarter" idx="18" hasCustomPrompt="1"/>
          </p:nvPr>
        </p:nvSpPr>
        <p:spPr>
          <a:xfrm>
            <a:off x="5580062" y="583343"/>
            <a:ext cx="3024187" cy="153888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lang="nb-NO" sz="1000" b="0" kern="1200" cap="all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Optional subheading</a:t>
            </a:r>
          </a:p>
        </p:txBody>
      </p:sp>
      <p:sp>
        <p:nvSpPr>
          <p:cNvPr id="17" name="Tittel 3"/>
          <p:cNvSpPr>
            <a:spLocks noGrp="1"/>
          </p:cNvSpPr>
          <p:nvPr>
            <p:ph type="title" hasCustomPrompt="1"/>
          </p:nvPr>
        </p:nvSpPr>
        <p:spPr>
          <a:xfrm>
            <a:off x="540068" y="378366"/>
            <a:ext cx="2844354" cy="666849"/>
          </a:xfrm>
        </p:spPr>
        <p:txBody>
          <a:bodyPr>
            <a:normAutofit/>
          </a:bodyPr>
          <a:lstStyle/>
          <a:p>
            <a:r>
              <a:rPr lang="en-GB" noProof="0" dirty="0"/>
              <a:t>Click to add</a:t>
            </a:r>
            <a:br>
              <a:rPr lang="en-GB" noProof="0" dirty="0"/>
            </a:br>
            <a:r>
              <a:rPr lang="en-GB" noProof="0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31336963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ssholder for bilde 1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548194"/>
            <a:ext cx="9144000" cy="3595306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0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19" name="Plassholder for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7776250" y="4392000"/>
            <a:ext cx="828000" cy="432000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80066" y="378366"/>
            <a:ext cx="3024183" cy="153888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1000" b="1" cap="all" baseline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/>
              <a:t>Chapter</a:t>
            </a:r>
          </a:p>
        </p:txBody>
      </p:sp>
      <p:sp>
        <p:nvSpPr>
          <p:cNvPr id="10" name="Plassholder for tekst 5"/>
          <p:cNvSpPr>
            <a:spLocks noGrp="1"/>
          </p:cNvSpPr>
          <p:nvPr>
            <p:ph type="body" sz="quarter" idx="18" hasCustomPrompt="1"/>
          </p:nvPr>
        </p:nvSpPr>
        <p:spPr>
          <a:xfrm>
            <a:off x="5580062" y="583343"/>
            <a:ext cx="3024187" cy="153888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lang="nb-NO" sz="1000" b="0" kern="1200" cap="all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Optional subheading</a:t>
            </a:r>
          </a:p>
        </p:txBody>
      </p:sp>
      <p:sp>
        <p:nvSpPr>
          <p:cNvPr id="11" name="Tittel 3"/>
          <p:cNvSpPr>
            <a:spLocks noGrp="1"/>
          </p:cNvSpPr>
          <p:nvPr>
            <p:ph type="title" hasCustomPrompt="1"/>
          </p:nvPr>
        </p:nvSpPr>
        <p:spPr>
          <a:xfrm>
            <a:off x="540068" y="378366"/>
            <a:ext cx="2844354" cy="666849"/>
          </a:xfrm>
        </p:spPr>
        <p:txBody>
          <a:bodyPr>
            <a:normAutofit/>
          </a:bodyPr>
          <a:lstStyle/>
          <a:p>
            <a:r>
              <a:rPr lang="en-GB" noProof="0" dirty="0"/>
              <a:t>Click to add</a:t>
            </a:r>
            <a:br>
              <a:rPr lang="en-GB" noProof="0" dirty="0"/>
            </a:br>
            <a:r>
              <a:rPr lang="en-GB" noProof="0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312750234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x quote + picture (Northern Light Blue) (blue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ilde 1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000" cap="all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539749" y="1548194"/>
            <a:ext cx="3024190" cy="3023806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234000" tIns="288000" rIns="234000" bIns="360000" anchor="t" anchorCtr="0">
            <a:normAutofit/>
          </a:bodyPr>
          <a:lstStyle>
            <a:lvl1pPr algn="l">
              <a:defRPr sz="1700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text</a:t>
            </a:r>
          </a:p>
        </p:txBody>
      </p:sp>
      <p:sp>
        <p:nvSpPr>
          <p:cNvPr id="5" name="Plassholder for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7776250" y="4392000"/>
            <a:ext cx="828000" cy="4320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87893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x quote + picture (Northern Light Blue) (white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ilde 1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0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539749" y="1548194"/>
            <a:ext cx="3024190" cy="3023806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234000" tIns="288000" rIns="234000" bIns="360000" anchor="t" anchorCtr="0">
            <a:normAutofit/>
          </a:bodyPr>
          <a:lstStyle>
            <a:lvl1pPr algn="l">
              <a:defRPr sz="1700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text</a:t>
            </a:r>
          </a:p>
        </p:txBody>
      </p:sp>
      <p:sp>
        <p:nvSpPr>
          <p:cNvPr id="6" name="Plassholder for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7777094" y="4392283"/>
            <a:ext cx="827156" cy="432000"/>
          </a:xfr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75629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ox quote + picture (Northern Light Blue) (white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ilde 1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0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7" name="Plassholder for tekst 14"/>
          <p:cNvSpPr>
            <a:spLocks noGrp="1"/>
          </p:cNvSpPr>
          <p:nvPr>
            <p:ph type="body" sz="quarter" idx="18" hasCustomPrompt="1"/>
          </p:nvPr>
        </p:nvSpPr>
        <p:spPr>
          <a:xfrm>
            <a:off x="7776250" y="4392000"/>
            <a:ext cx="828000" cy="4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9"/>
          </p:nvPr>
        </p:nvSpPr>
        <p:spPr>
          <a:xfrm>
            <a:off x="539750" y="1543050"/>
            <a:ext cx="3203575" cy="3028950"/>
          </a:xfrm>
          <a:gradFill>
            <a:gsLst>
              <a:gs pos="0">
                <a:srgbClr val="6D2DB7"/>
              </a:gs>
              <a:gs pos="64000">
                <a:srgbClr val="4762BE"/>
              </a:gs>
              <a:gs pos="100000">
                <a:srgbClr val="2199C3"/>
              </a:gs>
            </a:gsLst>
            <a:lin ang="3000000" scaled="0"/>
          </a:gradFill>
        </p:spPr>
        <p:txBody>
          <a:bodyPr/>
          <a:lstStyle>
            <a:lvl1pPr marL="274320">
              <a:lnSpc>
                <a:spcPct val="200000"/>
              </a:lnSpc>
              <a:defRPr>
                <a:solidFill>
                  <a:schemeClr val="bg1"/>
                </a:solidFill>
              </a:defRPr>
            </a:lvl1pPr>
            <a:lvl2pPr marL="457200">
              <a:lnSpc>
                <a:spcPct val="150000"/>
              </a:lnSpc>
              <a:defRPr>
                <a:solidFill>
                  <a:schemeClr val="bg1"/>
                </a:solidFill>
              </a:defRPr>
            </a:lvl2pPr>
            <a:lvl3pPr marL="640080">
              <a:lnSpc>
                <a:spcPct val="150000"/>
              </a:lnSpc>
              <a:defRPr>
                <a:solidFill>
                  <a:schemeClr val="bg1"/>
                </a:solidFill>
              </a:defRPr>
            </a:lvl3pPr>
            <a:lvl4pPr marL="822960">
              <a:lnSpc>
                <a:spcPct val="150000"/>
              </a:lnSpc>
              <a:defRPr>
                <a:solidFill>
                  <a:schemeClr val="bg1"/>
                </a:solidFill>
              </a:defRPr>
            </a:lvl4pPr>
            <a:lvl5pPr marL="1005840">
              <a:lnSpc>
                <a:spcPct val="150000"/>
              </a:lnSpc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49072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x quote + picture (Arctic Glow Purple) (blue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ilde 1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000" cap="all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539749" y="1548194"/>
            <a:ext cx="3024190" cy="3023806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234000" tIns="288000" rIns="234000" bIns="360000" anchor="t" anchorCtr="0">
            <a:normAutofit/>
          </a:bodyPr>
          <a:lstStyle>
            <a:lvl1pPr algn="l">
              <a:defRPr sz="1700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text</a:t>
            </a:r>
          </a:p>
        </p:txBody>
      </p:sp>
      <p:sp>
        <p:nvSpPr>
          <p:cNvPr id="5" name="Plassholder for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7776250" y="4392000"/>
            <a:ext cx="828000" cy="4320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46913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x quote + picture (Arctic Glow Purple) (white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ilde 1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0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539749" y="1548194"/>
            <a:ext cx="3024190" cy="3023806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234000" tIns="288000" rIns="234000" bIns="360000" anchor="t" anchorCtr="0">
            <a:normAutofit/>
          </a:bodyPr>
          <a:lstStyle>
            <a:lvl1pPr algn="l">
              <a:defRPr sz="1700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text</a:t>
            </a:r>
          </a:p>
        </p:txBody>
      </p:sp>
      <p:sp>
        <p:nvSpPr>
          <p:cNvPr id="6" name="Plassholder for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7777094" y="4392283"/>
            <a:ext cx="827156" cy="432000"/>
          </a:xfr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43283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Arctic Glow 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d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13" name="Rektangel 12"/>
          <p:cNvSpPr/>
          <p:nvPr userDrawn="1"/>
        </p:nvSpPr>
        <p:spPr>
          <a:xfrm>
            <a:off x="540000" y="4572572"/>
            <a:ext cx="7056187" cy="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nb-NO"/>
          </a:p>
        </p:txBody>
      </p:sp>
      <p:pic>
        <p:nvPicPr>
          <p:cNvPr id="19" name="Bild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094" y="4392000"/>
            <a:ext cx="827156" cy="432283"/>
          </a:xfrm>
          <a:prstGeom prst="rect">
            <a:avLst/>
          </a:prstGeom>
        </p:spPr>
      </p:pic>
      <p:sp>
        <p:nvSpPr>
          <p:cNvPr id="12" name="Plassholder for tekst 7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670395"/>
            <a:ext cx="7038000" cy="1538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Select classification: </a:t>
            </a:r>
            <a:r>
              <a:rPr lang="en-GB" noProof="0" dirty="0" err="1"/>
              <a:t>evry</a:t>
            </a:r>
            <a:r>
              <a:rPr lang="en-GB" noProof="0" dirty="0"/>
              <a:t> open / protect / restricted / secret</a:t>
            </a:r>
          </a:p>
        </p:txBody>
      </p:sp>
      <p:sp>
        <p:nvSpPr>
          <p:cNvPr id="14" name="Plassholder for dato 3"/>
          <p:cNvSpPr>
            <a:spLocks noGrp="1"/>
          </p:cNvSpPr>
          <p:nvPr>
            <p:ph type="dt" sz="half" idx="17"/>
          </p:nvPr>
        </p:nvSpPr>
        <p:spPr>
          <a:xfrm>
            <a:off x="540000" y="378366"/>
            <a:ext cx="3852613" cy="153888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1000" cap="all" baseline="0">
                <a:solidFill>
                  <a:schemeClr val="bg1"/>
                </a:solidFill>
              </a:defRPr>
            </a:lvl1pPr>
          </a:lstStyle>
          <a:p>
            <a:fld id="{58AC230A-249D-4FE8-A3A3-1FA4DA161414}" type="datetime3">
              <a:rPr lang="en-GB" smtClean="0"/>
              <a:t>4 August, 2017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40000" y="1431542"/>
            <a:ext cx="7038000" cy="1169551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800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</a:t>
            </a:r>
            <a:br>
              <a:rPr lang="en-GB" noProof="0" dirty="0"/>
            </a:br>
            <a:r>
              <a:rPr lang="en-GB" noProof="0" dirty="0"/>
              <a:t>add title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0000" y="2634417"/>
            <a:ext cx="7038000" cy="230832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buNone/>
              <a:defRPr sz="15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/>
              <a:t>Click to add subtitle</a:t>
            </a:r>
          </a:p>
        </p:txBody>
      </p:sp>
      <p:sp>
        <p:nvSpPr>
          <p:cNvPr id="15" name="Plassholder for tekst 7"/>
          <p:cNvSpPr>
            <a:spLocks noGrp="1"/>
          </p:cNvSpPr>
          <p:nvPr>
            <p:ph type="body" sz="quarter" idx="21" hasCustomPrompt="1"/>
          </p:nvPr>
        </p:nvSpPr>
        <p:spPr>
          <a:xfrm>
            <a:off x="539750" y="3221826"/>
            <a:ext cx="7038000" cy="1538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Name </a:t>
            </a:r>
            <a:r>
              <a:rPr lang="en-GB" noProof="0" dirty="0" err="1"/>
              <a:t>lastname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6903184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x quote + picture (Midnight Sun Orange) (blue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ilde 1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000" cap="all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539749" y="1548194"/>
            <a:ext cx="3024190" cy="3023806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234000" tIns="288000" rIns="234000" bIns="360000" anchor="t" anchorCtr="0">
            <a:normAutofit/>
          </a:bodyPr>
          <a:lstStyle>
            <a:lvl1pPr algn="l">
              <a:defRPr sz="1700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text</a:t>
            </a:r>
          </a:p>
        </p:txBody>
      </p:sp>
      <p:sp>
        <p:nvSpPr>
          <p:cNvPr id="5" name="Plassholder for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7776250" y="4392000"/>
            <a:ext cx="828000" cy="4320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021864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x quote + picture (Midnight Sun Orange) (white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ilde 1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0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539749" y="1548194"/>
            <a:ext cx="3024190" cy="3023806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234000" tIns="288000" rIns="234000" bIns="360000" anchor="t" anchorCtr="0">
            <a:normAutofit/>
          </a:bodyPr>
          <a:lstStyle>
            <a:lvl1pPr algn="l">
              <a:defRPr sz="1700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text</a:t>
            </a:r>
          </a:p>
        </p:txBody>
      </p:sp>
      <p:sp>
        <p:nvSpPr>
          <p:cNvPr id="6" name="Plassholder for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7777094" y="4392283"/>
            <a:ext cx="827156" cy="432000"/>
          </a:xfr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91478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+ pictur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ilde 1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000" cap="all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12" name="Tittel 11"/>
          <p:cNvSpPr>
            <a:spLocks noGrp="1"/>
          </p:cNvSpPr>
          <p:nvPr>
            <p:ph type="title" hasCustomPrompt="1"/>
          </p:nvPr>
        </p:nvSpPr>
        <p:spPr>
          <a:xfrm>
            <a:off x="540000" y="996176"/>
            <a:ext cx="3852614" cy="1575574"/>
          </a:xfrm>
        </p:spPr>
        <p:txBody>
          <a:bodyPr>
            <a:normAutofit/>
          </a:bodyPr>
          <a:lstStyle>
            <a:lvl1pPr>
              <a:lnSpc>
                <a:spcPts val="2400"/>
              </a:lnSpc>
              <a:defRPr sz="1700" b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quote</a:t>
            </a:r>
          </a:p>
        </p:txBody>
      </p:sp>
      <p:sp>
        <p:nvSpPr>
          <p:cNvPr id="4" name="Plassholder for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7776250" y="4392000"/>
            <a:ext cx="828000" cy="4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62929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+ pictur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ilde 1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0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6" name="Tittel 11"/>
          <p:cNvSpPr>
            <a:spLocks noGrp="1"/>
          </p:cNvSpPr>
          <p:nvPr>
            <p:ph type="title" hasCustomPrompt="1"/>
          </p:nvPr>
        </p:nvSpPr>
        <p:spPr>
          <a:xfrm>
            <a:off x="540000" y="996176"/>
            <a:ext cx="3852614" cy="1575574"/>
          </a:xfrm>
        </p:spPr>
        <p:txBody>
          <a:bodyPr>
            <a:normAutofit/>
          </a:bodyPr>
          <a:lstStyle>
            <a:lvl1pPr>
              <a:lnSpc>
                <a:spcPts val="2400"/>
              </a:lnSpc>
              <a:defRPr sz="1700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quote</a:t>
            </a:r>
          </a:p>
        </p:txBody>
      </p:sp>
      <p:sp>
        <p:nvSpPr>
          <p:cNvPr id="4" name="Plassholder for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7777094" y="4392283"/>
            <a:ext cx="827156" cy="432000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GB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460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ssholder for dato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C500-10C1-41D4-BB23-AFB890291DD1}" type="datetime3">
              <a:rPr lang="en-GB" smtClean="0"/>
              <a:t>4 August, 2017</a:t>
            </a:fld>
            <a:endParaRPr lang="en-GB" dirty="0"/>
          </a:p>
        </p:txBody>
      </p:sp>
      <p:sp>
        <p:nvSpPr>
          <p:cNvPr id="46" name="Plassholder for bunntekst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EVRY BRAND STATUS</a:t>
            </a:r>
            <a:endParaRPr lang="en-GB" dirty="0"/>
          </a:p>
        </p:txBody>
      </p:sp>
      <p:sp>
        <p:nvSpPr>
          <p:cNvPr id="47" name="Plassholder for lysbildenumm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20" hasCustomPrompt="1"/>
          </p:nvPr>
        </p:nvSpPr>
        <p:spPr>
          <a:xfrm>
            <a:off x="3743938" y="378367"/>
            <a:ext cx="4860312" cy="4029508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31141051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752000" y="1506584"/>
            <a:ext cx="3852250" cy="2901292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9" name="Plassholder for dato 38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10E0448-0270-4729-A911-A3B439B38676}" type="datetime3">
              <a:rPr lang="en-GB" smtClean="0"/>
              <a:t>4 August, 2017</a:t>
            </a:fld>
            <a:endParaRPr lang="en-GB" dirty="0"/>
          </a:p>
        </p:txBody>
      </p:sp>
      <p:sp>
        <p:nvSpPr>
          <p:cNvPr id="40" name="Plassholder for bunntekst 39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GB"/>
              <a:t>EVRY BRAND STATUS</a:t>
            </a:r>
            <a:endParaRPr lang="en-GB" dirty="0"/>
          </a:p>
        </p:txBody>
      </p:sp>
      <p:sp>
        <p:nvSpPr>
          <p:cNvPr id="41" name="Plassholder for lysbildenummer 4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539749" y="1506584"/>
            <a:ext cx="3852251" cy="2901292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" name="Tittel 2"/>
          <p:cNvSpPr>
            <a:spLocks noGrp="1"/>
          </p:cNvSpPr>
          <p:nvPr>
            <p:ph type="title" hasCustomPrompt="1"/>
          </p:nvPr>
        </p:nvSpPr>
        <p:spPr>
          <a:xfrm>
            <a:off x="540068" y="378366"/>
            <a:ext cx="3851932" cy="1000274"/>
          </a:xfrm>
        </p:spPr>
        <p:txBody>
          <a:bodyPr/>
          <a:lstStyle/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2804416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ssholder for dato 38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FB6E9F36-61C9-464C-8898-111D383F8388}" type="datetime3">
              <a:rPr lang="en-GB" smtClean="0"/>
              <a:t>4 August, 2017</a:t>
            </a:fld>
            <a:endParaRPr lang="en-GB" dirty="0"/>
          </a:p>
        </p:txBody>
      </p:sp>
      <p:sp>
        <p:nvSpPr>
          <p:cNvPr id="40" name="Plassholder for bunntekst 39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GB"/>
              <a:t>EVRY BRAND STATUS</a:t>
            </a:r>
            <a:endParaRPr lang="en-GB" dirty="0"/>
          </a:p>
        </p:txBody>
      </p:sp>
      <p:sp>
        <p:nvSpPr>
          <p:cNvPr id="41" name="Plassholder for lysbildenummer 4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539749" y="1707039"/>
            <a:ext cx="2520315" cy="2700835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" name="Tittel 2"/>
          <p:cNvSpPr>
            <a:spLocks noGrp="1"/>
          </p:cNvSpPr>
          <p:nvPr>
            <p:ph type="title" hasCustomPrompt="1"/>
          </p:nvPr>
        </p:nvSpPr>
        <p:spPr>
          <a:xfrm>
            <a:off x="540068" y="378366"/>
            <a:ext cx="3851932" cy="1000274"/>
          </a:xfrm>
        </p:spPr>
        <p:txBody>
          <a:bodyPr/>
          <a:lstStyle/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24" hasCustomPrompt="1"/>
          </p:nvPr>
        </p:nvSpPr>
        <p:spPr>
          <a:xfrm>
            <a:off x="3312255" y="1707039"/>
            <a:ext cx="2520315" cy="2701655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25" hasCustomPrompt="1"/>
          </p:nvPr>
        </p:nvSpPr>
        <p:spPr>
          <a:xfrm>
            <a:off x="6084762" y="1707039"/>
            <a:ext cx="2520315" cy="2700836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26" hasCustomPrompt="1"/>
          </p:nvPr>
        </p:nvSpPr>
        <p:spPr>
          <a:xfrm>
            <a:off x="539748" y="1476208"/>
            <a:ext cx="2520315" cy="230832"/>
          </a:xfrm>
        </p:spPr>
        <p:txBody>
          <a:bodyPr>
            <a:normAutofit/>
          </a:bodyPr>
          <a:lstStyle>
            <a:lvl1pPr marL="0" indent="0">
              <a:buNone/>
              <a:defRPr sz="1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subheading</a:t>
            </a:r>
          </a:p>
        </p:txBody>
      </p:sp>
      <p:sp>
        <p:nvSpPr>
          <p:cNvPr id="30" name="Plassholder for tekst 3"/>
          <p:cNvSpPr>
            <a:spLocks noGrp="1"/>
          </p:cNvSpPr>
          <p:nvPr>
            <p:ph type="body" sz="quarter" idx="27" hasCustomPrompt="1"/>
          </p:nvPr>
        </p:nvSpPr>
        <p:spPr>
          <a:xfrm>
            <a:off x="3312255" y="1476208"/>
            <a:ext cx="2520315" cy="230832"/>
          </a:xfrm>
        </p:spPr>
        <p:txBody>
          <a:bodyPr>
            <a:normAutofit/>
          </a:bodyPr>
          <a:lstStyle>
            <a:lvl1pPr marL="0" indent="0">
              <a:buNone/>
              <a:defRPr sz="1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subheading</a:t>
            </a:r>
          </a:p>
        </p:txBody>
      </p:sp>
      <p:sp>
        <p:nvSpPr>
          <p:cNvPr id="32" name="Plassholder f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6084762" y="1476208"/>
            <a:ext cx="2520315" cy="230832"/>
          </a:xfrm>
        </p:spPr>
        <p:txBody>
          <a:bodyPr>
            <a:normAutofit/>
          </a:bodyPr>
          <a:lstStyle>
            <a:lvl1pPr marL="0" indent="0">
              <a:buNone/>
              <a:defRPr sz="1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104013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ssholder for dato 38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73459D7-453A-4FF4-99B4-55A8D5ACECA3}" type="datetime3">
              <a:rPr lang="en-GB" smtClean="0"/>
              <a:t>4 August, 2017</a:t>
            </a:fld>
            <a:endParaRPr lang="en-GB" dirty="0"/>
          </a:p>
        </p:txBody>
      </p:sp>
      <p:sp>
        <p:nvSpPr>
          <p:cNvPr id="40" name="Plassholder for bunntekst 39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GB"/>
              <a:t>EVRY BRAND STATUS</a:t>
            </a:r>
            <a:endParaRPr lang="en-GB" dirty="0"/>
          </a:p>
        </p:txBody>
      </p:sp>
      <p:sp>
        <p:nvSpPr>
          <p:cNvPr id="41" name="Plassholder for lysbildenummer 4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539749" y="1707040"/>
            <a:ext cx="1836230" cy="2700835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" name="Tittel 2"/>
          <p:cNvSpPr>
            <a:spLocks noGrp="1"/>
          </p:cNvSpPr>
          <p:nvPr>
            <p:ph type="title" hasCustomPrompt="1"/>
          </p:nvPr>
        </p:nvSpPr>
        <p:spPr>
          <a:xfrm>
            <a:off x="540068" y="378366"/>
            <a:ext cx="3851932" cy="1000274"/>
          </a:xfrm>
        </p:spPr>
        <p:txBody>
          <a:bodyPr/>
          <a:lstStyle/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5" hasCustomPrompt="1"/>
          </p:nvPr>
        </p:nvSpPr>
        <p:spPr>
          <a:xfrm>
            <a:off x="6768835" y="1707040"/>
            <a:ext cx="1836230" cy="2700835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26" hasCustomPrompt="1"/>
          </p:nvPr>
        </p:nvSpPr>
        <p:spPr>
          <a:xfrm>
            <a:off x="4692473" y="1707040"/>
            <a:ext cx="1836230" cy="2700835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27" hasCustomPrompt="1"/>
          </p:nvPr>
        </p:nvSpPr>
        <p:spPr>
          <a:xfrm>
            <a:off x="2616111" y="1707040"/>
            <a:ext cx="1836230" cy="2700835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2" name="Plassholder for tekst 3"/>
          <p:cNvSpPr>
            <a:spLocks noGrp="1"/>
          </p:cNvSpPr>
          <p:nvPr>
            <p:ph type="body" sz="quarter" idx="29" hasCustomPrompt="1"/>
          </p:nvPr>
        </p:nvSpPr>
        <p:spPr>
          <a:xfrm>
            <a:off x="2616110" y="1476208"/>
            <a:ext cx="1836231" cy="230832"/>
          </a:xfrm>
        </p:spPr>
        <p:txBody>
          <a:bodyPr wrap="square">
            <a:normAutofit/>
          </a:bodyPr>
          <a:lstStyle>
            <a:lvl1pPr marL="0" indent="0">
              <a:buNone/>
              <a:defRPr sz="1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subheading</a:t>
            </a:r>
          </a:p>
        </p:txBody>
      </p:sp>
      <p:sp>
        <p:nvSpPr>
          <p:cNvPr id="33" name="Plassholder for tekst 3"/>
          <p:cNvSpPr>
            <a:spLocks noGrp="1"/>
          </p:cNvSpPr>
          <p:nvPr>
            <p:ph type="body" sz="quarter" idx="30" hasCustomPrompt="1"/>
          </p:nvPr>
        </p:nvSpPr>
        <p:spPr>
          <a:xfrm>
            <a:off x="4692472" y="1476208"/>
            <a:ext cx="1836231" cy="230832"/>
          </a:xfrm>
        </p:spPr>
        <p:txBody>
          <a:bodyPr wrap="square">
            <a:normAutofit/>
          </a:bodyPr>
          <a:lstStyle>
            <a:lvl1pPr marL="0" indent="0">
              <a:buNone/>
              <a:defRPr sz="1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subheading</a:t>
            </a:r>
          </a:p>
        </p:txBody>
      </p:sp>
      <p:sp>
        <p:nvSpPr>
          <p:cNvPr id="34" name="Plassholder for tekst 3"/>
          <p:cNvSpPr>
            <a:spLocks noGrp="1"/>
          </p:cNvSpPr>
          <p:nvPr>
            <p:ph type="body" sz="quarter" idx="31" hasCustomPrompt="1"/>
          </p:nvPr>
        </p:nvSpPr>
        <p:spPr>
          <a:xfrm>
            <a:off x="6768834" y="1476208"/>
            <a:ext cx="1836231" cy="230832"/>
          </a:xfrm>
        </p:spPr>
        <p:txBody>
          <a:bodyPr wrap="square">
            <a:normAutofit/>
          </a:bodyPr>
          <a:lstStyle>
            <a:lvl1pPr marL="0" indent="0">
              <a:buNone/>
              <a:defRPr sz="1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subheading</a:t>
            </a:r>
          </a:p>
        </p:txBody>
      </p:sp>
      <p:sp>
        <p:nvSpPr>
          <p:cNvPr id="14" name="Plassholder for tekst 3"/>
          <p:cNvSpPr>
            <a:spLocks noGrp="1"/>
          </p:cNvSpPr>
          <p:nvPr>
            <p:ph type="body" sz="quarter" idx="32" hasCustomPrompt="1"/>
          </p:nvPr>
        </p:nvSpPr>
        <p:spPr>
          <a:xfrm>
            <a:off x="539748" y="1476208"/>
            <a:ext cx="1836231" cy="230832"/>
          </a:xfrm>
        </p:spPr>
        <p:txBody>
          <a:bodyPr>
            <a:normAutofit/>
          </a:bodyPr>
          <a:lstStyle>
            <a:lvl1pPr marL="0" indent="0">
              <a:buNone/>
              <a:defRPr sz="1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5455101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+ pictur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ssholder for tekst 14"/>
          <p:cNvSpPr txBox="1">
            <a:spLocks/>
          </p:cNvSpPr>
          <p:nvPr userDrawn="1"/>
        </p:nvSpPr>
        <p:spPr>
          <a:xfrm>
            <a:off x="540000" y="4572572"/>
            <a:ext cx="3848400" cy="3600"/>
          </a:xfrm>
          <a:prstGeom prst="rect">
            <a:avLst/>
          </a:prstGeom>
          <a:solidFill>
            <a:srgbClr val="063954"/>
          </a:solidFill>
        </p:spPr>
        <p:txBody>
          <a:bodyPr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52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8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04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</a:t>
            </a:r>
          </a:p>
        </p:txBody>
      </p:sp>
      <p:pic>
        <p:nvPicPr>
          <p:cNvPr id="35" name="Bilde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200" y="4683600"/>
            <a:ext cx="523727" cy="278490"/>
          </a:xfrm>
          <a:prstGeom prst="rect">
            <a:avLst/>
          </a:prstGeom>
        </p:spPr>
      </p:pic>
      <p:sp>
        <p:nvSpPr>
          <p:cNvPr id="7" name="Plassholder for dato 6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AFA2CD3-82D7-43F8-91DF-48C7DCCA9EFE}" type="datetime3">
              <a:rPr lang="en-GB" smtClean="0"/>
              <a:t>4 August, 2017</a:t>
            </a:fld>
            <a:endParaRPr lang="en-GB" dirty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/>
              <a:t>EVRY BRAND STATUS</a:t>
            </a:r>
            <a:endParaRPr lang="en-GB" dirty="0"/>
          </a:p>
        </p:txBody>
      </p:sp>
      <p:sp>
        <p:nvSpPr>
          <p:cNvPr id="36" name="Plassholder for lysbildenummer 3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7" name="Plassholder for bilde 12"/>
          <p:cNvSpPr>
            <a:spLocks noGrp="1"/>
          </p:cNvSpPr>
          <p:nvPr>
            <p:ph type="pic" sz="quarter" idx="14" hasCustomPrompt="1"/>
          </p:nvPr>
        </p:nvSpPr>
        <p:spPr>
          <a:xfrm>
            <a:off x="4752594" y="374650"/>
            <a:ext cx="3852471" cy="4190548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0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4" name="Tittel 3"/>
          <p:cNvSpPr>
            <a:spLocks noGrp="1"/>
          </p:cNvSpPr>
          <p:nvPr>
            <p:ph type="title" hasCustomPrompt="1"/>
          </p:nvPr>
        </p:nvSpPr>
        <p:spPr>
          <a:xfrm>
            <a:off x="540068" y="378366"/>
            <a:ext cx="3852482" cy="1000274"/>
          </a:xfrm>
        </p:spPr>
        <p:txBody>
          <a:bodyPr/>
          <a:lstStyle/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9" hasCustomPrompt="1"/>
          </p:nvPr>
        </p:nvSpPr>
        <p:spPr>
          <a:xfrm>
            <a:off x="539748" y="1506584"/>
            <a:ext cx="3852482" cy="2901292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18261574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+ pictur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ssholder for tekst 14"/>
          <p:cNvSpPr txBox="1">
            <a:spLocks/>
          </p:cNvSpPr>
          <p:nvPr userDrawn="1"/>
        </p:nvSpPr>
        <p:spPr>
          <a:xfrm>
            <a:off x="4751998" y="4572572"/>
            <a:ext cx="3852000" cy="3600"/>
          </a:xfrm>
          <a:prstGeom prst="rect">
            <a:avLst/>
          </a:prstGeom>
          <a:solidFill>
            <a:srgbClr val="063954"/>
          </a:solidFill>
        </p:spPr>
        <p:txBody>
          <a:bodyPr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52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8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04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</a:t>
            </a:r>
          </a:p>
        </p:txBody>
      </p:sp>
      <p:pic>
        <p:nvPicPr>
          <p:cNvPr id="36" name="Bilde 3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200" y="4683600"/>
            <a:ext cx="523727" cy="278490"/>
          </a:xfrm>
          <a:prstGeom prst="rect">
            <a:avLst/>
          </a:prstGeom>
        </p:spPr>
      </p:pic>
      <p:sp>
        <p:nvSpPr>
          <p:cNvPr id="2" name="Plassholder for dato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C829BCE-92D2-4DA6-91DB-49705939C1A8}" type="datetime3">
              <a:rPr lang="en-GB" smtClean="0"/>
              <a:t>4 August, 2017</a:t>
            </a:fld>
            <a:endParaRPr lang="en-GB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/>
              <a:t>EVRY BRAND STATUS</a:t>
            </a:r>
            <a:endParaRPr lang="en-GB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ittel 3"/>
          <p:cNvSpPr>
            <a:spLocks noGrp="1"/>
          </p:cNvSpPr>
          <p:nvPr>
            <p:ph type="title" hasCustomPrompt="1"/>
          </p:nvPr>
        </p:nvSpPr>
        <p:spPr>
          <a:xfrm>
            <a:off x="4751998" y="378366"/>
            <a:ext cx="3852000" cy="1000274"/>
          </a:xfrm>
        </p:spPr>
        <p:txBody>
          <a:bodyPr/>
          <a:lstStyle/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  <p:sp>
        <p:nvSpPr>
          <p:cNvPr id="10" name="Plassholder for bilde 12"/>
          <p:cNvSpPr>
            <a:spLocks noGrp="1"/>
          </p:cNvSpPr>
          <p:nvPr>
            <p:ph type="pic" sz="quarter" idx="14" hasCustomPrompt="1"/>
          </p:nvPr>
        </p:nvSpPr>
        <p:spPr>
          <a:xfrm>
            <a:off x="539999" y="367826"/>
            <a:ext cx="3852482" cy="4190548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0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751747" y="1506584"/>
            <a:ext cx="3861180" cy="2901292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2249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Midnight Sun 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d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Rektangel 12"/>
          <p:cNvSpPr/>
          <p:nvPr userDrawn="1"/>
        </p:nvSpPr>
        <p:spPr>
          <a:xfrm>
            <a:off x="540000" y="4572572"/>
            <a:ext cx="7056187" cy="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nb-NO"/>
          </a:p>
        </p:txBody>
      </p:sp>
      <p:pic>
        <p:nvPicPr>
          <p:cNvPr id="20" name="Bild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094" y="4392000"/>
            <a:ext cx="827156" cy="432283"/>
          </a:xfrm>
          <a:prstGeom prst="rect">
            <a:avLst/>
          </a:prstGeom>
        </p:spPr>
      </p:pic>
      <p:sp>
        <p:nvSpPr>
          <p:cNvPr id="14" name="Plassholder for tekst 7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670395"/>
            <a:ext cx="7038000" cy="1538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Select classification: </a:t>
            </a:r>
            <a:r>
              <a:rPr lang="en-GB" noProof="0" dirty="0" err="1"/>
              <a:t>evry</a:t>
            </a:r>
            <a:r>
              <a:rPr lang="en-GB" noProof="0" dirty="0"/>
              <a:t> open / protect / restricted / secret</a:t>
            </a:r>
          </a:p>
        </p:txBody>
      </p:sp>
      <p:sp>
        <p:nvSpPr>
          <p:cNvPr id="15" name="Plassholder for dato 3"/>
          <p:cNvSpPr>
            <a:spLocks noGrp="1"/>
          </p:cNvSpPr>
          <p:nvPr>
            <p:ph type="dt" sz="half" idx="17"/>
          </p:nvPr>
        </p:nvSpPr>
        <p:spPr>
          <a:xfrm>
            <a:off x="540000" y="378366"/>
            <a:ext cx="3852613" cy="153888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1000" cap="all" baseline="0">
                <a:solidFill>
                  <a:schemeClr val="bg1"/>
                </a:solidFill>
              </a:defRPr>
            </a:lvl1pPr>
          </a:lstStyle>
          <a:p>
            <a:fld id="{36C1F72F-21BC-46BF-8E8B-76672565FADA}" type="datetime3">
              <a:rPr lang="en-GB" smtClean="0"/>
              <a:t>4 August, 2017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40000" y="1431542"/>
            <a:ext cx="7038000" cy="1169551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800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</a:t>
            </a:r>
            <a:br>
              <a:rPr lang="en-GB" noProof="0" dirty="0"/>
            </a:br>
            <a:r>
              <a:rPr lang="en-GB" noProof="0" dirty="0"/>
              <a:t>add title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0000" y="2634417"/>
            <a:ext cx="7038000" cy="230832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buNone/>
              <a:defRPr sz="15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/>
              <a:t>Click to add subtitle</a:t>
            </a:r>
          </a:p>
        </p:txBody>
      </p:sp>
      <p:sp>
        <p:nvSpPr>
          <p:cNvPr id="12" name="Plassholder for tekst 7"/>
          <p:cNvSpPr>
            <a:spLocks noGrp="1"/>
          </p:cNvSpPr>
          <p:nvPr>
            <p:ph type="body" sz="quarter" idx="20" hasCustomPrompt="1"/>
          </p:nvPr>
        </p:nvSpPr>
        <p:spPr>
          <a:xfrm>
            <a:off x="539750" y="3221826"/>
            <a:ext cx="7038000" cy="1538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Name </a:t>
            </a:r>
            <a:r>
              <a:rPr lang="en-GB" noProof="0" dirty="0" err="1"/>
              <a:t>lastname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575009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+ pictur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ssholder for dato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0387-82AF-46BD-85CC-569874DBD344}" type="datetime3">
              <a:rPr lang="en-GB" smtClean="0"/>
              <a:t>4 August, 2017</a:t>
            </a:fld>
            <a:endParaRPr lang="en-GB" dirty="0"/>
          </a:p>
        </p:txBody>
      </p:sp>
      <p:sp>
        <p:nvSpPr>
          <p:cNvPr id="46" name="Plassholder for bunntekst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EVRY BRAND STATUS</a:t>
            </a:r>
            <a:endParaRPr lang="en-GB" dirty="0"/>
          </a:p>
        </p:txBody>
      </p:sp>
      <p:sp>
        <p:nvSpPr>
          <p:cNvPr id="47" name="Plassholder for lysbildenumm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8" name="Plassholder for bilde 12"/>
          <p:cNvSpPr>
            <a:spLocks noGrp="1"/>
          </p:cNvSpPr>
          <p:nvPr>
            <p:ph type="pic" sz="quarter" idx="23" hasCustomPrompt="1"/>
          </p:nvPr>
        </p:nvSpPr>
        <p:spPr>
          <a:xfrm>
            <a:off x="539749" y="1548194"/>
            <a:ext cx="4030609" cy="3002254"/>
          </a:xfrm>
          <a:solidFill>
            <a:schemeClr val="bg1">
              <a:lumMod val="50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0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29" name="Plassholder for bilde 12"/>
          <p:cNvSpPr>
            <a:spLocks noGrp="1"/>
          </p:cNvSpPr>
          <p:nvPr>
            <p:ph type="pic" sz="quarter" idx="24" hasCustomPrompt="1"/>
          </p:nvPr>
        </p:nvSpPr>
        <p:spPr>
          <a:xfrm>
            <a:off x="4570358" y="1548194"/>
            <a:ext cx="2015873" cy="3002255"/>
          </a:xfrm>
          <a:solidFill>
            <a:schemeClr val="bg1">
              <a:lumMod val="65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0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30" name="Plassholder for bilde 12"/>
          <p:cNvSpPr>
            <a:spLocks noGrp="1"/>
          </p:cNvSpPr>
          <p:nvPr>
            <p:ph type="pic" sz="quarter" idx="25" hasCustomPrompt="1"/>
          </p:nvPr>
        </p:nvSpPr>
        <p:spPr>
          <a:xfrm>
            <a:off x="6588823" y="1548194"/>
            <a:ext cx="2016946" cy="1501388"/>
          </a:xfrm>
          <a:solidFill>
            <a:schemeClr val="bg1">
              <a:lumMod val="75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0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sp>
        <p:nvSpPr>
          <p:cNvPr id="31" name="Plassholder for bilde 12"/>
          <p:cNvSpPr>
            <a:spLocks noGrp="1"/>
          </p:cNvSpPr>
          <p:nvPr>
            <p:ph type="pic" sz="quarter" idx="26" hasCustomPrompt="1"/>
          </p:nvPr>
        </p:nvSpPr>
        <p:spPr>
          <a:xfrm>
            <a:off x="6588000" y="3048801"/>
            <a:ext cx="2016000" cy="1501388"/>
          </a:xfrm>
          <a:solidFill>
            <a:schemeClr val="bg1">
              <a:lumMod val="85000"/>
            </a:schemeClr>
          </a:solidFill>
        </p:spPr>
        <p:txBody>
          <a:bodyPr tIns="0" anchor="t" anchorCtr="1">
            <a:normAutofit/>
          </a:bodyPr>
          <a:lstStyle>
            <a:lvl1pPr marL="0" indent="0">
              <a:buNone/>
              <a:defRPr sz="10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button below to add picture</a:t>
            </a:r>
          </a:p>
        </p:txBody>
      </p:sp>
      <p:pic>
        <p:nvPicPr>
          <p:cNvPr id="33" name="Bilde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200" y="4683600"/>
            <a:ext cx="523727" cy="27849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52022" y="381648"/>
            <a:ext cx="3852101" cy="92333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300"/>
            </a:lvl1pPr>
            <a:lvl2pPr marL="252000" indent="-126000">
              <a:lnSpc>
                <a:spcPts val="1500"/>
              </a:lnSpc>
              <a:buFont typeface="Courier New" panose="02070309020205020404" pitchFamily="49" charset="0"/>
              <a:buChar char="o"/>
              <a:defRPr sz="1100"/>
            </a:lvl2pPr>
            <a:lvl3pPr marL="378000" indent="-126000">
              <a:lnSpc>
                <a:spcPts val="1500"/>
              </a:lnSpc>
              <a:buFont typeface="Arial" panose="020B0604020202020204" pitchFamily="34" charset="0"/>
              <a:buChar char="‒"/>
              <a:defRPr sz="1100"/>
            </a:lvl3pPr>
            <a:lvl4pPr marL="504000" indent="-126000">
              <a:lnSpc>
                <a:spcPts val="1500"/>
              </a:lnSpc>
              <a:buFont typeface="Arial" panose="020B0604020202020204" pitchFamily="34" charset="0"/>
              <a:buChar char="‒"/>
              <a:defRPr sz="1100"/>
            </a:lvl4pPr>
            <a:lvl5pPr marL="630000" indent="-126000">
              <a:lnSpc>
                <a:spcPts val="1500"/>
              </a:lnSpc>
              <a:buFont typeface="Arial" panose="020B0604020202020204" pitchFamily="34" charset="0"/>
              <a:buChar char="‒"/>
              <a:defRPr sz="1100"/>
            </a:lvl5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540068" y="378366"/>
            <a:ext cx="3852482" cy="1000274"/>
          </a:xfrm>
        </p:spPr>
        <p:txBody>
          <a:bodyPr/>
          <a:lstStyle/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4328328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diagr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ssholder for dato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CEB5-E754-4CC1-B527-356785AF0188}" type="datetime3">
              <a:rPr lang="en-GB" smtClean="0"/>
              <a:t>4 August, 2017</a:t>
            </a:fld>
            <a:endParaRPr lang="en-GB" dirty="0"/>
          </a:p>
        </p:txBody>
      </p:sp>
      <p:sp>
        <p:nvSpPr>
          <p:cNvPr id="46" name="Plassholder for bunntekst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EVRY BRAND STATUS</a:t>
            </a:r>
            <a:endParaRPr lang="en-GB" dirty="0"/>
          </a:p>
        </p:txBody>
      </p:sp>
      <p:sp>
        <p:nvSpPr>
          <p:cNvPr id="47" name="Plassholder for lysbildenumm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Plassholder for tekst 14"/>
          <p:cNvSpPr txBox="1">
            <a:spLocks/>
          </p:cNvSpPr>
          <p:nvPr userDrawn="1"/>
        </p:nvSpPr>
        <p:spPr>
          <a:xfrm>
            <a:off x="540000" y="1548194"/>
            <a:ext cx="8064250" cy="3600"/>
          </a:xfrm>
          <a:prstGeom prst="rect">
            <a:avLst/>
          </a:prstGeom>
          <a:solidFill>
            <a:srgbClr val="063954"/>
          </a:solidFill>
        </p:spPr>
        <p:txBody>
          <a:bodyPr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52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8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04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52022" y="381648"/>
            <a:ext cx="3852101" cy="92333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300"/>
            </a:lvl1pPr>
            <a:lvl2pPr marL="252000" indent="-126000">
              <a:lnSpc>
                <a:spcPts val="1500"/>
              </a:lnSpc>
              <a:buFont typeface="Courier New" panose="02070309020205020404" pitchFamily="49" charset="0"/>
              <a:buChar char="o"/>
              <a:defRPr sz="1100"/>
            </a:lvl2pPr>
            <a:lvl3pPr marL="378000" indent="-126000">
              <a:lnSpc>
                <a:spcPts val="1500"/>
              </a:lnSpc>
              <a:buFont typeface="Arial" panose="020B0604020202020204" pitchFamily="34" charset="0"/>
              <a:buChar char="‒"/>
              <a:defRPr sz="1100"/>
            </a:lvl3pPr>
            <a:lvl4pPr marL="504000" indent="-126000">
              <a:lnSpc>
                <a:spcPts val="1500"/>
              </a:lnSpc>
              <a:buFont typeface="Arial" panose="020B0604020202020204" pitchFamily="34" charset="0"/>
              <a:buChar char="‒"/>
              <a:defRPr sz="1100"/>
            </a:lvl4pPr>
            <a:lvl5pPr marL="630000" indent="-126000">
              <a:lnSpc>
                <a:spcPts val="1500"/>
              </a:lnSpc>
              <a:buFont typeface="Arial" panose="020B0604020202020204" pitchFamily="34" charset="0"/>
              <a:buChar char="‒"/>
              <a:defRPr sz="1100"/>
            </a:lvl5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30" name="Tittel 1"/>
          <p:cNvSpPr>
            <a:spLocks noGrp="1"/>
          </p:cNvSpPr>
          <p:nvPr>
            <p:ph type="title" hasCustomPrompt="1"/>
          </p:nvPr>
        </p:nvSpPr>
        <p:spPr>
          <a:xfrm>
            <a:off x="540068" y="378366"/>
            <a:ext cx="3852482" cy="1000274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  <p:sp>
        <p:nvSpPr>
          <p:cNvPr id="5" name="Plassholder for diagram 4"/>
          <p:cNvSpPr>
            <a:spLocks noGrp="1"/>
          </p:cNvSpPr>
          <p:nvPr>
            <p:ph type="chart" sz="quarter" idx="13" hasCustomPrompt="1"/>
          </p:nvPr>
        </p:nvSpPr>
        <p:spPr>
          <a:xfrm>
            <a:off x="540068" y="1728216"/>
            <a:ext cx="3852482" cy="2696147"/>
          </a:xfrm>
          <a:solidFill>
            <a:schemeClr val="bg1">
              <a:lumMod val="75000"/>
            </a:schemeClr>
          </a:solidFill>
        </p:spPr>
        <p:txBody>
          <a:bodyPr anchor="t" anchorCtr="1"/>
          <a:lstStyle>
            <a:lvl1pPr marL="0" indent="0">
              <a:buNone/>
              <a:defRPr baseline="0"/>
            </a:lvl1pPr>
          </a:lstStyle>
          <a:p>
            <a:r>
              <a:rPr lang="en-GB" dirty="0"/>
              <a:t>Click button below to add chart</a:t>
            </a:r>
          </a:p>
        </p:txBody>
      </p:sp>
      <p:sp>
        <p:nvSpPr>
          <p:cNvPr id="13" name="Plassholder for diagram 4"/>
          <p:cNvSpPr>
            <a:spLocks noGrp="1"/>
          </p:cNvSpPr>
          <p:nvPr>
            <p:ph type="chart" sz="quarter" idx="14" hasCustomPrompt="1"/>
          </p:nvPr>
        </p:nvSpPr>
        <p:spPr>
          <a:xfrm>
            <a:off x="4752022" y="1728216"/>
            <a:ext cx="3852482" cy="2696147"/>
          </a:xfrm>
          <a:solidFill>
            <a:schemeClr val="bg1">
              <a:lumMod val="75000"/>
            </a:schemeClr>
          </a:solidFill>
        </p:spPr>
        <p:txBody>
          <a:bodyPr anchor="t" anchorCtr="1"/>
          <a:lstStyle>
            <a:lvl1pPr marL="0" indent="0">
              <a:buNone/>
              <a:defRPr baseline="0"/>
            </a:lvl1pPr>
          </a:lstStyle>
          <a:p>
            <a:r>
              <a:rPr lang="en-GB" dirty="0"/>
              <a:t>Click button below to add chart</a:t>
            </a:r>
          </a:p>
        </p:txBody>
      </p:sp>
    </p:spTree>
    <p:extLst>
      <p:ext uri="{BB962C8B-B14F-4D97-AF65-F5344CB8AC3E}">
        <p14:creationId xmlns:p14="http://schemas.microsoft.com/office/powerpoint/2010/main" val="21264803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+ two charts/tables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ssholder for tekst 14"/>
          <p:cNvSpPr txBox="1">
            <a:spLocks/>
          </p:cNvSpPr>
          <p:nvPr userDrawn="1"/>
        </p:nvSpPr>
        <p:spPr>
          <a:xfrm>
            <a:off x="540000" y="4572572"/>
            <a:ext cx="3848400" cy="3600"/>
          </a:xfrm>
          <a:prstGeom prst="rect">
            <a:avLst/>
          </a:prstGeom>
          <a:solidFill>
            <a:srgbClr val="063954"/>
          </a:solidFill>
        </p:spPr>
        <p:txBody>
          <a:bodyPr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52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8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04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</a:t>
            </a:r>
          </a:p>
        </p:txBody>
      </p:sp>
      <p:pic>
        <p:nvPicPr>
          <p:cNvPr id="35" name="Bilde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200" y="4683600"/>
            <a:ext cx="523727" cy="278490"/>
          </a:xfrm>
          <a:prstGeom prst="rect">
            <a:avLst/>
          </a:prstGeom>
        </p:spPr>
      </p:pic>
      <p:sp>
        <p:nvSpPr>
          <p:cNvPr id="7" name="Plassholder for dato 6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A915CA6A-2AA3-4AE6-8308-898537544ABA}" type="datetime3">
              <a:rPr lang="en-GB" smtClean="0"/>
              <a:t>4 August, 2017</a:t>
            </a:fld>
            <a:endParaRPr lang="en-GB" dirty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/>
              <a:t>EVRY BRAND STATUS</a:t>
            </a:r>
            <a:endParaRPr lang="en-GB" dirty="0"/>
          </a:p>
        </p:txBody>
      </p:sp>
      <p:sp>
        <p:nvSpPr>
          <p:cNvPr id="36" name="Plassholder for lysbildenummer 3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ittel 3"/>
          <p:cNvSpPr>
            <a:spLocks noGrp="1"/>
          </p:cNvSpPr>
          <p:nvPr>
            <p:ph type="title" hasCustomPrompt="1"/>
          </p:nvPr>
        </p:nvSpPr>
        <p:spPr>
          <a:xfrm>
            <a:off x="540068" y="378366"/>
            <a:ext cx="3852482" cy="1000274"/>
          </a:xfrm>
        </p:spPr>
        <p:txBody>
          <a:bodyPr/>
          <a:lstStyle/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9" hasCustomPrompt="1"/>
          </p:nvPr>
        </p:nvSpPr>
        <p:spPr>
          <a:xfrm>
            <a:off x="539748" y="1506584"/>
            <a:ext cx="3852482" cy="2901292"/>
          </a:xfrm>
        </p:spPr>
        <p:txBody>
          <a:bodyPr/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4" hasCustomPrompt="1"/>
          </p:nvPr>
        </p:nvSpPr>
        <p:spPr>
          <a:xfrm>
            <a:off x="4751388" y="374652"/>
            <a:ext cx="3861539" cy="2037855"/>
          </a:xfrm>
        </p:spPr>
        <p:txBody>
          <a:bodyPr anchor="t" anchorCtr="1"/>
          <a:lstStyle>
            <a:lvl2pPr marL="126000" indent="0">
              <a:buNone/>
              <a:defRPr baseline="0"/>
            </a:lvl2pPr>
          </a:lstStyle>
          <a:p>
            <a:pPr lvl="1"/>
            <a:r>
              <a:rPr lang="en-GB" noProof="0" dirty="0"/>
              <a:t>Click buttons below to add chart/table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5" hasCustomPrompt="1"/>
          </p:nvPr>
        </p:nvSpPr>
        <p:spPr>
          <a:xfrm>
            <a:off x="4751388" y="2529125"/>
            <a:ext cx="3861539" cy="2037855"/>
          </a:xfrm>
        </p:spPr>
        <p:txBody>
          <a:bodyPr anchor="t" anchorCtr="1"/>
          <a:lstStyle>
            <a:lvl2pPr marL="126000" indent="0">
              <a:buNone/>
              <a:defRPr baseline="0"/>
            </a:lvl2pPr>
          </a:lstStyle>
          <a:p>
            <a:pPr lvl="1"/>
            <a:r>
              <a:rPr lang="en-GB" noProof="0" dirty="0"/>
              <a:t>Click buttons below to add chart/table</a:t>
            </a:r>
          </a:p>
        </p:txBody>
      </p:sp>
    </p:spTree>
    <p:extLst>
      <p:ext uri="{BB962C8B-B14F-4D97-AF65-F5344CB8AC3E}">
        <p14:creationId xmlns:p14="http://schemas.microsoft.com/office/powerpoint/2010/main" val="39391221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charts/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Bilde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200" y="4683600"/>
            <a:ext cx="523727" cy="278490"/>
          </a:xfrm>
          <a:prstGeom prst="rect">
            <a:avLst/>
          </a:prstGeom>
        </p:spPr>
      </p:pic>
      <p:sp>
        <p:nvSpPr>
          <p:cNvPr id="7" name="Plassholder for dato 6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426E2C6-F1C8-4967-B84C-CFDF2625598E}" type="datetime3">
              <a:rPr lang="en-GB" smtClean="0"/>
              <a:t>4 August, 2017</a:t>
            </a:fld>
            <a:endParaRPr lang="en-GB" dirty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/>
              <a:t>EVRY BRAND STATUS</a:t>
            </a:r>
            <a:endParaRPr lang="en-GB" dirty="0"/>
          </a:p>
        </p:txBody>
      </p:sp>
      <p:sp>
        <p:nvSpPr>
          <p:cNvPr id="36" name="Plassholder for lysbildenummer 3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ittel 3"/>
          <p:cNvSpPr>
            <a:spLocks noGrp="1"/>
          </p:cNvSpPr>
          <p:nvPr>
            <p:ph type="title" hasCustomPrompt="1"/>
          </p:nvPr>
        </p:nvSpPr>
        <p:spPr>
          <a:xfrm>
            <a:off x="540067" y="378366"/>
            <a:ext cx="8072859" cy="338554"/>
          </a:xfrm>
        </p:spPr>
        <p:txBody>
          <a:bodyPr>
            <a:normAutofit/>
          </a:bodyPr>
          <a:lstStyle/>
          <a:p>
            <a:r>
              <a:rPr lang="en-GB" noProof="0" dirty="0"/>
              <a:t>Click to add header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28" hasCustomPrompt="1"/>
          </p:nvPr>
        </p:nvSpPr>
        <p:spPr>
          <a:xfrm>
            <a:off x="540068" y="906412"/>
            <a:ext cx="3861539" cy="1771422"/>
          </a:xfrm>
        </p:spPr>
        <p:txBody>
          <a:bodyPr anchor="t" anchorCtr="1"/>
          <a:lstStyle>
            <a:lvl2pPr marL="126000" indent="0">
              <a:buNone/>
              <a:defRPr baseline="0"/>
            </a:lvl2pPr>
          </a:lstStyle>
          <a:p>
            <a:pPr lvl="1"/>
            <a:r>
              <a:rPr lang="en-GB" noProof="0" dirty="0"/>
              <a:t>Click buttons below to add chart/table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31" hasCustomPrompt="1"/>
          </p:nvPr>
        </p:nvSpPr>
        <p:spPr>
          <a:xfrm>
            <a:off x="4751388" y="2795558"/>
            <a:ext cx="3861539" cy="1771422"/>
          </a:xfrm>
        </p:spPr>
        <p:txBody>
          <a:bodyPr anchor="t" anchorCtr="1"/>
          <a:lstStyle>
            <a:lvl2pPr marL="126000" indent="0">
              <a:buNone/>
              <a:defRPr baseline="0"/>
            </a:lvl2pPr>
          </a:lstStyle>
          <a:p>
            <a:pPr lvl="1"/>
            <a:r>
              <a:rPr lang="en-GB" noProof="0" dirty="0"/>
              <a:t>Click buttons below to add chart/table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9" hasCustomPrompt="1"/>
          </p:nvPr>
        </p:nvSpPr>
        <p:spPr>
          <a:xfrm>
            <a:off x="4751388" y="906412"/>
            <a:ext cx="3861539" cy="1771422"/>
          </a:xfrm>
        </p:spPr>
        <p:txBody>
          <a:bodyPr anchor="t" anchorCtr="1"/>
          <a:lstStyle>
            <a:lvl2pPr marL="126000" indent="0">
              <a:buNone/>
              <a:defRPr baseline="0"/>
            </a:lvl2pPr>
          </a:lstStyle>
          <a:p>
            <a:pPr lvl="1"/>
            <a:r>
              <a:rPr lang="en-GB" noProof="0" dirty="0"/>
              <a:t>Click buttons below to add chart/table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0" hasCustomPrompt="1"/>
          </p:nvPr>
        </p:nvSpPr>
        <p:spPr>
          <a:xfrm>
            <a:off x="540068" y="2795558"/>
            <a:ext cx="3861539" cy="1771422"/>
          </a:xfrm>
        </p:spPr>
        <p:txBody>
          <a:bodyPr anchor="t" anchorCtr="1"/>
          <a:lstStyle>
            <a:lvl2pPr marL="126000" indent="0">
              <a:buNone/>
              <a:defRPr baseline="0"/>
            </a:lvl2pPr>
          </a:lstStyle>
          <a:p>
            <a:pPr lvl="1"/>
            <a:r>
              <a:rPr lang="en-GB" noProof="0" dirty="0"/>
              <a:t>Click buttons below to add chart/table</a:t>
            </a:r>
          </a:p>
        </p:txBody>
      </p:sp>
    </p:spTree>
    <p:extLst>
      <p:ext uri="{BB962C8B-B14F-4D97-AF65-F5344CB8AC3E}">
        <p14:creationId xmlns:p14="http://schemas.microsoft.com/office/powerpoint/2010/main" val="40921521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our charts/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Bilde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200" y="4683600"/>
            <a:ext cx="523727" cy="278490"/>
          </a:xfrm>
          <a:prstGeom prst="rect">
            <a:avLst/>
          </a:prstGeom>
        </p:spPr>
      </p:pic>
      <p:sp>
        <p:nvSpPr>
          <p:cNvPr id="7" name="Plassholder for dato 6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3C2C8F9-4F98-48A7-BDE0-0F9DF5E7DE07}" type="datetime3">
              <a:rPr lang="en-GB" smtClean="0"/>
              <a:t>4 August, 2017</a:t>
            </a:fld>
            <a:endParaRPr lang="en-GB" dirty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/>
              <a:t>EVRY BRAND STATUS</a:t>
            </a:r>
            <a:endParaRPr lang="en-GB" dirty="0"/>
          </a:p>
        </p:txBody>
      </p:sp>
      <p:sp>
        <p:nvSpPr>
          <p:cNvPr id="36" name="Plassholder for lysbildenummer 3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ittel 3"/>
          <p:cNvSpPr>
            <a:spLocks noGrp="1"/>
          </p:cNvSpPr>
          <p:nvPr>
            <p:ph type="title" hasCustomPrompt="1"/>
          </p:nvPr>
        </p:nvSpPr>
        <p:spPr>
          <a:xfrm>
            <a:off x="540067" y="378366"/>
            <a:ext cx="8072859" cy="338554"/>
          </a:xfrm>
        </p:spPr>
        <p:txBody>
          <a:bodyPr>
            <a:normAutofit/>
          </a:bodyPr>
          <a:lstStyle/>
          <a:p>
            <a:r>
              <a:rPr lang="en-GB" noProof="0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37176759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(Northern Light 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27123" y="2209007"/>
            <a:ext cx="288646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39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(Arctic Glow 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27123" y="2209007"/>
            <a:ext cx="288646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50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(Midnight Sun 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27123" y="2209007"/>
            <a:ext cx="288646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84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, with contact info (Northern Light 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Bild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Plassholder for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0123" y="2427702"/>
            <a:ext cx="2348891" cy="211083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email address</a:t>
            </a:r>
          </a:p>
        </p:txBody>
      </p:sp>
      <p:sp>
        <p:nvSpPr>
          <p:cNvPr id="8" name="Plassholder for tekst 5"/>
          <p:cNvSpPr>
            <a:spLocks noGrp="1"/>
          </p:cNvSpPr>
          <p:nvPr>
            <p:ph type="body" sz="quarter" idx="11" hasCustomPrompt="1"/>
          </p:nvPr>
        </p:nvSpPr>
        <p:spPr>
          <a:xfrm>
            <a:off x="6260123" y="2658534"/>
            <a:ext cx="2348891" cy="211083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mobile number</a:t>
            </a:r>
          </a:p>
        </p:txBody>
      </p:sp>
      <p:sp>
        <p:nvSpPr>
          <p:cNvPr id="9" name="Plassholder f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6260123" y="2889366"/>
            <a:ext cx="2348891" cy="211083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twitter account</a:t>
            </a:r>
          </a:p>
        </p:txBody>
      </p:sp>
      <p:sp>
        <p:nvSpPr>
          <p:cNvPr id="10" name="TekstSylinder 9"/>
          <p:cNvSpPr txBox="1"/>
          <p:nvPr userDrawn="1"/>
        </p:nvSpPr>
        <p:spPr>
          <a:xfrm>
            <a:off x="5584825" y="2466670"/>
            <a:ext cx="808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b-NO" sz="1000" dirty="0">
                <a:solidFill>
                  <a:schemeClr val="bg1"/>
                </a:solidFill>
              </a:rPr>
              <a:t>EMAIL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11" name="TekstSylinder 10"/>
          <p:cNvSpPr txBox="1"/>
          <p:nvPr userDrawn="1"/>
        </p:nvSpPr>
        <p:spPr>
          <a:xfrm>
            <a:off x="5584825" y="2703048"/>
            <a:ext cx="808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b-NO" sz="1000" dirty="0">
                <a:solidFill>
                  <a:schemeClr val="bg1"/>
                </a:solidFill>
              </a:rPr>
              <a:t>MOBILE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12" name="TekstSylinder 11"/>
          <p:cNvSpPr txBox="1"/>
          <p:nvPr userDrawn="1"/>
        </p:nvSpPr>
        <p:spPr>
          <a:xfrm>
            <a:off x="5584825" y="2932392"/>
            <a:ext cx="808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b-NO" sz="1000" dirty="0">
                <a:solidFill>
                  <a:schemeClr val="bg1"/>
                </a:solidFill>
              </a:rPr>
              <a:t>TWITTER</a:t>
            </a:r>
            <a:endParaRPr lang="en-GB" sz="1000" dirty="0">
              <a:solidFill>
                <a:schemeClr val="bg1"/>
              </a:solidFill>
            </a:endParaRPr>
          </a:p>
        </p:txBody>
      </p:sp>
      <p:pic>
        <p:nvPicPr>
          <p:cNvPr id="21" name="Bild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5436" y="2541395"/>
            <a:ext cx="288646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265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, with contact info (Arctic Glow 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10" name="TekstSylinder 9"/>
          <p:cNvSpPr txBox="1"/>
          <p:nvPr userDrawn="1"/>
        </p:nvSpPr>
        <p:spPr>
          <a:xfrm>
            <a:off x="5584825" y="2466670"/>
            <a:ext cx="808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b-NO" sz="1000" dirty="0">
                <a:solidFill>
                  <a:schemeClr val="bg1"/>
                </a:solidFill>
              </a:rPr>
              <a:t>EMAIL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16" name="TekstSylinder 15"/>
          <p:cNvSpPr txBox="1"/>
          <p:nvPr userDrawn="1"/>
        </p:nvSpPr>
        <p:spPr>
          <a:xfrm>
            <a:off x="5584825" y="2703048"/>
            <a:ext cx="808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b-NO" sz="1000" dirty="0">
                <a:solidFill>
                  <a:schemeClr val="bg1"/>
                </a:solidFill>
              </a:rPr>
              <a:t>MOBILE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17" name="TekstSylinder 16"/>
          <p:cNvSpPr txBox="1"/>
          <p:nvPr userDrawn="1"/>
        </p:nvSpPr>
        <p:spPr>
          <a:xfrm>
            <a:off x="5584825" y="2932392"/>
            <a:ext cx="808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b-NO" sz="1000" dirty="0">
                <a:solidFill>
                  <a:schemeClr val="bg1"/>
                </a:solidFill>
              </a:rPr>
              <a:t>TWITTER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6" name="Plassholder for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0123" y="2427702"/>
            <a:ext cx="2348891" cy="211083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email address</a:t>
            </a:r>
          </a:p>
        </p:txBody>
      </p:sp>
      <p:sp>
        <p:nvSpPr>
          <p:cNvPr id="8" name="Plassholder for tekst 5"/>
          <p:cNvSpPr>
            <a:spLocks noGrp="1"/>
          </p:cNvSpPr>
          <p:nvPr>
            <p:ph type="body" sz="quarter" idx="11" hasCustomPrompt="1"/>
          </p:nvPr>
        </p:nvSpPr>
        <p:spPr>
          <a:xfrm>
            <a:off x="6260123" y="2658534"/>
            <a:ext cx="2348891" cy="211083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mobile number</a:t>
            </a:r>
          </a:p>
        </p:txBody>
      </p:sp>
      <p:sp>
        <p:nvSpPr>
          <p:cNvPr id="9" name="Plassholder f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6260123" y="2889366"/>
            <a:ext cx="2348891" cy="211083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twitter account</a:t>
            </a:r>
          </a:p>
        </p:txBody>
      </p:sp>
      <p:pic>
        <p:nvPicPr>
          <p:cNvPr id="14" name="Bild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5436" y="2541395"/>
            <a:ext cx="288646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5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(Northern Light 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2845"/>
            <a:ext cx="9144000" cy="1080655"/>
          </a:xfrm>
          <a:prstGeom prst="rect">
            <a:avLst/>
          </a:prstGeom>
        </p:spPr>
      </p:pic>
      <p:sp>
        <p:nvSpPr>
          <p:cNvPr id="10" name="Plassholder f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540068" y="1202719"/>
            <a:ext cx="2844354" cy="230832"/>
          </a:xfrm>
        </p:spPr>
        <p:txBody>
          <a:bodyPr wrap="square">
            <a:normAutofit/>
          </a:bodyPr>
          <a:lstStyle>
            <a:lvl1pPr marL="0" indent="0">
              <a:buNone/>
              <a:defRPr sz="1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OPTIONAL subheading</a:t>
            </a:r>
          </a:p>
        </p:txBody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540068" y="378366"/>
            <a:ext cx="2844354" cy="666849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agenda header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7" hasCustomPrompt="1"/>
          </p:nvPr>
        </p:nvSpPr>
        <p:spPr>
          <a:xfrm>
            <a:off x="4752022" y="381648"/>
            <a:ext cx="3852101" cy="3495652"/>
          </a:xfrm>
        </p:spPr>
        <p:txBody>
          <a:bodyPr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pic>
        <p:nvPicPr>
          <p:cNvPr id="21" name="Bild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094" y="4392000"/>
            <a:ext cx="827156" cy="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436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, with contact info (Midnight Sun 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ekstSylinder 14"/>
          <p:cNvSpPr txBox="1"/>
          <p:nvPr userDrawn="1"/>
        </p:nvSpPr>
        <p:spPr>
          <a:xfrm>
            <a:off x="5584825" y="2466670"/>
            <a:ext cx="808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b-NO" sz="1000" dirty="0">
                <a:solidFill>
                  <a:schemeClr val="bg1"/>
                </a:solidFill>
              </a:rPr>
              <a:t>EMAIL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17" name="TekstSylinder 16"/>
          <p:cNvSpPr txBox="1"/>
          <p:nvPr userDrawn="1"/>
        </p:nvSpPr>
        <p:spPr>
          <a:xfrm>
            <a:off x="5584825" y="2703048"/>
            <a:ext cx="808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b-NO" sz="1000" dirty="0">
                <a:solidFill>
                  <a:schemeClr val="bg1"/>
                </a:solidFill>
              </a:rPr>
              <a:t>MOBILE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18" name="TekstSylinder 17"/>
          <p:cNvSpPr txBox="1"/>
          <p:nvPr userDrawn="1"/>
        </p:nvSpPr>
        <p:spPr>
          <a:xfrm>
            <a:off x="5584825" y="2932392"/>
            <a:ext cx="808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b-NO" sz="1000" dirty="0">
                <a:solidFill>
                  <a:schemeClr val="bg1"/>
                </a:solidFill>
              </a:rPr>
              <a:t>TWITTER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12" name="Plassholder for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0123" y="2427702"/>
            <a:ext cx="2348891" cy="211083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email address</a:t>
            </a:r>
          </a:p>
        </p:txBody>
      </p:sp>
      <p:sp>
        <p:nvSpPr>
          <p:cNvPr id="13" name="Plassholder for tekst 5"/>
          <p:cNvSpPr>
            <a:spLocks noGrp="1"/>
          </p:cNvSpPr>
          <p:nvPr>
            <p:ph type="body" sz="quarter" idx="11" hasCustomPrompt="1"/>
          </p:nvPr>
        </p:nvSpPr>
        <p:spPr>
          <a:xfrm>
            <a:off x="6260123" y="2658534"/>
            <a:ext cx="2348891" cy="211083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mobile number</a:t>
            </a:r>
          </a:p>
        </p:txBody>
      </p:sp>
      <p:sp>
        <p:nvSpPr>
          <p:cNvPr id="14" name="Plassholder f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6260123" y="2889366"/>
            <a:ext cx="2348891" cy="211083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twitter account</a:t>
            </a:r>
          </a:p>
        </p:txBody>
      </p:sp>
      <p:pic>
        <p:nvPicPr>
          <p:cNvPr id="16" name="Bild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5436" y="2541395"/>
            <a:ext cx="288646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418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dato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3F31-8160-4BD9-BC34-875D4F719816}" type="datetime3">
              <a:rPr lang="en-GB" smtClean="0"/>
              <a:t>4 August, 2017</a:t>
            </a:fld>
            <a:endParaRPr lang="en-GB" dirty="0"/>
          </a:p>
        </p:txBody>
      </p:sp>
      <p:sp>
        <p:nvSpPr>
          <p:cNvPr id="7" name="Plassholder for bunn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EVRY BRAND STATUS</a:t>
            </a:r>
            <a:endParaRPr lang="en-GB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tel 1"/>
          <p:cNvSpPr>
            <a:spLocks noGrp="1"/>
          </p:cNvSpPr>
          <p:nvPr>
            <p:ph type="title" hasCustomPrompt="1"/>
          </p:nvPr>
        </p:nvSpPr>
        <p:spPr>
          <a:xfrm>
            <a:off x="540068" y="378366"/>
            <a:ext cx="3852482" cy="1000274"/>
          </a:xfrm>
        </p:spPr>
        <p:txBody>
          <a:bodyPr/>
          <a:lstStyle/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6057419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0942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4686300"/>
            <a:ext cx="1905000" cy="9233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6947C-0A1A-47C1-A801-FE2743895253}" type="datetime3">
              <a:rPr lang="en-GB" smtClean="0"/>
              <a:t>4 August, 2017</a:t>
            </a:fld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6300"/>
            <a:ext cx="2895600" cy="9233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EVRY BRAND STATUS</a:t>
            </a:r>
            <a:endParaRPr lang="en-GB" dirty="0"/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663BD-B805-4E3A-BE95-D1C84518C1F1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1586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(Arctic Glow 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2845"/>
            <a:ext cx="9144000" cy="1080655"/>
          </a:xfrm>
          <a:prstGeom prst="rect">
            <a:avLst/>
          </a:prstGeom>
        </p:spPr>
      </p:pic>
      <p:pic>
        <p:nvPicPr>
          <p:cNvPr id="21" name="Bild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094" y="4392000"/>
            <a:ext cx="827156" cy="432283"/>
          </a:xfrm>
          <a:prstGeom prst="rect">
            <a:avLst/>
          </a:prstGeom>
        </p:spPr>
      </p:pic>
      <p:sp>
        <p:nvSpPr>
          <p:cNvPr id="8" name="Plassholder f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540068" y="1202719"/>
            <a:ext cx="2844354" cy="230832"/>
          </a:xfrm>
        </p:spPr>
        <p:txBody>
          <a:bodyPr wrap="square">
            <a:normAutofit/>
          </a:bodyPr>
          <a:lstStyle>
            <a:lvl1pPr marL="0" indent="0">
              <a:buNone/>
              <a:defRPr sz="1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OPTIONAL subheading</a:t>
            </a:r>
          </a:p>
        </p:txBody>
      </p:sp>
      <p:sp>
        <p:nvSpPr>
          <p:cNvPr id="9" name="Tittel 1"/>
          <p:cNvSpPr>
            <a:spLocks noGrp="1"/>
          </p:cNvSpPr>
          <p:nvPr>
            <p:ph type="title" hasCustomPrompt="1"/>
          </p:nvPr>
        </p:nvSpPr>
        <p:spPr>
          <a:xfrm>
            <a:off x="540068" y="378366"/>
            <a:ext cx="2844354" cy="666849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agenda header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27" hasCustomPrompt="1"/>
          </p:nvPr>
        </p:nvSpPr>
        <p:spPr>
          <a:xfrm>
            <a:off x="4752022" y="381648"/>
            <a:ext cx="3852101" cy="3495652"/>
          </a:xfrm>
        </p:spPr>
        <p:txBody>
          <a:bodyPr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41112365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(Midnight Sun 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2845"/>
            <a:ext cx="9144000" cy="1080655"/>
          </a:xfrm>
          <a:prstGeom prst="rect">
            <a:avLst/>
          </a:prstGeom>
        </p:spPr>
      </p:pic>
      <p:pic>
        <p:nvPicPr>
          <p:cNvPr id="21" name="Bild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094" y="4392000"/>
            <a:ext cx="827156" cy="432283"/>
          </a:xfrm>
          <a:prstGeom prst="rect">
            <a:avLst/>
          </a:prstGeom>
        </p:spPr>
      </p:pic>
      <p:sp>
        <p:nvSpPr>
          <p:cNvPr id="9" name="Plassholder f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540068" y="1202719"/>
            <a:ext cx="2844354" cy="230832"/>
          </a:xfrm>
        </p:spPr>
        <p:txBody>
          <a:bodyPr wrap="square">
            <a:normAutofit/>
          </a:bodyPr>
          <a:lstStyle>
            <a:lvl1pPr marL="0" indent="0">
              <a:buNone/>
              <a:defRPr sz="1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OPTIONAL subheading</a:t>
            </a:r>
          </a:p>
        </p:txBody>
      </p:sp>
      <p:sp>
        <p:nvSpPr>
          <p:cNvPr id="11" name="Tittel 1"/>
          <p:cNvSpPr>
            <a:spLocks noGrp="1"/>
          </p:cNvSpPr>
          <p:nvPr>
            <p:ph type="title" hasCustomPrompt="1"/>
          </p:nvPr>
        </p:nvSpPr>
        <p:spPr>
          <a:xfrm>
            <a:off x="540068" y="378366"/>
            <a:ext cx="2844354" cy="666849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agenda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7" hasCustomPrompt="1"/>
          </p:nvPr>
        </p:nvSpPr>
        <p:spPr>
          <a:xfrm>
            <a:off x="4752022" y="381648"/>
            <a:ext cx="3852101" cy="3495652"/>
          </a:xfrm>
        </p:spPr>
        <p:txBody>
          <a:bodyPr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38609426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, alternative (Northern Light 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8194"/>
            <a:ext cx="9144000" cy="3595306"/>
          </a:xfrm>
          <a:prstGeom prst="rect">
            <a:avLst/>
          </a:prstGeom>
        </p:spPr>
      </p:pic>
      <p:pic>
        <p:nvPicPr>
          <p:cNvPr id="11" name="Bild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094" y="4392000"/>
            <a:ext cx="827156" cy="432283"/>
          </a:xfrm>
          <a:prstGeom prst="rect">
            <a:avLst/>
          </a:prstGeom>
        </p:spPr>
      </p:pic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540068" y="378366"/>
            <a:ext cx="2844354" cy="666849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agenda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7" hasCustomPrompt="1"/>
          </p:nvPr>
        </p:nvSpPr>
        <p:spPr>
          <a:xfrm>
            <a:off x="4752022" y="1992739"/>
            <a:ext cx="3852101" cy="2579261"/>
          </a:xfrm>
        </p:spPr>
        <p:txBody>
          <a:bodyPr/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35635980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, alternative (Arctic Glow Pur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8194"/>
            <a:ext cx="9144000" cy="3595306"/>
          </a:xfrm>
          <a:prstGeom prst="rect">
            <a:avLst/>
          </a:prstGeom>
        </p:spPr>
      </p:pic>
      <p:pic>
        <p:nvPicPr>
          <p:cNvPr id="19" name="Bild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094" y="4392000"/>
            <a:ext cx="827156" cy="432283"/>
          </a:xfrm>
          <a:prstGeom prst="rect">
            <a:avLst/>
          </a:prstGeom>
        </p:spPr>
      </p:pic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540068" y="378366"/>
            <a:ext cx="2844354" cy="666849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agenda header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27" hasCustomPrompt="1"/>
          </p:nvPr>
        </p:nvSpPr>
        <p:spPr>
          <a:xfrm>
            <a:off x="4752022" y="1992739"/>
            <a:ext cx="3852101" cy="2579261"/>
          </a:xfrm>
        </p:spPr>
        <p:txBody>
          <a:bodyPr/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33182084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, alternative (Midnight Sun 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8194"/>
            <a:ext cx="9144000" cy="3595306"/>
          </a:xfrm>
          <a:prstGeom prst="rect">
            <a:avLst/>
          </a:prstGeom>
        </p:spPr>
      </p:pic>
      <p:pic>
        <p:nvPicPr>
          <p:cNvPr id="17" name="Bild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094" y="4392000"/>
            <a:ext cx="827156" cy="432283"/>
          </a:xfrm>
          <a:prstGeom prst="rect">
            <a:avLst/>
          </a:prstGeom>
        </p:spPr>
      </p:pic>
      <p:sp>
        <p:nvSpPr>
          <p:cNvPr id="8" name="Tittel 1"/>
          <p:cNvSpPr>
            <a:spLocks noGrp="1"/>
          </p:cNvSpPr>
          <p:nvPr>
            <p:ph type="title" hasCustomPrompt="1"/>
          </p:nvPr>
        </p:nvSpPr>
        <p:spPr>
          <a:xfrm>
            <a:off x="540068" y="378366"/>
            <a:ext cx="2844354" cy="666849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agenda header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7" hasCustomPrompt="1"/>
          </p:nvPr>
        </p:nvSpPr>
        <p:spPr>
          <a:xfrm>
            <a:off x="4752022" y="1992739"/>
            <a:ext cx="3852101" cy="2579261"/>
          </a:xfrm>
        </p:spPr>
        <p:txBody>
          <a:bodyPr/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3168398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ssholder for tekst 14"/>
          <p:cNvSpPr txBox="1">
            <a:spLocks/>
          </p:cNvSpPr>
          <p:nvPr/>
        </p:nvSpPr>
        <p:spPr>
          <a:xfrm>
            <a:off x="540000" y="4572572"/>
            <a:ext cx="8064250" cy="3600"/>
          </a:xfrm>
          <a:prstGeom prst="rect">
            <a:avLst/>
          </a:prstGeom>
          <a:solidFill>
            <a:srgbClr val="063954"/>
          </a:solidFill>
        </p:spPr>
        <p:txBody>
          <a:bodyPr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52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8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04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126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68" y="378366"/>
            <a:ext cx="2844354" cy="100027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GB" noProof="0" dirty="0"/>
              <a:t>Click to add</a:t>
            </a:r>
            <a:br>
              <a:rPr lang="en-GB" noProof="0" dirty="0"/>
            </a:br>
            <a:r>
              <a:rPr lang="en-GB" noProof="0" dirty="0"/>
              <a:t>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4468" y="378047"/>
            <a:ext cx="4859782" cy="402890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00" y="4862525"/>
            <a:ext cx="3672613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00">
                <a:solidFill>
                  <a:srgbClr val="698898"/>
                </a:solidFill>
                <a:latin typeface="+mn-lt"/>
              </a:defRPr>
            </a:lvl1pPr>
          </a:lstStyle>
          <a:p>
            <a:fld id="{361079A9-BA14-4D2F-9615-0E756BDA9849}" type="datetime3">
              <a:rPr lang="en-GB" smtClean="0"/>
              <a:t>4 August, 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0000" y="4765665"/>
            <a:ext cx="3672613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00" cap="all" baseline="0">
                <a:solidFill>
                  <a:srgbClr val="698898"/>
                </a:solidFill>
                <a:latin typeface="+mn-lt"/>
              </a:defRPr>
            </a:lvl1pPr>
          </a:lstStyle>
          <a:p>
            <a:r>
              <a:rPr lang="en-GB"/>
              <a:t>EVRY BRAND STATUS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0000" y="4765664"/>
            <a:ext cx="180000" cy="92333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00">
                <a:solidFill>
                  <a:srgbClr val="698898"/>
                </a:solidFill>
                <a:latin typeface="+mn-lt"/>
              </a:defRPr>
            </a:lvl1pPr>
          </a:lstStyle>
          <a:p>
            <a:fld id="{7766E8B7-50FC-48D4-B5AD-275A23A4E85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5" name="Bilde 74"/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200" y="4683600"/>
            <a:ext cx="523727" cy="27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9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8" r:id="rId2"/>
    <p:sldLayoutId id="2147483707" r:id="rId3"/>
    <p:sldLayoutId id="2147483721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672" r:id="rId10"/>
    <p:sldLayoutId id="2147483710" r:id="rId11"/>
    <p:sldLayoutId id="2147483709" r:id="rId12"/>
    <p:sldLayoutId id="2147483711" r:id="rId13"/>
    <p:sldLayoutId id="2147483722" r:id="rId14"/>
    <p:sldLayoutId id="2147483674" r:id="rId15"/>
    <p:sldLayoutId id="2147483735" r:id="rId16"/>
    <p:sldLayoutId id="2147483738" r:id="rId17"/>
    <p:sldLayoutId id="2147483715" r:id="rId18"/>
    <p:sldLayoutId id="2147483734" r:id="rId19"/>
    <p:sldLayoutId id="2147483716" r:id="rId20"/>
    <p:sldLayoutId id="2147483733" r:id="rId21"/>
    <p:sldLayoutId id="2147483680" r:id="rId22"/>
    <p:sldLayoutId id="2147483712" r:id="rId23"/>
    <p:sldLayoutId id="2147483703" r:id="rId24"/>
    <p:sldLayoutId id="2147483702" r:id="rId25"/>
    <p:sldLayoutId id="2147483719" r:id="rId26"/>
    <p:sldLayoutId id="2147483720" r:id="rId27"/>
    <p:sldLayoutId id="2147483705" r:id="rId28"/>
    <p:sldLayoutId id="2147483706" r:id="rId29"/>
    <p:sldLayoutId id="2147483717" r:id="rId30"/>
    <p:sldLayoutId id="2147483718" r:id="rId31"/>
    <p:sldLayoutId id="2147483736" r:id="rId32"/>
    <p:sldLayoutId id="2147483737" r:id="rId33"/>
    <p:sldLayoutId id="2147483739" r:id="rId34"/>
    <p:sldLayoutId id="2147483693" r:id="rId35"/>
    <p:sldLayoutId id="2147483713" r:id="rId36"/>
    <p:sldLayoutId id="2147483714" r:id="rId37"/>
    <p:sldLayoutId id="2147483725" r:id="rId38"/>
    <p:sldLayoutId id="2147483726" r:id="rId39"/>
    <p:sldLayoutId id="2147483727" r:id="rId40"/>
    <p:sldLayoutId id="2147483666" r:id="rId41"/>
    <p:sldLayoutId id="2147483724" r:id="rId42"/>
    <p:sldLayoutId id="2147483742" r:id="rId43"/>
  </p:sldLayoutIdLst>
  <p:hf sldNum="0" hdr="0"/>
  <p:txStyles>
    <p:titleStyle>
      <a:lvl1pPr algn="l" defTabSz="685800" rtl="0" eaLnBrk="1" latinLnBrk="0" hangingPunct="1">
        <a:lnSpc>
          <a:spcPct val="110000"/>
        </a:lnSpc>
        <a:spcBef>
          <a:spcPts val="0"/>
        </a:spcBef>
        <a:buNone/>
        <a:defRPr sz="20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26000" indent="-126000" algn="l" defTabSz="6858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300" kern="1200">
          <a:solidFill>
            <a:schemeClr val="tx2"/>
          </a:solidFill>
          <a:latin typeface="+mn-lt"/>
          <a:ea typeface="+mn-ea"/>
          <a:cs typeface="+mn-cs"/>
        </a:defRPr>
      </a:lvl1pPr>
      <a:lvl2pPr marL="252000" indent="-126000" algn="l" defTabSz="685800" rtl="0" eaLnBrk="1" latinLnBrk="0" hangingPunct="1">
        <a:lnSpc>
          <a:spcPct val="110000"/>
        </a:lnSpc>
        <a:spcBef>
          <a:spcPts val="0"/>
        </a:spcBef>
        <a:buFont typeface="Courier New" panose="02070309020205020404" pitchFamily="49" charset="0"/>
        <a:buChar char="o"/>
        <a:defRPr sz="1300" kern="1200">
          <a:solidFill>
            <a:schemeClr val="tx2"/>
          </a:solidFill>
          <a:latin typeface="+mn-lt"/>
          <a:ea typeface="+mn-ea"/>
          <a:cs typeface="+mn-cs"/>
        </a:defRPr>
      </a:lvl2pPr>
      <a:lvl3pPr marL="378000" indent="-126000" algn="l" defTabSz="6858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300" kern="1200">
          <a:solidFill>
            <a:schemeClr val="tx2"/>
          </a:solidFill>
          <a:latin typeface="+mn-lt"/>
          <a:ea typeface="+mn-ea"/>
          <a:cs typeface="+mn-cs"/>
        </a:defRPr>
      </a:lvl3pPr>
      <a:lvl4pPr marL="504000" indent="-126000" algn="l" defTabSz="6858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3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126000" algn="l" defTabSz="6858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3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40" userDrawn="1">
          <p15:clr>
            <a:srgbClr val="F26B43"/>
          </p15:clr>
        </p15:guide>
        <p15:guide id="10" pos="5420" userDrawn="1">
          <p15:clr>
            <a:srgbClr val="F26B43"/>
          </p15:clr>
        </p15:guide>
        <p15:guide id="18" orient="horz" pos="2880" userDrawn="1">
          <p15:clr>
            <a:srgbClr val="F26B43"/>
          </p15:clr>
        </p15:guide>
        <p15:guide id="19" pos="2358" userDrawn="1">
          <p15:clr>
            <a:srgbClr val="F26B43"/>
          </p15:clr>
        </p15:guide>
        <p15:guide id="20" pos="2993" userDrawn="1">
          <p15:clr>
            <a:srgbClr val="F26B43"/>
          </p15:clr>
        </p15:guide>
        <p15:guide id="21" pos="2767" userDrawn="1">
          <p15:clr>
            <a:srgbClr val="F26B43"/>
          </p15:clr>
        </p15:guide>
        <p15:guide id="23" orient="horz" pos="2787" userDrawn="1">
          <p15:clr>
            <a:srgbClr val="F26B43"/>
          </p15:clr>
        </p15:guide>
        <p15:guide id="24" orient="horz" pos="9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077274" y="1645130"/>
            <a:ext cx="7038000" cy="1169551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Project Dashboard</a:t>
            </a:r>
            <a:br>
              <a:rPr lang="en-US" sz="2800" dirty="0"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31</a:t>
            </a:r>
            <a:r>
              <a:rPr lang="en-US" sz="2800" baseline="30000" dirty="0"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st</a:t>
            </a:r>
            <a:r>
              <a:rPr lang="en-US" sz="2800" dirty="0"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 July 2017 to 4</a:t>
            </a:r>
            <a:r>
              <a:rPr lang="en-US" sz="2800" baseline="30000" dirty="0"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th</a:t>
            </a:r>
            <a:r>
              <a:rPr lang="en-US" sz="2800" dirty="0"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 Aug 2017</a:t>
            </a:r>
            <a:endParaRPr lang="en-GB" sz="2800" dirty="0">
              <a:latin typeface="Calibri" panose="020F050202020403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7272670" y="377826"/>
            <a:ext cx="1331580" cy="961910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defRPr/>
            </a:pPr>
            <a:r>
              <a:rPr lang="en-US" sz="900" dirty="0"/>
              <a:t>ISO 9001:2015</a:t>
            </a:r>
          </a:p>
          <a:p>
            <a:pPr>
              <a:spcBef>
                <a:spcPts val="400"/>
              </a:spcBef>
              <a:defRPr/>
            </a:pPr>
            <a:r>
              <a:rPr lang="en-US" sz="900" dirty="0"/>
              <a:t>ISO/IEC 27001:2013</a:t>
            </a:r>
          </a:p>
          <a:p>
            <a:pPr>
              <a:spcBef>
                <a:spcPts val="400"/>
              </a:spcBef>
              <a:defRPr/>
            </a:pPr>
            <a:r>
              <a:rPr lang="en-US" sz="900" dirty="0"/>
              <a:t>CMMI ML 5</a:t>
            </a:r>
          </a:p>
          <a:p>
            <a:pPr>
              <a:spcBef>
                <a:spcPts val="400"/>
              </a:spcBef>
              <a:defRPr/>
            </a:pPr>
            <a:r>
              <a:rPr lang="en-US" sz="900" dirty="0"/>
              <a:t>PCMM ML 5 </a:t>
            </a:r>
          </a:p>
          <a:p>
            <a:pPr>
              <a:spcBef>
                <a:spcPts val="400"/>
              </a:spcBef>
              <a:defRPr/>
            </a:pPr>
            <a:r>
              <a:rPr lang="en-US" sz="900" dirty="0"/>
              <a:t>PCI DSS V 3.1</a:t>
            </a:r>
          </a:p>
        </p:txBody>
      </p:sp>
    </p:spTree>
    <p:extLst>
      <p:ext uri="{BB962C8B-B14F-4D97-AF65-F5344CB8AC3E}">
        <p14:creationId xmlns:p14="http://schemas.microsoft.com/office/powerpoint/2010/main" val="3558353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2401" y="8431"/>
            <a:ext cx="2844354" cy="58648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General Updates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7444" y="1765005"/>
            <a:ext cx="8683127" cy="261086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685800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sz="2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243" y="727111"/>
            <a:ext cx="8343440" cy="374573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685800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sz="2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1" y="572873"/>
            <a:ext cx="8513282" cy="389997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685800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sz="2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</a:rPr>
              <a:t>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4162" y="611818"/>
            <a:ext cx="6651172" cy="8899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</a:rPr>
              <a:t>Shilpa will replace Sudhanva for RME</a:t>
            </a: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</a:rPr>
              <a:t>Preeti will come in for Shilpa for Smartfees</a:t>
            </a: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</a:rPr>
              <a:t>Transition for the above mentioned replacements are in progress. </a:t>
            </a:r>
          </a:p>
        </p:txBody>
      </p:sp>
      <p:graphicFrame>
        <p:nvGraphicFramePr>
          <p:cNvPr id="8" name="Table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4329688"/>
              </p:ext>
            </p:extLst>
          </p:nvPr>
        </p:nvGraphicFramePr>
        <p:xfrm>
          <a:off x="463529" y="2081288"/>
          <a:ext cx="7182294" cy="91631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114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3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3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09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Calibri" panose="020F0502020204030204" pitchFamily="34" charset="0"/>
                        </a:rPr>
                        <a:t>Sl</a:t>
                      </a:r>
                      <a:r>
                        <a:rPr lang="en-US" sz="1200" dirty="0"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</a:rPr>
                        <a:t>Resource Name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997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Mounica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4-Aug 2017</a:t>
                      </a:r>
                    </a:p>
                  </a:txBody>
                  <a:tcPr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997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1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75942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463529" y="1644632"/>
            <a:ext cx="2844354" cy="30697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90000" lnSpcReduction="20000"/>
          </a:bodyPr>
          <a:lstStyle>
            <a:lvl1pPr algn="l" defTabSz="685800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sz="2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Calibri" panose="020F0502020204030204" pitchFamily="34" charset="0"/>
              </a:rPr>
              <a:t>PTO’s</a:t>
            </a:r>
          </a:p>
        </p:txBody>
      </p:sp>
    </p:spTree>
    <p:extLst>
      <p:ext uri="{BB962C8B-B14F-4D97-AF65-F5344CB8AC3E}">
        <p14:creationId xmlns:p14="http://schemas.microsoft.com/office/powerpoint/2010/main" val="204216551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 bwMode="white">
          <a:xfrm>
            <a:off x="3419317" y="3285303"/>
            <a:ext cx="2438558" cy="3119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8037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0977247"/>
              </p:ext>
            </p:extLst>
          </p:nvPr>
        </p:nvGraphicFramePr>
        <p:xfrm>
          <a:off x="246753" y="437316"/>
          <a:ext cx="8780290" cy="4602517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93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8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26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62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70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Project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Start Date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End Date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</a:rPr>
                        <a:t>Key Highlights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</a:rPr>
                        <a:t># of Resources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5491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SMARTFEES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17-July</a:t>
                      </a:r>
                    </a:p>
                    <a:p>
                      <a:pPr algn="ctr"/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28-July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SMARTFEES-Sprint</a:t>
                      </a:r>
                      <a:r>
                        <a:rPr lang="en-US" sz="1100" b="1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34 </a:t>
                      </a:r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(17</a:t>
                      </a:r>
                      <a:r>
                        <a:rPr lang="en-US" sz="1100" b="1" kern="1200" baseline="300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July–</a:t>
                      </a:r>
                      <a:r>
                        <a:rPr lang="en-US" sz="1100" b="1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28</a:t>
                      </a:r>
                      <a:r>
                        <a:rPr lang="en-US" sz="1100" b="1" kern="1200" baseline="300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100" b="1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July</a:t>
                      </a:r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):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1" u="sng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DEV: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Team was involved in Sprint 34 User stories implementation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Team attended Sprint 35 Grooming</a:t>
                      </a:r>
                      <a:endParaRPr lang="en-US" sz="1100" b="1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66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 b="1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685800" rtl="0" eaLnBrk="1" latinLnBrk="0" hangingPunct="1"/>
                      <a:endParaRPr lang="en-US" sz="1100" b="1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685800" rtl="0" eaLnBrk="1" latinLnBrk="0" hangingPunct="1"/>
                      <a:endParaRPr lang="en-US" sz="1100" b="1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This includes onshore activities except QA activities.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endParaRPr lang="en-US" sz="1100" b="1" u="sng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US" sz="1100" b="1" u="sng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QA: </a:t>
                      </a:r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Sprint - 34 QA Report</a:t>
                      </a:r>
                    </a:p>
                    <a:p>
                      <a:pPr marL="228600" marR="0" lvl="0" indent="-2286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Team involved in Test Case</a:t>
                      </a: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Execution for sprint-34 user stories</a:t>
                      </a:r>
                    </a:p>
                    <a:p>
                      <a:pPr marL="228600" marR="0" lvl="0" indent="-2286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Note: 1. Team Participated Weekly Dev and QA call.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   2. Team attended Sprint 35 Grooming.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228600" indent="-2286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Hemanth</a:t>
                      </a:r>
                    </a:p>
                    <a:p>
                      <a:pPr marL="228600" indent="-2286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Bhupal Koushik</a:t>
                      </a:r>
                    </a:p>
                    <a:p>
                      <a:pPr marL="228600" indent="-2286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Satish</a:t>
                      </a:r>
                    </a:p>
                    <a:p>
                      <a:pPr marL="228600" indent="-2286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Siva</a:t>
                      </a:r>
                    </a:p>
                    <a:p>
                      <a:pPr marL="228600" indent="-22860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Mounica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Siddesh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Veeresh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Shilpa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 dirty="0">
                        <a:solidFill>
                          <a:srgbClr val="00B050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2401" y="0"/>
            <a:ext cx="2844354" cy="306976"/>
          </a:xfrm>
        </p:spPr>
        <p:txBody>
          <a:bodyPr vert="horz" wrap="square" lIns="0" tIns="0" rIns="0" bIns="0" rtlCol="0" anchor="t" anchorCtr="0">
            <a:normAutofit fontScale="90000"/>
          </a:bodyPr>
          <a:lstStyle/>
          <a:p>
            <a:r>
              <a:rPr lang="en-US" dirty="0"/>
              <a:t> </a:t>
            </a:r>
            <a:r>
              <a:rPr lang="en-US" sz="2700" dirty="0">
                <a:latin typeface="Calibri" panose="020F0502020204030204" pitchFamily="34" charset="0"/>
              </a:rPr>
              <a:t>Project Details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39231"/>
              </p:ext>
            </p:extLst>
          </p:nvPr>
        </p:nvGraphicFramePr>
        <p:xfrm>
          <a:off x="2669836" y="1905000"/>
          <a:ext cx="4253478" cy="619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5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Stories/ Bugs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 Completed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8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584404"/>
              </p:ext>
            </p:extLst>
          </p:nvPr>
        </p:nvGraphicFramePr>
        <p:xfrm>
          <a:off x="2669836" y="3473087"/>
          <a:ext cx="4485876" cy="10384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000">
                  <a:extLst>
                    <a:ext uri="{9D8B030D-6E8A-4147-A177-3AD203B41FA5}">
                      <a16:colId xmlns:a16="http://schemas.microsoft.com/office/drawing/2014/main" val="1830950659"/>
                    </a:ext>
                  </a:extLst>
                </a:gridCol>
                <a:gridCol w="478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78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8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7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1116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 No. of Items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Items</a:t>
                      </a:r>
                      <a:r>
                        <a:rPr lang="en-US" sz="10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Completed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 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 Progress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 No. of items in resolved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 QA Review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Bugs/Defects</a:t>
                      </a:r>
                      <a:r>
                        <a:rPr 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Logged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Bugs/Defects Closed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06">
                <a:tc>
                  <a:txBody>
                    <a:bodyPr/>
                    <a:lstStyle/>
                    <a:p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12855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2400" y="102509"/>
            <a:ext cx="8621485" cy="468217"/>
          </a:xfrm>
        </p:spPr>
        <p:txBody>
          <a:bodyPr vert="horz" wrap="square" lIns="0" tIns="0" rIns="0" bIns="0" rtlCol="0" anchor="t" anchorCtr="0">
            <a:normAutofit fontScale="90000"/>
          </a:bodyPr>
          <a:lstStyle/>
          <a:p>
            <a:pPr algn="ctr"/>
            <a:r>
              <a:rPr lang="en-US" dirty="0"/>
              <a:t> </a:t>
            </a:r>
            <a:r>
              <a:rPr lang="en-US" sz="2700" dirty="0">
                <a:latin typeface="Calibri" panose="020F0502020204030204" pitchFamily="34" charset="0"/>
              </a:rPr>
              <a:t>SMARTFEES : DRE and Escaped Defects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682848"/>
              </p:ext>
            </p:extLst>
          </p:nvPr>
        </p:nvGraphicFramePr>
        <p:xfrm>
          <a:off x="457200" y="583858"/>
          <a:ext cx="8316686" cy="171494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790147">
                  <a:extLst>
                    <a:ext uri="{9D8B030D-6E8A-4147-A177-3AD203B41FA5}">
                      <a16:colId xmlns:a16="http://schemas.microsoft.com/office/drawing/2014/main" val="2051994072"/>
                    </a:ext>
                  </a:extLst>
                </a:gridCol>
                <a:gridCol w="1176667">
                  <a:extLst>
                    <a:ext uri="{9D8B030D-6E8A-4147-A177-3AD203B41FA5}">
                      <a16:colId xmlns:a16="http://schemas.microsoft.com/office/drawing/2014/main" val="4152509527"/>
                    </a:ext>
                  </a:extLst>
                </a:gridCol>
                <a:gridCol w="599815">
                  <a:extLst>
                    <a:ext uri="{9D8B030D-6E8A-4147-A177-3AD203B41FA5}">
                      <a16:colId xmlns:a16="http://schemas.microsoft.com/office/drawing/2014/main" val="1435362628"/>
                    </a:ext>
                  </a:extLst>
                </a:gridCol>
                <a:gridCol w="709940">
                  <a:extLst>
                    <a:ext uri="{9D8B030D-6E8A-4147-A177-3AD203B41FA5}">
                      <a16:colId xmlns:a16="http://schemas.microsoft.com/office/drawing/2014/main" val="2760342246"/>
                    </a:ext>
                  </a:extLst>
                </a:gridCol>
                <a:gridCol w="469393">
                  <a:extLst>
                    <a:ext uri="{9D8B030D-6E8A-4147-A177-3AD203B41FA5}">
                      <a16:colId xmlns:a16="http://schemas.microsoft.com/office/drawing/2014/main" val="39172371"/>
                    </a:ext>
                  </a:extLst>
                </a:gridCol>
                <a:gridCol w="531980">
                  <a:extLst>
                    <a:ext uri="{9D8B030D-6E8A-4147-A177-3AD203B41FA5}">
                      <a16:colId xmlns:a16="http://schemas.microsoft.com/office/drawing/2014/main" val="2546061509"/>
                    </a:ext>
                  </a:extLst>
                </a:gridCol>
                <a:gridCol w="508511">
                  <a:extLst>
                    <a:ext uri="{9D8B030D-6E8A-4147-A177-3AD203B41FA5}">
                      <a16:colId xmlns:a16="http://schemas.microsoft.com/office/drawing/2014/main" val="898999713"/>
                    </a:ext>
                  </a:extLst>
                </a:gridCol>
                <a:gridCol w="414630">
                  <a:extLst>
                    <a:ext uri="{9D8B030D-6E8A-4147-A177-3AD203B41FA5}">
                      <a16:colId xmlns:a16="http://schemas.microsoft.com/office/drawing/2014/main" val="1494740829"/>
                    </a:ext>
                  </a:extLst>
                </a:gridCol>
                <a:gridCol w="510466">
                  <a:extLst>
                    <a:ext uri="{9D8B030D-6E8A-4147-A177-3AD203B41FA5}">
                      <a16:colId xmlns:a16="http://schemas.microsoft.com/office/drawing/2014/main" val="2620303458"/>
                    </a:ext>
                  </a:extLst>
                </a:gridCol>
                <a:gridCol w="539801">
                  <a:extLst>
                    <a:ext uri="{9D8B030D-6E8A-4147-A177-3AD203B41FA5}">
                      <a16:colId xmlns:a16="http://schemas.microsoft.com/office/drawing/2014/main" val="59691128"/>
                    </a:ext>
                  </a:extLst>
                </a:gridCol>
                <a:gridCol w="672798">
                  <a:extLst>
                    <a:ext uri="{9D8B030D-6E8A-4147-A177-3AD203B41FA5}">
                      <a16:colId xmlns:a16="http://schemas.microsoft.com/office/drawing/2014/main" val="3209104366"/>
                    </a:ext>
                  </a:extLst>
                </a:gridCol>
                <a:gridCol w="696269">
                  <a:extLst>
                    <a:ext uri="{9D8B030D-6E8A-4147-A177-3AD203B41FA5}">
                      <a16:colId xmlns:a16="http://schemas.microsoft.com/office/drawing/2014/main" val="3707276109"/>
                    </a:ext>
                  </a:extLst>
                </a:gridCol>
                <a:gridCol w="696269">
                  <a:extLst>
                    <a:ext uri="{9D8B030D-6E8A-4147-A177-3AD203B41FA5}">
                      <a16:colId xmlns:a16="http://schemas.microsoft.com/office/drawing/2014/main" val="2021467271"/>
                    </a:ext>
                  </a:extLst>
                </a:gridCol>
              </a:tblGrid>
              <a:tr h="168421">
                <a:tc gridSpan="2"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Sprints</a:t>
                      </a:r>
                    </a:p>
                  </a:txBody>
                  <a:tcPr marL="3478" marR="3478" marT="3478" marB="0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Defect Priority</a:t>
                      </a:r>
                    </a:p>
                  </a:txBody>
                  <a:tcPr marL="3478" marR="3478" marT="3478" marB="0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Defect Metrics</a:t>
                      </a:r>
                    </a:p>
                  </a:txBody>
                  <a:tcPr marL="3478" marR="3478" marT="3478" marB="0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09859"/>
                  </a:ext>
                </a:extLst>
              </a:tr>
              <a:tr h="612130"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Sprint No</a:t>
                      </a: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Sprint Timeline</a:t>
                      </a: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Total Defects</a:t>
                      </a:r>
                      <a:b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b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No. Of User Stories</a:t>
                      </a: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Blocker</a:t>
                      </a:r>
                      <a:b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Critical</a:t>
                      </a:r>
                      <a:b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Major</a:t>
                      </a:r>
                      <a:b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Minor</a:t>
                      </a:r>
                      <a:b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Trivial</a:t>
                      </a:r>
                      <a:b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Defects</a:t>
                      </a:r>
                      <a:b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Resolved</a:t>
                      </a:r>
                      <a:b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endParaRPr 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Defect</a:t>
                      </a:r>
                      <a:b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Discovery Rate</a:t>
                      </a:r>
                      <a:b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(In %)</a:t>
                      </a: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Defect Removal Efficiency</a:t>
                      </a:r>
                      <a:b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(In %)</a:t>
                      </a: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Carry forwarded Defects </a:t>
                      </a: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507766"/>
                  </a:ext>
                </a:extLst>
              </a:tr>
              <a:tr h="412046"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Sprint-33</a:t>
                      </a:r>
                    </a:p>
                  </a:txBody>
                  <a:tcPr marL="9525" marR="9525" marT="952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weeks (7/03/17 - 7/14/2017)</a:t>
                      </a:r>
                      <a:b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9525" marR="9525" marT="952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22.22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16809"/>
                  </a:ext>
                </a:extLst>
              </a:tr>
              <a:tr h="466003"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Sprint-34</a:t>
                      </a: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weeks (7/017/17 - 7/28/2017)</a:t>
                      </a:r>
                      <a:b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18.75</a:t>
                      </a: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76030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0E4A389-FF0D-40FE-B0B4-437DC0956F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747919"/>
              </p:ext>
            </p:extLst>
          </p:nvPr>
        </p:nvGraphicFramePr>
        <p:xfrm>
          <a:off x="1436914" y="2471057"/>
          <a:ext cx="6041343" cy="2044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218216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2400" y="-11017"/>
            <a:ext cx="8621485" cy="468217"/>
          </a:xfrm>
        </p:spPr>
        <p:txBody>
          <a:bodyPr vert="horz" wrap="square" lIns="0" tIns="0" rIns="0" bIns="0" rtlCol="0" anchor="t" anchorCtr="0">
            <a:normAutofit fontScale="90000"/>
          </a:bodyPr>
          <a:lstStyle/>
          <a:p>
            <a:pPr algn="ctr"/>
            <a:r>
              <a:rPr lang="en-US" dirty="0"/>
              <a:t> </a:t>
            </a:r>
            <a:r>
              <a:rPr lang="en-US" sz="2700" dirty="0">
                <a:latin typeface="Calibri" panose="020F0502020204030204" pitchFamily="34" charset="0"/>
              </a:rPr>
              <a:t>SMARTFEES : BRE and Escaped Bugs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920211"/>
              </p:ext>
            </p:extLst>
          </p:nvPr>
        </p:nvGraphicFramePr>
        <p:xfrm>
          <a:off x="435427" y="544285"/>
          <a:ext cx="8338458" cy="1590803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084344">
                  <a:extLst>
                    <a:ext uri="{9D8B030D-6E8A-4147-A177-3AD203B41FA5}">
                      <a16:colId xmlns:a16="http://schemas.microsoft.com/office/drawing/2014/main" val="1926396991"/>
                    </a:ext>
                  </a:extLst>
                </a:gridCol>
                <a:gridCol w="1234315">
                  <a:extLst>
                    <a:ext uri="{9D8B030D-6E8A-4147-A177-3AD203B41FA5}">
                      <a16:colId xmlns:a16="http://schemas.microsoft.com/office/drawing/2014/main" val="4094597554"/>
                    </a:ext>
                  </a:extLst>
                </a:gridCol>
                <a:gridCol w="1284514">
                  <a:extLst>
                    <a:ext uri="{9D8B030D-6E8A-4147-A177-3AD203B41FA5}">
                      <a16:colId xmlns:a16="http://schemas.microsoft.com/office/drawing/2014/main" val="24236331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1700332"/>
                    </a:ext>
                  </a:extLst>
                </a:gridCol>
                <a:gridCol w="827314">
                  <a:extLst>
                    <a:ext uri="{9D8B030D-6E8A-4147-A177-3AD203B41FA5}">
                      <a16:colId xmlns:a16="http://schemas.microsoft.com/office/drawing/2014/main" val="301170097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451514420"/>
                    </a:ext>
                  </a:extLst>
                </a:gridCol>
                <a:gridCol w="979715">
                  <a:extLst>
                    <a:ext uri="{9D8B030D-6E8A-4147-A177-3AD203B41FA5}">
                      <a16:colId xmlns:a16="http://schemas.microsoft.com/office/drawing/2014/main" val="3029079342"/>
                    </a:ext>
                  </a:extLst>
                </a:gridCol>
                <a:gridCol w="870856">
                  <a:extLst>
                    <a:ext uri="{9D8B030D-6E8A-4147-A177-3AD203B41FA5}">
                      <a16:colId xmlns:a16="http://schemas.microsoft.com/office/drawing/2014/main" val="2237195262"/>
                    </a:ext>
                  </a:extLst>
                </a:gridCol>
              </a:tblGrid>
              <a:tr h="209119"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1000" b="1" u="none" strike="noStrike" dirty="0">
                          <a:effectLst/>
                        </a:rPr>
                        <a:t>Sprints</a:t>
                      </a:r>
                      <a:endParaRPr lang="en-US" sz="1000" b="1" i="0" u="none" strike="noStrike" dirty="0">
                        <a:solidFill>
                          <a:srgbClr val="0F24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8" marR="3128" marT="3128" marB="0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1" u="none" strike="noStrike" dirty="0">
                          <a:effectLst/>
                        </a:rPr>
                        <a:t>Offshore Bug</a:t>
                      </a:r>
                      <a:endParaRPr lang="en-US" sz="1000" b="1" i="0" u="none" strike="noStrike" dirty="0">
                        <a:solidFill>
                          <a:srgbClr val="0F24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8" marR="3128" marT="3128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1" u="none" strike="noStrike" dirty="0">
                          <a:effectLst/>
                        </a:rPr>
                        <a:t>Onshore Bug</a:t>
                      </a:r>
                      <a:endParaRPr lang="en-US" sz="1000" b="1" i="0" u="none" strike="noStrike" dirty="0">
                        <a:solidFill>
                          <a:srgbClr val="0F24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8" marR="3128" marT="3128" marB="0"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t"/>
                      <a:r>
                        <a:rPr lang="en-US" sz="1000" b="1" u="none" strike="noStrike" dirty="0">
                          <a:effectLst/>
                        </a:rPr>
                        <a:t>Bug Metrics</a:t>
                      </a:r>
                      <a:endParaRPr lang="en-US" sz="1000" b="1" i="0" u="none" strike="noStrike" dirty="0">
                        <a:solidFill>
                          <a:srgbClr val="0F24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8" marR="3128" marT="3128" marB="0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088973"/>
                  </a:ext>
                </a:extLst>
              </a:tr>
              <a:tr h="72210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Sprint No</a:t>
                      </a:r>
                      <a:endParaRPr lang="en-US" sz="1000" b="1" i="0" u="none" strike="noStrike" dirty="0">
                        <a:solidFill>
                          <a:srgbClr val="0F24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8" marR="3128" marT="312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Sprint Timeline</a:t>
                      </a:r>
                      <a:endParaRPr lang="en-US" sz="1000" b="1" i="0" u="none" strike="noStrike" dirty="0">
                        <a:solidFill>
                          <a:srgbClr val="0F24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8" marR="3128" marT="312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Total Bugs Found By Offshore 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br>
                        <a:rPr lang="en-US" sz="1000" u="none" strike="noStrike" dirty="0">
                          <a:effectLst/>
                        </a:rPr>
                      </a:b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b="1" i="0" u="none" strike="noStrike" dirty="0">
                        <a:solidFill>
                          <a:srgbClr val="0F24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8" marR="3128" marT="312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Total Bugs Found By Onshore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b="1" i="0" u="none" strike="noStrike" dirty="0">
                        <a:solidFill>
                          <a:srgbClr val="0F24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8" marR="3128" marT="312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Total 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Bugs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b="1" i="0" u="none" strike="noStrike" dirty="0">
                        <a:solidFill>
                          <a:srgbClr val="0F24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8" marR="3128" marT="312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Bugs Resolved </a:t>
                      </a:r>
                      <a:endParaRPr lang="en-US" sz="1000" b="1" i="0" u="none" strike="noStrike" dirty="0">
                        <a:solidFill>
                          <a:srgbClr val="0F24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8" marR="3128" marT="312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Bug Removal Efficiency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(In %)</a:t>
                      </a:r>
                      <a:endParaRPr lang="en-US" sz="1000" b="1" i="0" u="none" strike="noStrike" dirty="0">
                        <a:solidFill>
                          <a:srgbClr val="0F24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8" marR="3128" marT="312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Carry forwarded Bugs</a:t>
                      </a:r>
                      <a:endParaRPr lang="en-US" sz="1000" b="1" i="0" u="none" strike="noStrike" dirty="0">
                        <a:solidFill>
                          <a:srgbClr val="0F24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8" marR="3128" marT="3128" marB="0"/>
                </a:tc>
                <a:extLst>
                  <a:ext uri="{0D108BD9-81ED-4DB2-BD59-A6C34878D82A}">
                    <a16:rowId xmlns:a16="http://schemas.microsoft.com/office/drawing/2014/main" val="2168384599"/>
                  </a:ext>
                </a:extLst>
              </a:tr>
              <a:tr h="29094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Sprint-33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78" marR="3478" marT="347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2 weeks (7/3/17 - 7/14/2017)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78" marR="3478" marT="3478" marB="0"/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128" marR="3128" marT="3128" marB="0"/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3128" marR="3128" marT="3128" marB="0"/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128" marR="3128" marT="3128" marB="0"/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128" marR="3128" marT="3128" marB="0"/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3128" marR="3128" marT="3128" marB="0"/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3128" marR="3128" marT="3128" marB="0"/>
                </a:tc>
                <a:extLst>
                  <a:ext uri="{0D108BD9-81ED-4DB2-BD59-A6C34878D82A}">
                    <a16:rowId xmlns:a16="http://schemas.microsoft.com/office/drawing/2014/main" val="1372057598"/>
                  </a:ext>
                </a:extLst>
              </a:tr>
              <a:tr h="29094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Sprint-34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78" marR="3478" marT="3478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2 weeks (7/17/17 - 7/28/2017)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78" marR="3478" marT="3478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3128" marR="3128" marT="3128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3128" marR="3128" marT="3128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3128" marR="3128" marT="3128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3128" marR="3128" marT="3128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3128" marR="3128" marT="3128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t" latinLnBrk="0" hangingPunct="1"/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3128" marR="3128" marT="3128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11485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6647F60-65C6-4EDE-9BD5-1181D816A0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413695"/>
              </p:ext>
            </p:extLst>
          </p:nvPr>
        </p:nvGraphicFramePr>
        <p:xfrm>
          <a:off x="1436914" y="2222173"/>
          <a:ext cx="6298747" cy="2246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77484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787808"/>
              </p:ext>
            </p:extLst>
          </p:nvPr>
        </p:nvGraphicFramePr>
        <p:xfrm>
          <a:off x="152401" y="326571"/>
          <a:ext cx="8752610" cy="1973023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832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5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69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56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234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</a:rPr>
                        <a:t>Project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</a:rPr>
                        <a:t>Start Date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</a:rPr>
                        <a:t>End Date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</a:rPr>
                        <a:t>Key Highlights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</a:rPr>
                        <a:t># of Resources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6303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Production Support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17-July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28-July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sz="11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Raja</a:t>
                      </a:r>
                    </a:p>
                    <a:p>
                      <a:pPr marL="0" indent="0" algn="l">
                        <a:buFont typeface="+mj-lt"/>
                        <a:buNone/>
                      </a:pPr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buFont typeface="+mj-lt"/>
                        <a:buNone/>
                      </a:pPr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2401" y="-11017"/>
            <a:ext cx="2844354" cy="306976"/>
          </a:xfrm>
        </p:spPr>
        <p:txBody>
          <a:bodyPr vert="horz" wrap="square" lIns="0" tIns="0" rIns="0" bIns="0" rtlCol="0" anchor="t" anchorCtr="0">
            <a:normAutofit fontScale="90000"/>
          </a:bodyPr>
          <a:lstStyle/>
          <a:p>
            <a:r>
              <a:rPr lang="en-US" dirty="0"/>
              <a:t> </a:t>
            </a:r>
            <a:r>
              <a:rPr lang="en-US" sz="2700" dirty="0">
                <a:latin typeface="Calibri" panose="020F0502020204030204" pitchFamily="34" charset="0"/>
              </a:rPr>
              <a:t>Project Details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82406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098286"/>
              </p:ext>
            </p:extLst>
          </p:nvPr>
        </p:nvGraphicFramePr>
        <p:xfrm>
          <a:off x="152401" y="407624"/>
          <a:ext cx="8752610" cy="4112075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832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23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69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56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77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Project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Start Date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End Date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</a:rPr>
                        <a:t>Key Highlights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</a:rPr>
                        <a:t># of QA Resources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875"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RME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31-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July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11-Aug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Sprint 50 Updates as of 8/04/17:</a:t>
                      </a:r>
                    </a:p>
                    <a:p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Team</a:t>
                      </a:r>
                      <a:r>
                        <a:rPr lang="en-US" sz="10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started with Regression testing activities on Staging in the Regression Sprint i.e., Sprint-50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Completed verification</a:t>
                      </a:r>
                      <a:r>
                        <a:rPr lang="en-US" sz="10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of 2.8 version Issues on Staging environment.</a:t>
                      </a:r>
                    </a:p>
                    <a:p>
                      <a:pPr marL="228600" marR="0" lvl="0" indent="-22860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Team executed Regression automation scripts on Staging environment.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685800" rtl="0" eaLnBrk="1" latinLnBrk="0" hangingPunct="1"/>
                      <a:endParaRPr lang="en-US" sz="1100" b="1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Sahil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Shilpa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 Progress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2401" y="-11017"/>
            <a:ext cx="2844354" cy="306976"/>
          </a:xfrm>
        </p:spPr>
        <p:txBody>
          <a:bodyPr vert="horz" wrap="square" lIns="0" tIns="0" rIns="0" bIns="0" rtlCol="0" anchor="t" anchorCtr="0">
            <a:normAutofit fontScale="90000"/>
          </a:bodyPr>
          <a:lstStyle/>
          <a:p>
            <a:r>
              <a:rPr lang="en-US" dirty="0"/>
              <a:t> </a:t>
            </a:r>
            <a:r>
              <a:rPr lang="en-US" sz="2700" dirty="0">
                <a:latin typeface="Calibri" panose="020F0502020204030204" pitchFamily="34" charset="0"/>
              </a:rPr>
              <a:t>Project Details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495551"/>
              </p:ext>
            </p:extLst>
          </p:nvPr>
        </p:nvGraphicFramePr>
        <p:xfrm>
          <a:off x="2481178" y="3557452"/>
          <a:ext cx="427591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113">
                  <a:extLst>
                    <a:ext uri="{9D8B030D-6E8A-4147-A177-3AD203B41FA5}">
                      <a16:colId xmlns:a16="http://schemas.microsoft.com/office/drawing/2014/main" val="262409131"/>
                    </a:ext>
                  </a:extLst>
                </a:gridCol>
                <a:gridCol w="576305">
                  <a:extLst>
                    <a:ext uri="{9D8B030D-6E8A-4147-A177-3AD203B41FA5}">
                      <a16:colId xmlns:a16="http://schemas.microsoft.com/office/drawing/2014/main" val="3366523433"/>
                    </a:ext>
                  </a:extLst>
                </a:gridCol>
                <a:gridCol w="641555">
                  <a:extLst>
                    <a:ext uri="{9D8B030D-6E8A-4147-A177-3AD203B41FA5}">
                      <a16:colId xmlns:a16="http://schemas.microsoft.com/office/drawing/2014/main" val="2761641030"/>
                    </a:ext>
                  </a:extLst>
                </a:gridCol>
                <a:gridCol w="523567">
                  <a:extLst>
                    <a:ext uri="{9D8B030D-6E8A-4147-A177-3AD203B41FA5}">
                      <a16:colId xmlns:a16="http://schemas.microsoft.com/office/drawing/2014/main" val="2777064279"/>
                    </a:ext>
                  </a:extLst>
                </a:gridCol>
                <a:gridCol w="560439">
                  <a:extLst>
                    <a:ext uri="{9D8B030D-6E8A-4147-A177-3AD203B41FA5}">
                      <a16:colId xmlns:a16="http://schemas.microsoft.com/office/drawing/2014/main" val="2457591960"/>
                    </a:ext>
                  </a:extLst>
                </a:gridCol>
                <a:gridCol w="841931">
                  <a:extLst>
                    <a:ext uri="{9D8B030D-6E8A-4147-A177-3AD203B41FA5}">
                      <a16:colId xmlns:a16="http://schemas.microsoft.com/office/drawing/2014/main" val="2295797690"/>
                    </a:ext>
                  </a:extLst>
                </a:gridCol>
              </a:tblGrid>
              <a:tr h="15239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No. Of Regression Bugs Found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Blocker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Major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Trivial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No. Of Bugs Resolved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65"/>
                  </a:ext>
                </a:extLst>
              </a:tr>
              <a:tr h="180773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70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09808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2400" y="85466"/>
            <a:ext cx="8621485" cy="468217"/>
          </a:xfrm>
        </p:spPr>
        <p:txBody>
          <a:bodyPr vert="horz" wrap="square" lIns="0" tIns="0" rIns="0" bIns="0" rtlCol="0" anchor="t" anchorCtr="0">
            <a:normAutofit fontScale="90000"/>
          </a:bodyPr>
          <a:lstStyle/>
          <a:p>
            <a:pPr algn="ctr"/>
            <a:r>
              <a:rPr lang="en-US" dirty="0"/>
              <a:t> </a:t>
            </a:r>
            <a:r>
              <a:rPr lang="en-US" sz="2700" dirty="0">
                <a:latin typeface="Calibri" panose="020F0502020204030204" pitchFamily="34" charset="0"/>
              </a:rPr>
              <a:t>RME : DRE and Escaped Defects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3565"/>
              </p:ext>
            </p:extLst>
          </p:nvPr>
        </p:nvGraphicFramePr>
        <p:xfrm>
          <a:off x="457199" y="664029"/>
          <a:ext cx="8316686" cy="1584441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800940">
                  <a:extLst>
                    <a:ext uri="{9D8B030D-6E8A-4147-A177-3AD203B41FA5}">
                      <a16:colId xmlns:a16="http://schemas.microsoft.com/office/drawing/2014/main" val="2051994072"/>
                    </a:ext>
                  </a:extLst>
                </a:gridCol>
                <a:gridCol w="1302517">
                  <a:extLst>
                    <a:ext uri="{9D8B030D-6E8A-4147-A177-3AD203B41FA5}">
                      <a16:colId xmlns:a16="http://schemas.microsoft.com/office/drawing/2014/main" val="4152509527"/>
                    </a:ext>
                  </a:extLst>
                </a:gridCol>
                <a:gridCol w="563036">
                  <a:extLst>
                    <a:ext uri="{9D8B030D-6E8A-4147-A177-3AD203B41FA5}">
                      <a16:colId xmlns:a16="http://schemas.microsoft.com/office/drawing/2014/main" val="1435362628"/>
                    </a:ext>
                  </a:extLst>
                </a:gridCol>
                <a:gridCol w="541228">
                  <a:extLst>
                    <a:ext uri="{9D8B030D-6E8A-4147-A177-3AD203B41FA5}">
                      <a16:colId xmlns:a16="http://schemas.microsoft.com/office/drawing/2014/main" val="2760342246"/>
                    </a:ext>
                  </a:extLst>
                </a:gridCol>
                <a:gridCol w="475805">
                  <a:extLst>
                    <a:ext uri="{9D8B030D-6E8A-4147-A177-3AD203B41FA5}">
                      <a16:colId xmlns:a16="http://schemas.microsoft.com/office/drawing/2014/main" val="39172371"/>
                    </a:ext>
                  </a:extLst>
                </a:gridCol>
                <a:gridCol w="539247">
                  <a:extLst>
                    <a:ext uri="{9D8B030D-6E8A-4147-A177-3AD203B41FA5}">
                      <a16:colId xmlns:a16="http://schemas.microsoft.com/office/drawing/2014/main" val="2546061509"/>
                    </a:ext>
                  </a:extLst>
                </a:gridCol>
                <a:gridCol w="515457">
                  <a:extLst>
                    <a:ext uri="{9D8B030D-6E8A-4147-A177-3AD203B41FA5}">
                      <a16:colId xmlns:a16="http://schemas.microsoft.com/office/drawing/2014/main" val="898999713"/>
                    </a:ext>
                  </a:extLst>
                </a:gridCol>
                <a:gridCol w="420294">
                  <a:extLst>
                    <a:ext uri="{9D8B030D-6E8A-4147-A177-3AD203B41FA5}">
                      <a16:colId xmlns:a16="http://schemas.microsoft.com/office/drawing/2014/main" val="1494740829"/>
                    </a:ext>
                  </a:extLst>
                </a:gridCol>
                <a:gridCol w="517439">
                  <a:extLst>
                    <a:ext uri="{9D8B030D-6E8A-4147-A177-3AD203B41FA5}">
                      <a16:colId xmlns:a16="http://schemas.microsoft.com/office/drawing/2014/main" val="2620303458"/>
                    </a:ext>
                  </a:extLst>
                </a:gridCol>
                <a:gridCol w="547175">
                  <a:extLst>
                    <a:ext uri="{9D8B030D-6E8A-4147-A177-3AD203B41FA5}">
                      <a16:colId xmlns:a16="http://schemas.microsoft.com/office/drawing/2014/main" val="59691128"/>
                    </a:ext>
                  </a:extLst>
                </a:gridCol>
                <a:gridCol w="681988">
                  <a:extLst>
                    <a:ext uri="{9D8B030D-6E8A-4147-A177-3AD203B41FA5}">
                      <a16:colId xmlns:a16="http://schemas.microsoft.com/office/drawing/2014/main" val="3209104366"/>
                    </a:ext>
                  </a:extLst>
                </a:gridCol>
                <a:gridCol w="705780">
                  <a:extLst>
                    <a:ext uri="{9D8B030D-6E8A-4147-A177-3AD203B41FA5}">
                      <a16:colId xmlns:a16="http://schemas.microsoft.com/office/drawing/2014/main" val="3707276109"/>
                    </a:ext>
                  </a:extLst>
                </a:gridCol>
                <a:gridCol w="705780">
                  <a:extLst>
                    <a:ext uri="{9D8B030D-6E8A-4147-A177-3AD203B41FA5}">
                      <a16:colId xmlns:a16="http://schemas.microsoft.com/office/drawing/2014/main" val="2021467271"/>
                    </a:ext>
                  </a:extLst>
                </a:gridCol>
              </a:tblGrid>
              <a:tr h="199011"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1000" b="1" u="none" strike="noStrike" dirty="0">
                          <a:effectLst/>
                        </a:rPr>
                        <a:t>Sprints</a:t>
                      </a:r>
                      <a:endParaRPr lang="en-US" sz="1000" b="1" i="0" u="none" strike="noStrike" dirty="0">
                        <a:solidFill>
                          <a:srgbClr val="0F24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78" marR="3478" marT="3478" marB="0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t"/>
                      <a:r>
                        <a:rPr lang="en-US" sz="1000" b="1" u="none" strike="noStrike" dirty="0">
                          <a:effectLst/>
                        </a:rPr>
                        <a:t>Defect Priority</a:t>
                      </a:r>
                      <a:endParaRPr lang="en-US" sz="1000" b="1" i="0" u="none" strike="noStrike" dirty="0">
                        <a:solidFill>
                          <a:srgbClr val="0F24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78" marR="3478" marT="3478" marB="0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/>
                      <a:r>
                        <a:rPr lang="en-US" sz="1000" b="1" u="none" strike="noStrike" dirty="0">
                          <a:effectLst/>
                        </a:rPr>
                        <a:t>Defect Metrics</a:t>
                      </a:r>
                      <a:endParaRPr lang="en-US" sz="1000" b="1" i="0" u="none" strike="noStrike" dirty="0">
                        <a:solidFill>
                          <a:srgbClr val="0F24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78" marR="3478" marT="3478" marB="0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09859"/>
                  </a:ext>
                </a:extLst>
              </a:tr>
              <a:tr h="65007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Sprint No</a:t>
                      </a:r>
                      <a:endParaRPr lang="en-US" sz="1000" b="1" i="0" u="none" strike="noStrike" dirty="0">
                        <a:solidFill>
                          <a:srgbClr val="0F24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Sprint</a:t>
                      </a:r>
                      <a:r>
                        <a:rPr lang="en-US" sz="1000" u="none" strike="noStrike" dirty="0">
                          <a:effectLst/>
                        </a:rPr>
                        <a:t> Timeline</a:t>
                      </a:r>
                      <a:endParaRPr lang="en-US" sz="1000" b="1" i="0" u="none" strike="noStrike" dirty="0">
                        <a:solidFill>
                          <a:srgbClr val="0F24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Total Defects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b="1" i="0" u="none" strike="noStrike" dirty="0">
                        <a:solidFill>
                          <a:srgbClr val="0F24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No. Of User Stories</a:t>
                      </a:r>
                      <a:endParaRPr lang="en-US" sz="1000" b="1" i="0" u="none" strike="noStrike" dirty="0">
                        <a:solidFill>
                          <a:srgbClr val="0F24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Blocker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b="1" i="0" u="none" strike="noStrike" dirty="0">
                        <a:solidFill>
                          <a:srgbClr val="0F24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Critical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b="1" i="0" u="none" strike="noStrike" dirty="0">
                        <a:solidFill>
                          <a:srgbClr val="0F24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Major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b="1" i="0" u="none" strike="noStrike" dirty="0">
                        <a:solidFill>
                          <a:srgbClr val="0F24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Minor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b="1" i="0" u="none" strike="noStrike" dirty="0">
                        <a:solidFill>
                          <a:srgbClr val="0F24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Trivial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b="1" i="0" u="none" strike="noStrike" dirty="0">
                        <a:solidFill>
                          <a:srgbClr val="0F24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>
                          <a:effectLst/>
                        </a:rPr>
                        <a:t>Defects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Resolved</a:t>
                      </a:r>
                      <a:br>
                        <a:rPr lang="en-US" sz="1000" u="none" strike="noStrike">
                          <a:effectLst/>
                        </a:rPr>
                      </a:br>
                      <a:endParaRPr lang="en-US" sz="1000" b="1" i="0" u="none" strike="noStrike">
                        <a:solidFill>
                          <a:srgbClr val="0F24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Defect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Discovery Rate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(In %)</a:t>
                      </a:r>
                      <a:endParaRPr lang="en-US" sz="1000" b="1" i="0" u="none" strike="noStrike" dirty="0">
                        <a:solidFill>
                          <a:srgbClr val="0F24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>
                          <a:effectLst/>
                        </a:rPr>
                        <a:t>Defect Removal Efficiency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(In %)</a:t>
                      </a:r>
                      <a:endParaRPr lang="en-US" sz="1000" b="1" i="0" u="none" strike="noStrike">
                        <a:solidFill>
                          <a:srgbClr val="0F24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Carry forwarded Defects </a:t>
                      </a:r>
                      <a:endParaRPr lang="en-US" sz="1000" b="1" i="0" u="none" strike="noStrike" dirty="0">
                        <a:solidFill>
                          <a:srgbClr val="0F24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50776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Sprint-49</a:t>
                      </a:r>
                    </a:p>
                    <a:p>
                      <a:pPr algn="ctr" rtl="0" fontAlgn="t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2 weeks </a:t>
                      </a:r>
                    </a:p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(7/17/17 - 7/28/2017)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66.67</a:t>
                      </a: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</a:t>
                      </a: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16809"/>
                  </a:ext>
                </a:extLst>
              </a:tr>
              <a:tr h="35435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Sprint-48</a:t>
                      </a:r>
                    </a:p>
                    <a:p>
                      <a:pPr marL="0" marR="0" lvl="0" indent="0" algn="ctr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2 weeks </a:t>
                      </a:r>
                    </a:p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(7/3/17 - 7/14/2017)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114.29</a:t>
                      </a: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</a:t>
                      </a: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478" marR="3478" marT="3478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76030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0E4A389-FF0D-40FE-B0B4-437DC0956F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7914352"/>
              </p:ext>
            </p:extLst>
          </p:nvPr>
        </p:nvGraphicFramePr>
        <p:xfrm>
          <a:off x="2119312" y="2358816"/>
          <a:ext cx="4905375" cy="2151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3130972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2400" y="-11017"/>
            <a:ext cx="8621485" cy="468217"/>
          </a:xfrm>
        </p:spPr>
        <p:txBody>
          <a:bodyPr vert="horz" wrap="square" lIns="0" tIns="0" rIns="0" bIns="0" rtlCol="0" anchor="t" anchorCtr="0">
            <a:normAutofit fontScale="90000"/>
          </a:bodyPr>
          <a:lstStyle/>
          <a:p>
            <a:pPr algn="ctr"/>
            <a:r>
              <a:rPr lang="en-US" dirty="0"/>
              <a:t> </a:t>
            </a:r>
            <a:r>
              <a:rPr lang="en-US" sz="2700" dirty="0">
                <a:latin typeface="Calibri" panose="020F0502020204030204" pitchFamily="34" charset="0"/>
              </a:rPr>
              <a:t>RME : BRE and Escaped Bugs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088677"/>
              </p:ext>
            </p:extLst>
          </p:nvPr>
        </p:nvGraphicFramePr>
        <p:xfrm>
          <a:off x="435427" y="544286"/>
          <a:ext cx="8338458" cy="1627168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914402">
                  <a:extLst>
                    <a:ext uri="{9D8B030D-6E8A-4147-A177-3AD203B41FA5}">
                      <a16:colId xmlns:a16="http://schemas.microsoft.com/office/drawing/2014/main" val="1926396991"/>
                    </a:ext>
                  </a:extLst>
                </a:gridCol>
                <a:gridCol w="1458685">
                  <a:extLst>
                    <a:ext uri="{9D8B030D-6E8A-4147-A177-3AD203B41FA5}">
                      <a16:colId xmlns:a16="http://schemas.microsoft.com/office/drawing/2014/main" val="4094597554"/>
                    </a:ext>
                  </a:extLst>
                </a:gridCol>
                <a:gridCol w="1230086">
                  <a:extLst>
                    <a:ext uri="{9D8B030D-6E8A-4147-A177-3AD203B41FA5}">
                      <a16:colId xmlns:a16="http://schemas.microsoft.com/office/drawing/2014/main" val="24236331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1700332"/>
                    </a:ext>
                  </a:extLst>
                </a:gridCol>
                <a:gridCol w="827314">
                  <a:extLst>
                    <a:ext uri="{9D8B030D-6E8A-4147-A177-3AD203B41FA5}">
                      <a16:colId xmlns:a16="http://schemas.microsoft.com/office/drawing/2014/main" val="301170097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451514420"/>
                    </a:ext>
                  </a:extLst>
                </a:gridCol>
                <a:gridCol w="979715">
                  <a:extLst>
                    <a:ext uri="{9D8B030D-6E8A-4147-A177-3AD203B41FA5}">
                      <a16:colId xmlns:a16="http://schemas.microsoft.com/office/drawing/2014/main" val="3029079342"/>
                    </a:ext>
                  </a:extLst>
                </a:gridCol>
                <a:gridCol w="870856">
                  <a:extLst>
                    <a:ext uri="{9D8B030D-6E8A-4147-A177-3AD203B41FA5}">
                      <a16:colId xmlns:a16="http://schemas.microsoft.com/office/drawing/2014/main" val="2237195262"/>
                    </a:ext>
                  </a:extLst>
                </a:gridCol>
              </a:tblGrid>
              <a:tr h="215069"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1000" b="1" u="none" strike="noStrike" dirty="0">
                          <a:effectLst/>
                        </a:rPr>
                        <a:t>Sprints</a:t>
                      </a:r>
                      <a:endParaRPr lang="en-US" sz="1000" b="1" i="0" u="none" strike="noStrike" dirty="0">
                        <a:solidFill>
                          <a:srgbClr val="0F24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8" marR="3128" marT="3128" marB="0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1" u="none" strike="noStrike" dirty="0">
                          <a:effectLst/>
                        </a:rPr>
                        <a:t>Offshore Bug</a:t>
                      </a:r>
                      <a:endParaRPr lang="en-US" sz="1000" b="1" i="0" u="none" strike="noStrike" dirty="0">
                        <a:solidFill>
                          <a:srgbClr val="0F24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8" marR="3128" marT="3128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1" u="none" strike="noStrike" dirty="0">
                          <a:effectLst/>
                        </a:rPr>
                        <a:t>Onshore Bug</a:t>
                      </a:r>
                      <a:endParaRPr lang="en-US" sz="1000" b="1" i="0" u="none" strike="noStrike" dirty="0">
                        <a:solidFill>
                          <a:srgbClr val="0F24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8" marR="3128" marT="3128" marB="0"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t"/>
                      <a:r>
                        <a:rPr lang="en-US" sz="1000" b="1" u="none" strike="noStrike" dirty="0">
                          <a:effectLst/>
                        </a:rPr>
                        <a:t>Bug Metrics</a:t>
                      </a:r>
                      <a:endParaRPr lang="en-US" sz="1000" b="1" i="0" u="none" strike="noStrike" dirty="0">
                        <a:solidFill>
                          <a:srgbClr val="0F24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8" marR="3128" marT="3128" marB="0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088973"/>
                  </a:ext>
                </a:extLst>
              </a:tr>
              <a:tr h="60135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Sprint No</a:t>
                      </a:r>
                      <a:endParaRPr lang="en-US" sz="1000" b="1" i="0" u="none" strike="noStrike" dirty="0">
                        <a:solidFill>
                          <a:srgbClr val="0F24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8" marR="3128" marT="312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Sprint Timeline</a:t>
                      </a:r>
                      <a:endParaRPr lang="en-US" sz="1000" b="1" i="0" u="none" strike="noStrike" dirty="0">
                        <a:solidFill>
                          <a:srgbClr val="0F24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8" marR="3128" marT="312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Total Bugs Found By Offshore 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br>
                        <a:rPr lang="en-US" sz="1000" u="none" strike="noStrike" dirty="0">
                          <a:effectLst/>
                        </a:rPr>
                      </a:b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b="1" i="0" u="none" strike="noStrike" dirty="0">
                        <a:solidFill>
                          <a:srgbClr val="0F24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8" marR="3128" marT="312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Total Bugs Found By Onshore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b="1" i="0" u="none" strike="noStrike" dirty="0">
                        <a:solidFill>
                          <a:srgbClr val="0F24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8" marR="3128" marT="312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Total 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Bugs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b="1" i="0" u="none" strike="noStrike" dirty="0">
                        <a:solidFill>
                          <a:srgbClr val="0F24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8" marR="3128" marT="312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Bugs Resolved </a:t>
                      </a:r>
                      <a:endParaRPr lang="en-US" sz="1000" b="1" i="0" u="none" strike="noStrike" dirty="0">
                        <a:solidFill>
                          <a:srgbClr val="0F24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8" marR="3128" marT="312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Bug Removal Efficiency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(In %)</a:t>
                      </a:r>
                      <a:endParaRPr lang="en-US" sz="1000" b="1" i="0" u="none" strike="noStrike" dirty="0">
                        <a:solidFill>
                          <a:srgbClr val="0F24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8" marR="3128" marT="312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Carry forwarded Bugs</a:t>
                      </a:r>
                      <a:endParaRPr lang="en-US" sz="1000" b="1" i="0" u="none" strike="noStrike" dirty="0">
                        <a:solidFill>
                          <a:srgbClr val="0F24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8" marR="3128" marT="3128" marB="0"/>
                </a:tc>
                <a:extLst>
                  <a:ext uri="{0D108BD9-81ED-4DB2-BD59-A6C34878D82A}">
                    <a16:rowId xmlns:a16="http://schemas.microsoft.com/office/drawing/2014/main" val="2168384599"/>
                  </a:ext>
                </a:extLst>
              </a:tr>
              <a:tr h="338693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Sprint-49</a:t>
                      </a:r>
                    </a:p>
                    <a:p>
                      <a:pPr algn="ctr" rtl="0" fontAlgn="t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78" marR="3478" marT="347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2 weeks </a:t>
                      </a:r>
                    </a:p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(717/17 - 7/28/2017)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78" marR="3478" marT="347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8" marR="3128" marT="312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8" marR="3128" marT="312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8" marR="3128" marT="312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8" marR="3128" marT="312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100.00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8" marR="3128" marT="312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8" marR="3128" marT="3128" marB="0"/>
                </a:tc>
                <a:extLst>
                  <a:ext uri="{0D108BD9-81ED-4DB2-BD59-A6C34878D82A}">
                    <a16:rowId xmlns:a16="http://schemas.microsoft.com/office/drawing/2014/main" val="1372057598"/>
                  </a:ext>
                </a:extLst>
              </a:tr>
              <a:tr h="26122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Sprint-48</a:t>
                      </a:r>
                    </a:p>
                    <a:p>
                      <a:pPr marL="0" marR="0" lvl="0" indent="0" algn="ctr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78" marR="3478" marT="347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2 weeks </a:t>
                      </a:r>
                    </a:p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(7/3/17 - 7/14/2017)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78" marR="3478" marT="347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8" marR="3128" marT="312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8" marR="3128" marT="312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8" marR="3128" marT="312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3128" marR="3128" marT="312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u="none" strike="noStrike" dirty="0">
                          <a:effectLst/>
                        </a:rPr>
                        <a:t>100.00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8" marR="3128" marT="312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128" marR="3128" marT="3128" marB="0"/>
                </a:tc>
                <a:extLst>
                  <a:ext uri="{0D108BD9-81ED-4DB2-BD59-A6C34878D82A}">
                    <a16:rowId xmlns:a16="http://schemas.microsoft.com/office/drawing/2014/main" val="405011485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6647F60-65C6-4EDE-9BD5-1181D816A0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7267917"/>
              </p:ext>
            </p:extLst>
          </p:nvPr>
        </p:nvGraphicFramePr>
        <p:xfrm>
          <a:off x="1867883" y="2258540"/>
          <a:ext cx="5473545" cy="2292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5404273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2401" y="8431"/>
            <a:ext cx="2844354" cy="306976"/>
          </a:xfrm>
        </p:spPr>
        <p:txBody>
          <a:bodyPr vert="horz" wrap="square" lIns="0" tIns="0" rIns="0" bIns="0" rtlCol="0" anchor="t" anchorCtr="0">
            <a:normAutofit fontScale="90000"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Risks/Issue</a:t>
            </a:r>
          </a:p>
        </p:txBody>
      </p:sp>
      <p:graphicFrame>
        <p:nvGraphicFramePr>
          <p:cNvPr id="5" name="Table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6474963"/>
              </p:ext>
            </p:extLst>
          </p:nvPr>
        </p:nvGraphicFramePr>
        <p:xfrm>
          <a:off x="152401" y="2696457"/>
          <a:ext cx="7113103" cy="728049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131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8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57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anose="020F0502020204030204" pitchFamily="34" charset="0"/>
                        </a:rPr>
                        <a:t>Responsibility 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</a:rPr>
                        <a:t>Action Item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</a:rPr>
                        <a:t>Remarks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729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Evry</a:t>
                      </a: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Offshore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Update the Legacy Domain Knowledge documents based on the recent June release. 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 Progress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endParaRPr lang="en-US" sz="11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152401" y="2276593"/>
            <a:ext cx="4717054" cy="30697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sz="2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Calibri" panose="020F0502020204030204" pitchFamily="34" charset="0"/>
              </a:rPr>
              <a:t>Action Items from Last Week</a:t>
            </a:r>
          </a:p>
        </p:txBody>
      </p:sp>
      <p:graphicFrame>
        <p:nvGraphicFramePr>
          <p:cNvPr id="7" name="Table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9618674"/>
              </p:ext>
            </p:extLst>
          </p:nvPr>
        </p:nvGraphicFramePr>
        <p:xfrm>
          <a:off x="152401" y="456009"/>
          <a:ext cx="6978554" cy="1289685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55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7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3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4385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anose="020F0502020204030204" pitchFamily="34" charset="0"/>
                        </a:rPr>
                        <a:t>Risk /Issue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</a:rPr>
                        <a:t>Severity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</a:rPr>
                        <a:t>Remarks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62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Risk:</a:t>
                      </a: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RME team member</a:t>
                      </a: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- Sudhanva has resigned. Last date 08/10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Medium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Replacement has been identified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Shilpa will replace Sudhanva for RME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Preeti will come in for Shilpa for Smartfees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endParaRPr lang="en-US" sz="11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74258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EVRY">
  <a:themeElements>
    <a:clrScheme name="Evry">
      <a:dk1>
        <a:sysClr val="windowText" lastClr="000000"/>
      </a:dk1>
      <a:lt1>
        <a:sysClr val="window" lastClr="FFFFFF"/>
      </a:lt1>
      <a:dk2>
        <a:srgbClr val="376076"/>
      </a:dk2>
      <a:lt2>
        <a:srgbClr val="9BAFBA"/>
      </a:lt2>
      <a:accent1>
        <a:srgbClr val="063954"/>
      </a:accent1>
      <a:accent2>
        <a:srgbClr val="FF9800"/>
      </a:accent2>
      <a:accent3>
        <a:srgbClr val="F52882"/>
      </a:accent3>
      <a:accent4>
        <a:srgbClr val="7028B7"/>
      </a:accent4>
      <a:accent5>
        <a:srgbClr val="00C8C8"/>
      </a:accent5>
      <a:accent6>
        <a:srgbClr val="7F7F7F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6EBE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rmAutofit/>
      </a:bodyPr>
      <a:lstStyle>
        <a:defPPr>
          <a:lnSpc>
            <a:spcPts val="1800"/>
          </a:lnSpc>
          <a:defRPr kumimoji="0" sz="1300" b="0" i="0" u="none" strike="noStrike" kern="1200" cap="none" spc="0" normalizeH="0" baseline="0" dirty="0" err="1" smtClean="0">
            <a:ln>
              <a:noFill/>
            </a:ln>
            <a:solidFill>
              <a:srgbClr val="376076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vry_PPT_clean.potx" id="{C8FD440A-AC4C-4D6B-AA70-2B9BD873B574}" vid="{28832D68-64E4-480A-92C7-D5FEF45FE30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Type xmlns="11c205fc-6607-4e68-9d73-2f4a9e36449f">FS01312_Weekly Status Report_ClosingCorp - 28th July 2017</Content_x0020_Typ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E5D4DEBA48EC44AE71E470ADAA2197" ma:contentTypeVersion="" ma:contentTypeDescription="Create a new document." ma:contentTypeScope="" ma:versionID="946b4584a877229e681e285fe4bd73d6">
  <xsd:schema xmlns:xsd="http://www.w3.org/2001/XMLSchema" xmlns:xs="http://www.w3.org/2001/XMLSchema" xmlns:p="http://schemas.microsoft.com/office/2006/metadata/properties" xmlns:ns2="11c205fc-6607-4e68-9d73-2f4a9e36449f" targetNamespace="http://schemas.microsoft.com/office/2006/metadata/properties" ma:root="true" ma:fieldsID="5111e9e994b068d11e2da8cdb0073aa3" ns2:_="">
    <xsd:import namespace="11c205fc-6607-4e68-9d73-2f4a9e36449f"/>
    <xsd:element name="properties">
      <xsd:complexType>
        <xsd:sequence>
          <xsd:element name="documentManagement">
            <xsd:complexType>
              <xsd:all>
                <xsd:element ref="ns2:Content_x0020_Typ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c205fc-6607-4e68-9d73-2f4a9e36449f" elementFormDefault="qualified">
    <xsd:import namespace="http://schemas.microsoft.com/office/2006/documentManagement/types"/>
    <xsd:import namespace="http://schemas.microsoft.com/office/infopath/2007/PartnerControls"/>
    <xsd:element name="Content_x0020_Type" ma:index="8" nillable="true" ma:displayName="Content Type" ma:internalName="Content_x0020_Typ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9D7A62-F787-49F3-A25A-EF00AF3A6B7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3417ED-64B1-4322-BB35-D17D83444998}">
  <ds:schemaRefs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11c205fc-6607-4e68-9d73-2f4a9e36449f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D4102B4-95B0-4221-BA3D-9FD381CE21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c205fc-6607-4e68-9d73-2f4a9e3644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EVRY_Template_Widesceen</Template>
  <TotalTime>9097</TotalTime>
  <Words>707</Words>
  <Application>Microsoft Office PowerPoint</Application>
  <PresentationFormat>On-screen Show (16:9)</PresentationFormat>
  <Paragraphs>330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Narrow</vt:lpstr>
      <vt:lpstr>Calibri</vt:lpstr>
      <vt:lpstr>Courier New</vt:lpstr>
      <vt:lpstr>Tahoma</vt:lpstr>
      <vt:lpstr>EVRY</vt:lpstr>
      <vt:lpstr>Project Dashboard 31st July 2017 to 4th Aug 2017</vt:lpstr>
      <vt:lpstr> Project Details    </vt:lpstr>
      <vt:lpstr> SMARTFEES : DRE and Escaped Defects    </vt:lpstr>
      <vt:lpstr> SMARTFEES : BRE and Escaped Bugs    </vt:lpstr>
      <vt:lpstr> Project Details   </vt:lpstr>
      <vt:lpstr> Project Details    </vt:lpstr>
      <vt:lpstr> RME : DRE and Escaped Defects    </vt:lpstr>
      <vt:lpstr> RME : BRE and Escaped Bugs    </vt:lpstr>
      <vt:lpstr>Risks/Issue</vt:lpstr>
      <vt:lpstr>General Updates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FS01312_Weekly Status Report_ClosingCorp - 28th July 2017</dc:title>
  <dc:creator>Pallavi SS</dc:creator>
  <dc:description/>
  <cp:lastModifiedBy>Sahil Mittal</cp:lastModifiedBy>
  <cp:revision>1364</cp:revision>
  <dcterms:created xsi:type="dcterms:W3CDTF">2016-04-14T05:54:07Z</dcterms:created>
  <dcterms:modified xsi:type="dcterms:W3CDTF">2017-08-04T08:48:03Z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0x01010075E5D4DEBA48EC44AE71E470ADAA2197</vt:lpwstr>
  </property>
</Properties>
</file>