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256" r:id="rId2"/>
    <p:sldId id="264" r:id="rId3"/>
    <p:sldId id="257" r:id="rId4"/>
    <p:sldId id="258" r:id="rId5"/>
    <p:sldId id="266" r:id="rId6"/>
    <p:sldId id="267" r:id="rId7"/>
    <p:sldId id="268" r:id="rId8"/>
    <p:sldId id="272" r:id="rId9"/>
    <p:sldId id="273" r:id="rId10"/>
    <p:sldId id="269" r:id="rId11"/>
    <p:sldId id="270" r:id="rId12"/>
    <p:sldId id="271" r:id="rId13"/>
    <p:sldId id="259" r:id="rId14"/>
    <p:sldId id="260" r:id="rId15"/>
    <p:sldId id="261" r:id="rId16"/>
  </p:sldIdLst>
  <p:sldSz cx="9144000" cy="5143500" type="screen16x9"/>
  <p:notesSz cx="7315200" cy="9601200"/>
  <p:embeddedFontLst>
    <p:embeddedFont>
      <p:font typeface="Berlin Sans FB" panose="020E0602020502020306" pitchFamily="34" charset="0"/>
      <p:regular r:id="rId18"/>
      <p:bold r:id="rId19"/>
    </p:embeddedFont>
    <p:embeddedFont>
      <p:font typeface="Montserrat" panose="00000500000000000000" pitchFamily="2" charset="0"/>
      <p:regular r:id="rId20"/>
      <p:bold r:id="rId21"/>
      <p:italic r:id="rId22"/>
      <p:boldItalic r:id="rId23"/>
    </p:embeddedFont>
    <p:embeddedFont>
      <p:font typeface="Vidalok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00FF"/>
    <a:srgbClr val="00FFFF"/>
    <a:srgbClr val="66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4BF83C-5EB8-49F8-A236-CD3F6E2521C6}">
  <a:tblStyle styleId="{C04BF83C-5EB8-49F8-A236-CD3F6E2521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96" r:id="rId2"/>
    <p:sldLayoutId id="2147483697" r:id="rId3"/>
    <p:sldLayoutId id="214748369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00" y="2109788"/>
            <a:ext cx="7064100" cy="9239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bg2">
                    <a:lumMod val="95000"/>
                    <a:lumOff val="5000"/>
                  </a:schemeClr>
                </a:solidFill>
              </a:rPr>
              <a:t>Cine</a:t>
            </a:r>
            <a:r>
              <a:rPr lang="en-US" dirty="0" err="1">
                <a:solidFill>
                  <a:srgbClr val="0070C0"/>
                </a:solidFill>
              </a:rPr>
              <a:t>Nox</a:t>
            </a:r>
            <a:endParaRPr lang="en-US" dirty="0">
              <a:solidFill>
                <a:srgbClr val="0070C0"/>
              </a:solidFill>
            </a:endParaRPr>
          </a:p>
        </p:txBody>
      </p:sp>
      <p:sp>
        <p:nvSpPr>
          <p:cNvPr id="483" name="Google Shape;483;p59"/>
          <p:cNvSpPr txBox="1">
            <a:spLocks noGrp="1"/>
          </p:cNvSpPr>
          <p:nvPr>
            <p:ph type="subTitle" idx="1"/>
          </p:nvPr>
        </p:nvSpPr>
        <p:spPr>
          <a:xfrm>
            <a:off x="1039900" y="31876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Made By:- Ruhan Chattopadhyay &amp; Chitresh Ghoshal</a:t>
            </a:r>
          </a:p>
          <a:p>
            <a:pPr marL="0" lvl="0" indent="0" algn="ctr" rtl="0">
              <a:spcBef>
                <a:spcPts val="0"/>
              </a:spcBef>
              <a:spcAft>
                <a:spcPts val="0"/>
              </a:spcAft>
              <a:buClr>
                <a:schemeClr val="dk1"/>
              </a:buClr>
              <a:buSzPts val="1100"/>
              <a:buFont typeface="Arial"/>
              <a:buNone/>
            </a:pPr>
            <a:r>
              <a:rPr lang="en" dirty="0">
                <a:solidFill>
                  <a:schemeClr val="dk1"/>
                </a:solidFill>
              </a:rPr>
              <a:t>Viv</a:t>
            </a:r>
            <a:r>
              <a:rPr lang="en-IN" dirty="0">
                <a:solidFill>
                  <a:schemeClr val="dk1"/>
                </a:solidFill>
              </a:rPr>
              <a:t>ekananda Mission School</a:t>
            </a:r>
            <a:endParaRPr dirty="0"/>
          </a:p>
        </p:txBody>
      </p:sp>
      <p:sp>
        <p:nvSpPr>
          <p:cNvPr id="2" name="TextBox 1">
            <a:extLst>
              <a:ext uri="{FF2B5EF4-FFF2-40B4-BE49-F238E27FC236}">
                <a16:creationId xmlns:a16="http://schemas.microsoft.com/office/drawing/2014/main" id="{2348A744-A302-6B10-365C-9D663E628454}"/>
              </a:ext>
            </a:extLst>
          </p:cNvPr>
          <p:cNvSpPr txBox="1"/>
          <p:nvPr/>
        </p:nvSpPr>
        <p:spPr>
          <a:xfrm>
            <a:off x="2918172" y="2879823"/>
            <a:ext cx="3307556" cy="307777"/>
          </a:xfrm>
          <a:prstGeom prst="rect">
            <a:avLst/>
          </a:prstGeom>
          <a:noFill/>
        </p:spPr>
        <p:txBody>
          <a:bodyPr wrap="square" rtlCol="0">
            <a:spAutoFit/>
          </a:bodyPr>
          <a:lstStyle/>
          <a:p>
            <a:r>
              <a:rPr lang="en-US" dirty="0"/>
              <a:t>A Movie Ticket Reservation System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460C0-3117-4BCE-4D83-D170610AA107}"/>
              </a:ext>
            </a:extLst>
          </p:cNvPr>
          <p:cNvPicPr>
            <a:picLocks noChangeAspect="1"/>
          </p:cNvPicPr>
          <p:nvPr/>
        </p:nvPicPr>
        <p:blipFill>
          <a:blip r:embed="rId2"/>
          <a:stretch>
            <a:fillRect/>
          </a:stretch>
        </p:blipFill>
        <p:spPr>
          <a:xfrm>
            <a:off x="184150" y="428398"/>
            <a:ext cx="5257800" cy="2143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C02F362-91CC-6E22-C000-F0DDC20FF98E}"/>
              </a:ext>
            </a:extLst>
          </p:cNvPr>
          <p:cNvSpPr txBox="1"/>
          <p:nvPr/>
        </p:nvSpPr>
        <p:spPr>
          <a:xfrm>
            <a:off x="5619750" y="428398"/>
            <a:ext cx="3448050" cy="2246769"/>
          </a:xfrm>
          <a:prstGeom prst="rect">
            <a:avLst/>
          </a:prstGeom>
          <a:noFill/>
        </p:spPr>
        <p:txBody>
          <a:bodyPr wrap="square" rtlCol="0">
            <a:spAutoFit/>
          </a:bodyPr>
          <a:lstStyle/>
          <a:p>
            <a:r>
              <a:rPr lang="en-US" dirty="0"/>
              <a:t>For every combination of movie and timing that the user enters two new files are created automatically if it does not exist already. One of the file </a:t>
            </a:r>
            <a:r>
              <a:rPr lang="en-US" dirty="0" err="1"/>
              <a:t>i.e</a:t>
            </a:r>
            <a:r>
              <a:rPr lang="en-US" dirty="0"/>
              <a:t> without the _</a:t>
            </a:r>
            <a:r>
              <a:rPr lang="en-US" dirty="0" err="1"/>
              <a:t>userid</a:t>
            </a:r>
            <a:r>
              <a:rPr lang="en-US" dirty="0"/>
              <a:t> contains the seat numbers for the booked seats so when the layout for that show and time is printed, it shows the occupied seats correctly regardless of the fact if the program has been closed and opened again</a:t>
            </a:r>
            <a:endParaRPr lang="en-IN" dirty="0"/>
          </a:p>
        </p:txBody>
      </p:sp>
      <p:sp>
        <p:nvSpPr>
          <p:cNvPr id="6" name="TextBox 5">
            <a:extLst>
              <a:ext uri="{FF2B5EF4-FFF2-40B4-BE49-F238E27FC236}">
                <a16:creationId xmlns:a16="http://schemas.microsoft.com/office/drawing/2014/main" id="{071C3C4E-1744-06EB-B377-6936420A8968}"/>
              </a:ext>
            </a:extLst>
          </p:cNvPr>
          <p:cNvSpPr txBox="1"/>
          <p:nvPr/>
        </p:nvSpPr>
        <p:spPr>
          <a:xfrm>
            <a:off x="304800" y="3194051"/>
            <a:ext cx="8267700" cy="1384995"/>
          </a:xfrm>
          <a:prstGeom prst="rect">
            <a:avLst/>
          </a:prstGeom>
          <a:noFill/>
        </p:spPr>
        <p:txBody>
          <a:bodyPr wrap="square" rtlCol="0">
            <a:spAutoFit/>
          </a:bodyPr>
          <a:lstStyle/>
          <a:p>
            <a:r>
              <a:rPr lang="en-US" dirty="0"/>
              <a:t>The  </a:t>
            </a:r>
          </a:p>
          <a:p>
            <a:r>
              <a:rPr lang="en-US" dirty="0"/>
              <a:t>&lt;movie name&gt;+&lt;timing&gt;+_userid.txt</a:t>
            </a:r>
          </a:p>
          <a:p>
            <a:r>
              <a:rPr lang="en-US" dirty="0"/>
              <a:t>stores the information of the users that have booked that show at that time. It stores the name of the user, timing, seats booked, total cost.</a:t>
            </a:r>
          </a:p>
          <a:p>
            <a:r>
              <a:rPr lang="en-US" dirty="0"/>
              <a:t>If multiple users book the same show at the same time, it stores the data of the next users in the next line. An example of this is shown in the next   slide</a:t>
            </a:r>
            <a:endParaRPr lang="en-IN" dirty="0"/>
          </a:p>
        </p:txBody>
      </p:sp>
    </p:spTree>
    <p:extLst>
      <p:ext uri="{BB962C8B-B14F-4D97-AF65-F5344CB8AC3E}">
        <p14:creationId xmlns:p14="http://schemas.microsoft.com/office/powerpoint/2010/main" val="122075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CE0A7-88A5-3BC2-12E4-102A442AC0A7}"/>
              </a:ext>
            </a:extLst>
          </p:cNvPr>
          <p:cNvSpPr txBox="1"/>
          <p:nvPr/>
        </p:nvSpPr>
        <p:spPr>
          <a:xfrm>
            <a:off x="260350" y="443139"/>
            <a:ext cx="3048000" cy="2970044"/>
          </a:xfrm>
          <a:prstGeom prst="rect">
            <a:avLst/>
          </a:prstGeom>
          <a:noFill/>
        </p:spPr>
        <p:txBody>
          <a:bodyPr wrap="square" rtlCol="0">
            <a:spAutoFit/>
          </a:bodyPr>
          <a:lstStyle/>
          <a:p>
            <a:r>
              <a:rPr lang="en-US" sz="1100" dirty="0"/>
              <a:t>The  </a:t>
            </a:r>
          </a:p>
          <a:p>
            <a:r>
              <a:rPr lang="en-US" sz="1100" dirty="0"/>
              <a:t>&lt;movie name&gt;+&lt;timing&gt;+_userid.txt</a:t>
            </a:r>
          </a:p>
          <a:p>
            <a:r>
              <a:rPr lang="en-US" sz="1100" dirty="0"/>
              <a:t>stores the information of the users that have booked that show at that time. It stores the name of the user, timing, seats booked, total cost.</a:t>
            </a:r>
          </a:p>
          <a:p>
            <a:r>
              <a:rPr lang="en-US" sz="1100" dirty="0"/>
              <a:t>If multiple users book the same show at the same time, it stores the data of the next users in the next line. An example of this is shown in this slide.</a:t>
            </a:r>
          </a:p>
          <a:p>
            <a:endParaRPr lang="en-US" sz="1100" dirty="0"/>
          </a:p>
          <a:p>
            <a:r>
              <a:rPr lang="en-US" sz="1100" dirty="0"/>
              <a:t>A booking for Mission impossible at 5:30pm already exists for user Ruhan, refer to Slide 6. Now if user “Chitresh” also books tickets for the same movie at 5:30p.m, his info is also stored in the file in a new line automatically by the program. </a:t>
            </a:r>
            <a:endParaRPr lang="en-IN" sz="1100" dirty="0"/>
          </a:p>
        </p:txBody>
      </p:sp>
      <p:pic>
        <p:nvPicPr>
          <p:cNvPr id="4" name="Picture 3">
            <a:extLst>
              <a:ext uri="{FF2B5EF4-FFF2-40B4-BE49-F238E27FC236}">
                <a16:creationId xmlns:a16="http://schemas.microsoft.com/office/drawing/2014/main" id="{571A552B-959F-44DF-B292-6FF76406FD87}"/>
              </a:ext>
            </a:extLst>
          </p:cNvPr>
          <p:cNvPicPr>
            <a:picLocks noChangeAspect="1"/>
          </p:cNvPicPr>
          <p:nvPr/>
        </p:nvPicPr>
        <p:blipFill>
          <a:blip r:embed="rId2"/>
          <a:stretch>
            <a:fillRect/>
          </a:stretch>
        </p:blipFill>
        <p:spPr>
          <a:xfrm>
            <a:off x="3403600" y="593575"/>
            <a:ext cx="5394749" cy="1403650"/>
          </a:xfrm>
          <a:prstGeom prst="rect">
            <a:avLst/>
          </a:prstGeom>
        </p:spPr>
      </p:pic>
      <p:sp>
        <p:nvSpPr>
          <p:cNvPr id="5" name="TextBox 4">
            <a:extLst>
              <a:ext uri="{FF2B5EF4-FFF2-40B4-BE49-F238E27FC236}">
                <a16:creationId xmlns:a16="http://schemas.microsoft.com/office/drawing/2014/main" id="{B389CAC3-C340-DD1C-4FF9-16432CB1498A}"/>
              </a:ext>
            </a:extLst>
          </p:cNvPr>
          <p:cNvSpPr txBox="1"/>
          <p:nvPr/>
        </p:nvSpPr>
        <p:spPr>
          <a:xfrm>
            <a:off x="260350" y="3522393"/>
            <a:ext cx="3784600" cy="1277273"/>
          </a:xfrm>
          <a:prstGeom prst="rect">
            <a:avLst/>
          </a:prstGeom>
          <a:noFill/>
        </p:spPr>
        <p:txBody>
          <a:bodyPr wrap="square" rtlCol="0">
            <a:spAutoFit/>
          </a:bodyPr>
          <a:lstStyle/>
          <a:p>
            <a:r>
              <a:rPr lang="en-US" sz="1100" dirty="0"/>
              <a:t>The file “movie_userid.txt” is used to store the user id and password so as to enable the login process to work properly. The user id and passwords are separated by a : in the text file. During login, if any user selects exists already, it checks if their entered password is correct and if it’s a new user, it checks if the user already exists before with the same password</a:t>
            </a:r>
            <a:endParaRPr lang="en-IN" sz="1100" dirty="0"/>
          </a:p>
        </p:txBody>
      </p:sp>
      <p:pic>
        <p:nvPicPr>
          <p:cNvPr id="9" name="Picture 8">
            <a:extLst>
              <a:ext uri="{FF2B5EF4-FFF2-40B4-BE49-F238E27FC236}">
                <a16:creationId xmlns:a16="http://schemas.microsoft.com/office/drawing/2014/main" id="{46D37EE5-DC49-0C3E-A73A-EFD31A768174}"/>
              </a:ext>
            </a:extLst>
          </p:cNvPr>
          <p:cNvPicPr>
            <a:picLocks noChangeAspect="1"/>
          </p:cNvPicPr>
          <p:nvPr/>
        </p:nvPicPr>
        <p:blipFill>
          <a:blip r:embed="rId3"/>
          <a:stretch>
            <a:fillRect/>
          </a:stretch>
        </p:blipFill>
        <p:spPr>
          <a:xfrm>
            <a:off x="5162550" y="3055680"/>
            <a:ext cx="2924583" cy="1629002"/>
          </a:xfrm>
          <a:prstGeom prst="rect">
            <a:avLst/>
          </a:prstGeom>
        </p:spPr>
      </p:pic>
    </p:spTree>
    <p:extLst>
      <p:ext uri="{BB962C8B-B14F-4D97-AF65-F5344CB8AC3E}">
        <p14:creationId xmlns:p14="http://schemas.microsoft.com/office/powerpoint/2010/main" val="257417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FD930-4BA0-4C48-F519-0570511409C8}"/>
              </a:ext>
            </a:extLst>
          </p:cNvPr>
          <p:cNvSpPr txBox="1"/>
          <p:nvPr/>
        </p:nvSpPr>
        <p:spPr>
          <a:xfrm>
            <a:off x="0" y="354112"/>
            <a:ext cx="4654550" cy="307777"/>
          </a:xfrm>
          <a:prstGeom prst="rect">
            <a:avLst/>
          </a:prstGeom>
          <a:noFill/>
        </p:spPr>
        <p:txBody>
          <a:bodyPr wrap="square">
            <a:spAutoFit/>
          </a:bodyPr>
          <a:lstStyle/>
          <a:p>
            <a:r>
              <a:rPr lang="en-US" u="sng" dirty="0">
                <a:latin typeface="Berlin Sans FB" panose="020E0602020502020306" pitchFamily="34" charset="0"/>
              </a:rPr>
              <a:t>FEW OTHER NOTABLE POINTS:</a:t>
            </a:r>
            <a:endParaRPr lang="en-IN" sz="1400" u="sng" dirty="0">
              <a:latin typeface="Berlin Sans FB" panose="020E0602020502020306" pitchFamily="34" charset="0"/>
            </a:endParaRPr>
          </a:p>
        </p:txBody>
      </p:sp>
      <p:sp>
        <p:nvSpPr>
          <p:cNvPr id="4" name="TextBox 3">
            <a:extLst>
              <a:ext uri="{FF2B5EF4-FFF2-40B4-BE49-F238E27FC236}">
                <a16:creationId xmlns:a16="http://schemas.microsoft.com/office/drawing/2014/main" id="{0A895A41-0742-AF18-209F-8CD415F4E4C4}"/>
              </a:ext>
            </a:extLst>
          </p:cNvPr>
          <p:cNvSpPr txBox="1"/>
          <p:nvPr/>
        </p:nvSpPr>
        <p:spPr>
          <a:xfrm>
            <a:off x="107950" y="781050"/>
            <a:ext cx="8534400" cy="2677656"/>
          </a:xfrm>
          <a:prstGeom prst="rect">
            <a:avLst/>
          </a:prstGeom>
          <a:noFill/>
        </p:spPr>
        <p:txBody>
          <a:bodyPr wrap="square" rtlCol="0">
            <a:spAutoFit/>
          </a:bodyPr>
          <a:lstStyle/>
          <a:p>
            <a:pPr marL="342900" indent="-342900">
              <a:buAutoNum type="arabicPeriod"/>
            </a:pPr>
            <a:r>
              <a:rPr lang="en-US" dirty="0"/>
              <a:t>After bill printing, a message is displayed to the user to choose if he/she wants to go back to the first menu and book some more tickets maybe of a different show or maybe with a different login and another option if they want to exit the program, thus giving the user a flexibility of choice.</a:t>
            </a:r>
          </a:p>
          <a:p>
            <a:pPr marL="342900" indent="-342900">
              <a:buAutoNum type="arabicPeriod"/>
            </a:pPr>
            <a:endParaRPr lang="en-US" dirty="0"/>
          </a:p>
          <a:p>
            <a:pPr marL="342900" indent="-342900">
              <a:buAutoNum type="arabicPeriod"/>
            </a:pPr>
            <a:r>
              <a:rPr lang="en-IN" dirty="0"/>
              <a:t>The code is written in such a way that no file has to be created manually, each and every file is created automatically by the program as and when required.</a:t>
            </a:r>
          </a:p>
          <a:p>
            <a:endParaRPr lang="en-IN" dirty="0"/>
          </a:p>
          <a:p>
            <a:pPr marL="342900" indent="-342900">
              <a:buAutoNum type="arabicPeriod"/>
            </a:pPr>
            <a:endParaRPr lang="en-IN" dirty="0"/>
          </a:p>
          <a:p>
            <a:pPr marL="342900" indent="-342900">
              <a:buAutoNum type="arabicPeriod"/>
            </a:pPr>
            <a:r>
              <a:rPr lang="en-US" dirty="0"/>
              <a:t>There are no separate functions for creating the files of different movies. There are two variables “path” and “path1” which control which file to be opened and edited, and those variables are called within the function. Thus eliminating the need for having different functions for different movies and in the end making the code very efficient. </a:t>
            </a:r>
            <a:endParaRPr lang="en-IN" dirty="0"/>
          </a:p>
        </p:txBody>
      </p:sp>
    </p:spTree>
    <p:extLst>
      <p:ext uri="{BB962C8B-B14F-4D97-AF65-F5344CB8AC3E}">
        <p14:creationId xmlns:p14="http://schemas.microsoft.com/office/powerpoint/2010/main" val="199822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6171D0-B76F-3A1C-3178-0369D6128DC9}"/>
              </a:ext>
            </a:extLst>
          </p:cNvPr>
          <p:cNvPicPr>
            <a:picLocks noChangeAspect="1"/>
          </p:cNvPicPr>
          <p:nvPr/>
        </p:nvPicPr>
        <p:blipFill rotWithShape="1">
          <a:blip r:embed="rId2"/>
          <a:srcRect l="486"/>
          <a:stretch/>
        </p:blipFill>
        <p:spPr>
          <a:xfrm>
            <a:off x="936086" y="1333500"/>
            <a:ext cx="7271828" cy="2908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5D6DEA27-A9F2-189D-5076-B9C8929A863D}"/>
              </a:ext>
            </a:extLst>
          </p:cNvPr>
          <p:cNvSpPr txBox="1"/>
          <p:nvPr/>
        </p:nvSpPr>
        <p:spPr>
          <a:xfrm>
            <a:off x="2244725" y="404912"/>
            <a:ext cx="4654550" cy="523220"/>
          </a:xfrm>
          <a:prstGeom prst="rect">
            <a:avLst/>
          </a:prstGeom>
          <a:noFill/>
        </p:spPr>
        <p:txBody>
          <a:bodyPr wrap="square">
            <a:spAutoFit/>
          </a:bodyPr>
          <a:lstStyle/>
          <a:p>
            <a:pPr algn="ctr"/>
            <a:r>
              <a:rPr lang="en-US" sz="2800" dirty="0">
                <a:latin typeface="Vidaloka" panose="020B0604020202020204" charset="0"/>
              </a:rPr>
              <a:t>The Code </a:t>
            </a:r>
            <a:r>
              <a:rPr lang="en-US" sz="2800" dirty="0">
                <a:solidFill>
                  <a:srgbClr val="0070C0"/>
                </a:solidFill>
                <a:latin typeface="Vidaloka" panose="020B0604020202020204" charset="0"/>
                <a:sym typeface="Vidaloka"/>
              </a:rPr>
              <a:t>In Action</a:t>
            </a:r>
            <a:endParaRPr lang="en-IN" sz="2800" dirty="0">
              <a:solidFill>
                <a:srgbClr val="0070C0"/>
              </a:solidFill>
              <a:latin typeface="Vidaloka" panose="020B0604020202020204" charset="0"/>
              <a:sym typeface="Vidaloka"/>
            </a:endParaRPr>
          </a:p>
        </p:txBody>
      </p:sp>
    </p:spTree>
    <p:extLst>
      <p:ext uri="{BB962C8B-B14F-4D97-AF65-F5344CB8AC3E}">
        <p14:creationId xmlns:p14="http://schemas.microsoft.com/office/powerpoint/2010/main" val="344582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F26EC-3AF2-43CA-15F8-89FCD8D0696E}"/>
              </a:ext>
            </a:extLst>
          </p:cNvPr>
          <p:cNvPicPr>
            <a:picLocks noChangeAspect="1"/>
          </p:cNvPicPr>
          <p:nvPr/>
        </p:nvPicPr>
        <p:blipFill rotWithShape="1">
          <a:blip r:embed="rId2"/>
          <a:srcRect t="1045"/>
          <a:stretch/>
        </p:blipFill>
        <p:spPr>
          <a:xfrm>
            <a:off x="296189" y="488950"/>
            <a:ext cx="4398722" cy="4210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2596394-B543-B2CB-AD76-C6CD8C6F09C3}"/>
              </a:ext>
            </a:extLst>
          </p:cNvPr>
          <p:cNvPicPr>
            <a:picLocks noChangeAspect="1"/>
          </p:cNvPicPr>
          <p:nvPr/>
        </p:nvPicPr>
        <p:blipFill>
          <a:blip r:embed="rId3"/>
          <a:stretch>
            <a:fillRect/>
          </a:stretch>
        </p:blipFill>
        <p:spPr>
          <a:xfrm>
            <a:off x="6073013" y="444500"/>
            <a:ext cx="2357374" cy="425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182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6F2C82-9B84-F01C-4355-751BE8315CBA}"/>
              </a:ext>
            </a:extLst>
          </p:cNvPr>
          <p:cNvPicPr>
            <a:picLocks noChangeAspect="1"/>
          </p:cNvPicPr>
          <p:nvPr/>
        </p:nvPicPr>
        <p:blipFill>
          <a:blip r:embed="rId2"/>
          <a:stretch>
            <a:fillRect/>
          </a:stretch>
        </p:blipFill>
        <p:spPr>
          <a:xfrm>
            <a:off x="1293238" y="508000"/>
            <a:ext cx="6557524" cy="3441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7A10A862-A55C-7DDD-3AB6-D3B37B8B1141}"/>
              </a:ext>
            </a:extLst>
          </p:cNvPr>
          <p:cNvSpPr txBox="1"/>
          <p:nvPr/>
        </p:nvSpPr>
        <p:spPr>
          <a:xfrm>
            <a:off x="1" y="4272518"/>
            <a:ext cx="9143999" cy="369332"/>
          </a:xfrm>
          <a:prstGeom prst="rect">
            <a:avLst/>
          </a:prstGeom>
          <a:noFill/>
        </p:spPr>
        <p:txBody>
          <a:bodyPr wrap="square" rtlCol="0">
            <a:spAutoFit/>
          </a:bodyPr>
          <a:lstStyle/>
          <a:p>
            <a:pPr algn="ctr"/>
            <a:r>
              <a:rPr lang="en-US" sz="1800" dirty="0">
                <a:latin typeface="Vidaloka" panose="020B0604020202020204" charset="0"/>
              </a:rPr>
              <a:t>--------------------THE END --------------------</a:t>
            </a:r>
            <a:endParaRPr lang="en-IN" sz="1800" dirty="0">
              <a:latin typeface="Vidaloka" panose="020B0604020202020204" charset="0"/>
            </a:endParaRPr>
          </a:p>
        </p:txBody>
      </p:sp>
    </p:spTree>
    <p:extLst>
      <p:ext uri="{BB962C8B-B14F-4D97-AF65-F5344CB8AC3E}">
        <p14:creationId xmlns:p14="http://schemas.microsoft.com/office/powerpoint/2010/main" val="377096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EB119-C432-4EC9-B255-84E0C39869D0}"/>
              </a:ext>
            </a:extLst>
          </p:cNvPr>
          <p:cNvSpPr txBox="1"/>
          <p:nvPr/>
        </p:nvSpPr>
        <p:spPr>
          <a:xfrm>
            <a:off x="0" y="2478626"/>
            <a:ext cx="3714478" cy="400110"/>
          </a:xfrm>
          <a:prstGeom prst="rect">
            <a:avLst/>
          </a:prstGeom>
          <a:noFill/>
        </p:spPr>
        <p:txBody>
          <a:bodyPr wrap="none" rtlCol="0">
            <a:spAutoFit/>
          </a:bodyPr>
          <a:lstStyle/>
          <a:p>
            <a:r>
              <a:rPr lang="en-US" sz="2000" u="sng" dirty="0">
                <a:latin typeface="Berlin Sans FB" panose="020E0602020502020306" pitchFamily="34" charset="0"/>
              </a:rPr>
              <a:t>DESCRIPTION OF THE PROJECT:</a:t>
            </a:r>
            <a:endParaRPr lang="en-IN" sz="2000" u="sng" dirty="0">
              <a:latin typeface="Berlin Sans FB" panose="020E0602020502020306" pitchFamily="34" charset="0"/>
            </a:endParaRPr>
          </a:p>
        </p:txBody>
      </p:sp>
      <p:sp>
        <p:nvSpPr>
          <p:cNvPr id="3" name="TextBox 2">
            <a:extLst>
              <a:ext uri="{FF2B5EF4-FFF2-40B4-BE49-F238E27FC236}">
                <a16:creationId xmlns:a16="http://schemas.microsoft.com/office/drawing/2014/main" id="{F1AFF5BE-2923-4ACB-BB40-0C87DF08F575}"/>
              </a:ext>
            </a:extLst>
          </p:cNvPr>
          <p:cNvSpPr txBox="1"/>
          <p:nvPr/>
        </p:nvSpPr>
        <p:spPr>
          <a:xfrm>
            <a:off x="0" y="3076990"/>
            <a:ext cx="8494633" cy="2462213"/>
          </a:xfrm>
          <a:prstGeom prst="rect">
            <a:avLst/>
          </a:prstGeom>
          <a:noFill/>
        </p:spPr>
        <p:txBody>
          <a:bodyPr wrap="none" rtlCol="0">
            <a:spAutoFit/>
          </a:bodyPr>
          <a:lstStyle/>
          <a:p>
            <a:pPr marL="285750" indent="-285750">
              <a:buFont typeface="Arial" panose="020B0604020202020204" pitchFamily="34" charset="0"/>
              <a:buChar char="•"/>
            </a:pPr>
            <a:r>
              <a:rPr lang="en-US" dirty="0"/>
              <a:t>The project is based on a movie ticket reservation system that allows the user to select seats as </a:t>
            </a:r>
          </a:p>
          <a:p>
            <a:r>
              <a:rPr lang="en-US" dirty="0"/>
              <a:t>       per their convenience in a real time environment,  along with visual layout of a movie theatre and</a:t>
            </a:r>
          </a:p>
          <a:p>
            <a:r>
              <a:rPr lang="en-US" dirty="0"/>
              <a:t>       generating bill for the user and stores the data in files for future reference. </a:t>
            </a:r>
          </a:p>
          <a:p>
            <a:pPr marL="285750" indent="-285750">
              <a:buFont typeface="Arial" panose="020B0604020202020204" pitchFamily="34" charset="0"/>
              <a:buChar char="•"/>
            </a:pPr>
            <a:r>
              <a:rPr lang="en-US" dirty="0"/>
              <a:t>The project is saves the user a lot of time by allowing them to book the tickets right from their home.	</a:t>
            </a:r>
            <a:br>
              <a:rPr lang="en-US" dirty="0"/>
            </a:br>
            <a:r>
              <a:rPr lang="en-US" dirty="0"/>
              <a:t>It also allows the user to book multiple tickets at once.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9DD2D9D7-A239-4053-9FD9-B9E0831C6FE8}"/>
              </a:ext>
            </a:extLst>
          </p:cNvPr>
          <p:cNvSpPr txBox="1"/>
          <p:nvPr/>
        </p:nvSpPr>
        <p:spPr>
          <a:xfrm>
            <a:off x="0" y="845280"/>
            <a:ext cx="2624436" cy="400110"/>
          </a:xfrm>
          <a:prstGeom prst="rect">
            <a:avLst/>
          </a:prstGeom>
          <a:noFill/>
        </p:spPr>
        <p:txBody>
          <a:bodyPr wrap="none" rtlCol="0">
            <a:spAutoFit/>
          </a:bodyPr>
          <a:lstStyle/>
          <a:p>
            <a:r>
              <a:rPr lang="en-US" sz="2000" u="sng" dirty="0">
                <a:latin typeface="Berlin Sans FB" panose="020E0602020502020306" pitchFamily="34" charset="0"/>
              </a:rPr>
              <a:t>AIM OF THE PROJECT:</a:t>
            </a:r>
            <a:endParaRPr lang="en-IN" sz="2000" u="sng" dirty="0">
              <a:latin typeface="Berlin Sans FB" panose="020E0602020502020306" pitchFamily="34" charset="0"/>
            </a:endParaRPr>
          </a:p>
        </p:txBody>
      </p:sp>
      <p:sp>
        <p:nvSpPr>
          <p:cNvPr id="5" name="TextBox 4">
            <a:extLst>
              <a:ext uri="{FF2B5EF4-FFF2-40B4-BE49-F238E27FC236}">
                <a16:creationId xmlns:a16="http://schemas.microsoft.com/office/drawing/2014/main" id="{02275E18-DDCF-403C-B00E-3E7C861F2F42}"/>
              </a:ext>
            </a:extLst>
          </p:cNvPr>
          <p:cNvSpPr txBox="1"/>
          <p:nvPr/>
        </p:nvSpPr>
        <p:spPr>
          <a:xfrm>
            <a:off x="0" y="1482490"/>
            <a:ext cx="8278228" cy="523220"/>
          </a:xfrm>
          <a:prstGeom prst="rect">
            <a:avLst/>
          </a:prstGeom>
          <a:noFill/>
        </p:spPr>
        <p:txBody>
          <a:bodyPr wrap="none" rtlCol="0">
            <a:spAutoFit/>
          </a:bodyPr>
          <a:lstStyle/>
          <a:p>
            <a:r>
              <a:rPr lang="en-US" dirty="0"/>
              <a:t>The aim of the project is to provide a comfortable and user friendly console-based interface to the user</a:t>
            </a:r>
          </a:p>
          <a:p>
            <a:r>
              <a:rPr lang="en-US" dirty="0"/>
              <a:t>through which he/she can book tickets to a movie from their home.</a:t>
            </a:r>
            <a:endParaRPr lang="en-IN" dirty="0"/>
          </a:p>
        </p:txBody>
      </p:sp>
    </p:spTree>
    <p:extLst>
      <p:ext uri="{BB962C8B-B14F-4D97-AF65-F5344CB8AC3E}">
        <p14:creationId xmlns:p14="http://schemas.microsoft.com/office/powerpoint/2010/main" val="349487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A7F24-6778-0FDF-3F9E-626264820098}"/>
              </a:ext>
            </a:extLst>
          </p:cNvPr>
          <p:cNvSpPr txBox="1"/>
          <p:nvPr/>
        </p:nvSpPr>
        <p:spPr>
          <a:xfrm>
            <a:off x="234950" y="450850"/>
            <a:ext cx="1517650" cy="400110"/>
          </a:xfrm>
          <a:prstGeom prst="rect">
            <a:avLst/>
          </a:prstGeom>
          <a:noFill/>
        </p:spPr>
        <p:txBody>
          <a:bodyPr wrap="square" rtlCol="0">
            <a:spAutoFit/>
          </a:bodyPr>
          <a:lstStyle/>
          <a:p>
            <a:r>
              <a:rPr lang="en-US" sz="2000" u="sng" dirty="0">
                <a:latin typeface="Berlin Sans FB" panose="020E0602020502020306" pitchFamily="34" charset="0"/>
              </a:rPr>
              <a:t>FEATURES</a:t>
            </a:r>
            <a:r>
              <a:rPr lang="en-US" sz="2000" dirty="0">
                <a:latin typeface="Berlin Sans FB" panose="020E0602020502020306" pitchFamily="34" charset="0"/>
              </a:rPr>
              <a:t>:</a:t>
            </a:r>
            <a:endParaRPr lang="en-IN" sz="2000" dirty="0">
              <a:latin typeface="Berlin Sans FB" panose="020E0602020502020306" pitchFamily="34" charset="0"/>
            </a:endParaRPr>
          </a:p>
        </p:txBody>
      </p:sp>
      <p:sp>
        <p:nvSpPr>
          <p:cNvPr id="3" name="TextBox 2">
            <a:extLst>
              <a:ext uri="{FF2B5EF4-FFF2-40B4-BE49-F238E27FC236}">
                <a16:creationId xmlns:a16="http://schemas.microsoft.com/office/drawing/2014/main" id="{1F478F89-09CE-AA2D-42C0-BABE7EAE12B7}"/>
              </a:ext>
            </a:extLst>
          </p:cNvPr>
          <p:cNvSpPr txBox="1"/>
          <p:nvPr/>
        </p:nvSpPr>
        <p:spPr>
          <a:xfrm>
            <a:off x="0" y="942777"/>
            <a:ext cx="8674100" cy="4216539"/>
          </a:xfrm>
          <a:prstGeom prst="rect">
            <a:avLst/>
          </a:prstGeom>
          <a:noFill/>
        </p:spPr>
        <p:txBody>
          <a:bodyPr wrap="square" rtlCol="0">
            <a:spAutoFit/>
          </a:bodyPr>
          <a:lstStyle/>
          <a:p>
            <a:pPr marL="342900" indent="-342900">
              <a:buFont typeface="Wingdings" panose="05000000000000000000" pitchFamily="2" charset="2"/>
              <a:buChar char="Ø"/>
            </a:pPr>
            <a:r>
              <a:rPr lang="en-US" sz="1200" dirty="0"/>
              <a:t>Has a new user creation system.</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Has a existing user login system.</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Stores usernames and passwords in a text file.</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Displays available shows and all the timings for the show.</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Allows user to input the movie he/she wants to watch along with the specific timings</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Displays the layout of the cinema hall seats along with booked seats for the particular show and time.</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Has option to book multiple seats at once</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Has the option to let the user decide if they want to order food or not.</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r>
              <a:rPr lang="en-US" sz="1200" dirty="0"/>
              <a:t>Shows the bill to the user while also storing the required information in a text file as a log for someone to check.</a:t>
            </a:r>
          </a:p>
          <a:p>
            <a:endParaRPr lang="en-US" sz="1200" dirty="0"/>
          </a:p>
          <a:p>
            <a:pPr marL="342900" indent="-342900">
              <a:buFont typeface="Wingdings" panose="05000000000000000000" pitchFamily="2" charset="2"/>
              <a:buChar char="Ø"/>
            </a:pPr>
            <a:r>
              <a:rPr lang="en-US" sz="1200" dirty="0"/>
              <a:t>Has extensive error checking for user login as well as booking.</a:t>
            </a:r>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99378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51CC3-150D-40A7-B548-00CBBA860640}"/>
              </a:ext>
            </a:extLst>
          </p:cNvPr>
          <p:cNvSpPr txBox="1"/>
          <p:nvPr/>
        </p:nvSpPr>
        <p:spPr>
          <a:xfrm>
            <a:off x="164307" y="421482"/>
            <a:ext cx="4572000" cy="400110"/>
          </a:xfrm>
          <a:prstGeom prst="rect">
            <a:avLst/>
          </a:prstGeom>
          <a:noFill/>
        </p:spPr>
        <p:txBody>
          <a:bodyPr wrap="square" rtlCol="0">
            <a:spAutoFit/>
          </a:bodyPr>
          <a:lstStyle/>
          <a:p>
            <a:r>
              <a:rPr lang="en-US" sz="2000" u="sng" dirty="0">
                <a:latin typeface="Berlin Sans FB" panose="020E0602020502020306" pitchFamily="34" charset="0"/>
              </a:rPr>
              <a:t>METHODS USED IN THE CODE:</a:t>
            </a:r>
            <a:endParaRPr lang="en-IN" sz="2000" u="sng" dirty="0">
              <a:latin typeface="Berlin Sans FB" panose="020E0602020502020306" pitchFamily="34" charset="0"/>
            </a:endParaRPr>
          </a:p>
        </p:txBody>
      </p:sp>
      <p:sp>
        <p:nvSpPr>
          <p:cNvPr id="3" name="TextBox 2">
            <a:extLst>
              <a:ext uri="{FF2B5EF4-FFF2-40B4-BE49-F238E27FC236}">
                <a16:creationId xmlns:a16="http://schemas.microsoft.com/office/drawing/2014/main" id="{A8CB9559-7722-4D9E-9B2E-B9BADE160DA4}"/>
              </a:ext>
            </a:extLst>
          </p:cNvPr>
          <p:cNvSpPr txBox="1"/>
          <p:nvPr/>
        </p:nvSpPr>
        <p:spPr>
          <a:xfrm>
            <a:off x="142876" y="1407319"/>
            <a:ext cx="4429124" cy="3108543"/>
          </a:xfrm>
          <a:prstGeom prst="rect">
            <a:avLst/>
          </a:prstGeom>
          <a:noFill/>
        </p:spPr>
        <p:txBody>
          <a:bodyPr wrap="square" rtlCol="0">
            <a:spAutoFit/>
          </a:bodyPr>
          <a:lstStyle/>
          <a:p>
            <a:pPr marL="285750" indent="-285750">
              <a:buFont typeface="Wingdings" panose="05000000000000000000" pitchFamily="2" charset="2"/>
              <a:buChar char="Ø"/>
            </a:pPr>
            <a:r>
              <a:rPr lang="en-US" dirty="0"/>
              <a:t>public static void main(String </a:t>
            </a:r>
            <a:r>
              <a:rPr lang="en-US" dirty="0" err="1"/>
              <a:t>args</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login()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newuser()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existingUser()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displayMenu()</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a:t>
            </a:r>
            <a:r>
              <a:rPr lang="en-IN" dirty="0"/>
              <a:t>oid BillPrint(String path1)</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79B175BF-777A-4AC6-A90B-722D91786D19}"/>
              </a:ext>
            </a:extLst>
          </p:cNvPr>
          <p:cNvSpPr txBox="1"/>
          <p:nvPr/>
        </p:nvSpPr>
        <p:spPr>
          <a:xfrm>
            <a:off x="4636293" y="1407319"/>
            <a:ext cx="2730235" cy="2308324"/>
          </a:xfrm>
          <a:prstGeom prst="rect">
            <a:avLst/>
          </a:prstGeom>
          <a:noFill/>
        </p:spPr>
        <p:txBody>
          <a:bodyPr wrap="none" rtlCol="0">
            <a:spAutoFit/>
          </a:bodyPr>
          <a:lstStyle/>
          <a:p>
            <a:pPr marL="285750" indent="-285750">
              <a:buFont typeface="Wingdings" panose="05000000000000000000" pitchFamily="2" charset="2"/>
              <a:buChar char="Ø"/>
            </a:pPr>
            <a:r>
              <a:rPr lang="en-US" dirty="0"/>
              <a:t>void CreateMatrix()</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onboarding(String path)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check(String path)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Print()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void Food</a:t>
            </a:r>
            <a:r>
              <a:rPr lang="en-IN" dirty="0"/>
              <a:t>()</a:t>
            </a:r>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3077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711020-F04E-933F-A527-D56D4F363484}"/>
              </a:ext>
            </a:extLst>
          </p:cNvPr>
          <p:cNvPicPr>
            <a:picLocks noChangeAspect="1"/>
          </p:cNvPicPr>
          <p:nvPr/>
        </p:nvPicPr>
        <p:blipFill>
          <a:blip r:embed="rId2"/>
          <a:stretch>
            <a:fillRect/>
          </a:stretch>
        </p:blipFill>
        <p:spPr>
          <a:xfrm>
            <a:off x="655115" y="1282848"/>
            <a:ext cx="6501336" cy="2577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3354D78-5DB4-E850-4916-70EB26BA4705}"/>
              </a:ext>
            </a:extLst>
          </p:cNvPr>
          <p:cNvSpPr txBox="1"/>
          <p:nvPr/>
        </p:nvSpPr>
        <p:spPr>
          <a:xfrm>
            <a:off x="121715" y="4298950"/>
            <a:ext cx="8844485" cy="523220"/>
          </a:xfrm>
          <a:prstGeom prst="rect">
            <a:avLst/>
          </a:prstGeom>
          <a:noFill/>
        </p:spPr>
        <p:txBody>
          <a:bodyPr wrap="square" rtlCol="0">
            <a:spAutoFit/>
          </a:bodyPr>
          <a:lstStyle/>
          <a:p>
            <a:r>
              <a:rPr lang="en-US" dirty="0"/>
              <a:t>If existing user </a:t>
            </a:r>
            <a:r>
              <a:rPr lang="en-US" dirty="0">
                <a:latin typeface="Arial" panose="020B0604020202020204" pitchFamily="34" charset="0"/>
                <a:cs typeface="Arial" panose="020B0604020202020204" pitchFamily="34" charset="0"/>
              </a:rPr>
              <a:t>enters</a:t>
            </a:r>
            <a:r>
              <a:rPr lang="en-US" dirty="0"/>
              <a:t> wrong user id and/or wrong password, it will show error message and terminate the program</a:t>
            </a:r>
            <a:endParaRPr lang="en-IN" dirty="0"/>
          </a:p>
        </p:txBody>
      </p:sp>
      <p:sp>
        <p:nvSpPr>
          <p:cNvPr id="5" name="TextBox 4">
            <a:extLst>
              <a:ext uri="{FF2B5EF4-FFF2-40B4-BE49-F238E27FC236}">
                <a16:creationId xmlns:a16="http://schemas.microsoft.com/office/drawing/2014/main" id="{2621BAB3-BFA6-682C-FBF9-881B9F1C6197}"/>
              </a:ext>
            </a:extLst>
          </p:cNvPr>
          <p:cNvSpPr txBox="1"/>
          <p:nvPr/>
        </p:nvSpPr>
        <p:spPr>
          <a:xfrm>
            <a:off x="1578508" y="379512"/>
            <a:ext cx="4654550" cy="523220"/>
          </a:xfrm>
          <a:prstGeom prst="rect">
            <a:avLst/>
          </a:prstGeom>
          <a:noFill/>
        </p:spPr>
        <p:txBody>
          <a:bodyPr wrap="square">
            <a:spAutoFit/>
          </a:bodyPr>
          <a:lstStyle/>
          <a:p>
            <a:pPr algn="ctr"/>
            <a:r>
              <a:rPr lang="en-US" sz="2800" dirty="0">
                <a:latin typeface="Vidaloka" panose="020B0604020202020204" charset="0"/>
              </a:rPr>
              <a:t>Few Features </a:t>
            </a:r>
            <a:r>
              <a:rPr lang="en-US" sz="2800" dirty="0">
                <a:solidFill>
                  <a:srgbClr val="0070C0"/>
                </a:solidFill>
                <a:latin typeface="Vidaloka" panose="020B0604020202020204" charset="0"/>
              </a:rPr>
              <a:t>In Depth</a:t>
            </a:r>
            <a:endParaRPr lang="en-IN" sz="2800" dirty="0">
              <a:solidFill>
                <a:srgbClr val="0070C0"/>
              </a:solidFill>
              <a:latin typeface="Vidaloka" panose="020B0604020202020204" charset="0"/>
              <a:sym typeface="Vidaloka"/>
            </a:endParaRPr>
          </a:p>
        </p:txBody>
      </p:sp>
    </p:spTree>
    <p:extLst>
      <p:ext uri="{BB962C8B-B14F-4D97-AF65-F5344CB8AC3E}">
        <p14:creationId xmlns:p14="http://schemas.microsoft.com/office/powerpoint/2010/main" val="167581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149D2-BD3C-4887-3D7D-4BAA2ADF9B84}"/>
              </a:ext>
            </a:extLst>
          </p:cNvPr>
          <p:cNvPicPr>
            <a:picLocks noChangeAspect="1"/>
          </p:cNvPicPr>
          <p:nvPr/>
        </p:nvPicPr>
        <p:blipFill>
          <a:blip r:embed="rId2"/>
          <a:stretch>
            <a:fillRect/>
          </a:stretch>
        </p:blipFill>
        <p:spPr>
          <a:xfrm>
            <a:off x="184150" y="444500"/>
            <a:ext cx="2842994"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E39C7F10-2AE5-D9EB-9719-B2C692DF5429}"/>
              </a:ext>
            </a:extLst>
          </p:cNvPr>
          <p:cNvSpPr txBox="1"/>
          <p:nvPr/>
        </p:nvSpPr>
        <p:spPr>
          <a:xfrm>
            <a:off x="3143250" y="418981"/>
            <a:ext cx="1612900" cy="1600438"/>
          </a:xfrm>
          <a:prstGeom prst="rect">
            <a:avLst/>
          </a:prstGeom>
          <a:noFill/>
        </p:spPr>
        <p:txBody>
          <a:bodyPr wrap="square" rtlCol="0">
            <a:spAutoFit/>
          </a:bodyPr>
          <a:lstStyle/>
          <a:p>
            <a:r>
              <a:rPr lang="en-US" dirty="0"/>
              <a:t>For a specific show and time if some seats are booked before, the seats will be displayed with a   “ * ”  sign.</a:t>
            </a:r>
            <a:endParaRPr lang="en-IN" dirty="0"/>
          </a:p>
        </p:txBody>
      </p:sp>
      <p:pic>
        <p:nvPicPr>
          <p:cNvPr id="5" name="Picture 4">
            <a:extLst>
              <a:ext uri="{FF2B5EF4-FFF2-40B4-BE49-F238E27FC236}">
                <a16:creationId xmlns:a16="http://schemas.microsoft.com/office/drawing/2014/main" id="{FA4B16C6-D4D3-8559-7CDC-BD4503CBC925}"/>
              </a:ext>
            </a:extLst>
          </p:cNvPr>
          <p:cNvPicPr>
            <a:picLocks noChangeAspect="1"/>
          </p:cNvPicPr>
          <p:nvPr/>
        </p:nvPicPr>
        <p:blipFill>
          <a:blip r:embed="rId3"/>
          <a:stretch>
            <a:fillRect/>
          </a:stretch>
        </p:blipFill>
        <p:spPr>
          <a:xfrm>
            <a:off x="4862144" y="444500"/>
            <a:ext cx="2509428" cy="4003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6CDCF2A-E58D-6B3F-AC78-2F5EFB64D66D}"/>
              </a:ext>
            </a:extLst>
          </p:cNvPr>
          <p:cNvSpPr txBox="1"/>
          <p:nvPr/>
        </p:nvSpPr>
        <p:spPr>
          <a:xfrm>
            <a:off x="7581900" y="514350"/>
            <a:ext cx="1447800" cy="2462213"/>
          </a:xfrm>
          <a:prstGeom prst="rect">
            <a:avLst/>
          </a:prstGeom>
          <a:noFill/>
        </p:spPr>
        <p:txBody>
          <a:bodyPr wrap="square" rtlCol="0">
            <a:spAutoFit/>
          </a:bodyPr>
          <a:lstStyle/>
          <a:p>
            <a:r>
              <a:rPr lang="en-US" dirty="0"/>
              <a:t>The code has error checks for seats which does not exist or is occupied.</a:t>
            </a:r>
          </a:p>
          <a:p>
            <a:endParaRPr lang="en-US" dirty="0"/>
          </a:p>
          <a:p>
            <a:r>
              <a:rPr lang="en-US" dirty="0"/>
              <a:t>For </a:t>
            </a:r>
            <a:r>
              <a:rPr lang="en-US" dirty="0" err="1"/>
              <a:t>eg.</a:t>
            </a:r>
            <a:r>
              <a:rPr lang="en-US" dirty="0"/>
              <a:t> G12,A8 does not exist and C1 is already occupied.</a:t>
            </a:r>
            <a:endParaRPr lang="en-IN" dirty="0"/>
          </a:p>
        </p:txBody>
      </p:sp>
    </p:spTree>
    <p:extLst>
      <p:ext uri="{BB962C8B-B14F-4D97-AF65-F5344CB8AC3E}">
        <p14:creationId xmlns:p14="http://schemas.microsoft.com/office/powerpoint/2010/main" val="121179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270B9-7E7E-5BAC-B812-F60B2704C86D}"/>
              </a:ext>
            </a:extLst>
          </p:cNvPr>
          <p:cNvPicPr>
            <a:picLocks noChangeAspect="1"/>
          </p:cNvPicPr>
          <p:nvPr/>
        </p:nvPicPr>
        <p:blipFill>
          <a:blip r:embed="rId2"/>
          <a:stretch>
            <a:fillRect/>
          </a:stretch>
        </p:blipFill>
        <p:spPr>
          <a:xfrm>
            <a:off x="222250" y="617813"/>
            <a:ext cx="3111500" cy="3730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4373716-17B1-0504-7812-A7751F20E265}"/>
              </a:ext>
            </a:extLst>
          </p:cNvPr>
          <p:cNvPicPr>
            <a:picLocks noChangeAspect="1"/>
          </p:cNvPicPr>
          <p:nvPr/>
        </p:nvPicPr>
        <p:blipFill>
          <a:blip r:embed="rId3"/>
          <a:stretch>
            <a:fillRect/>
          </a:stretch>
        </p:blipFill>
        <p:spPr>
          <a:xfrm>
            <a:off x="3576303" y="490813"/>
            <a:ext cx="3299494" cy="4095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4FA0D4CD-A4C4-0132-8CAA-7D7B8312FC3F}"/>
              </a:ext>
            </a:extLst>
          </p:cNvPr>
          <p:cNvSpPr txBox="1"/>
          <p:nvPr/>
        </p:nvSpPr>
        <p:spPr>
          <a:xfrm>
            <a:off x="7315200" y="1871092"/>
            <a:ext cx="1828800" cy="1169551"/>
          </a:xfrm>
          <a:prstGeom prst="rect">
            <a:avLst/>
          </a:prstGeom>
          <a:noFill/>
        </p:spPr>
        <p:txBody>
          <a:bodyPr wrap="square" rtlCol="0">
            <a:spAutoFit/>
          </a:bodyPr>
          <a:lstStyle/>
          <a:p>
            <a:r>
              <a:rPr lang="en-US" dirty="0"/>
              <a:t>For a movie and timing where no seats are booked, the layout is shown with no “ * ” symbols</a:t>
            </a:r>
          </a:p>
        </p:txBody>
      </p:sp>
    </p:spTree>
    <p:extLst>
      <p:ext uri="{BB962C8B-B14F-4D97-AF65-F5344CB8AC3E}">
        <p14:creationId xmlns:p14="http://schemas.microsoft.com/office/powerpoint/2010/main" val="233982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90C29D-E220-1AA0-D80A-F911415E2A1C}"/>
              </a:ext>
            </a:extLst>
          </p:cNvPr>
          <p:cNvPicPr>
            <a:picLocks noChangeAspect="1"/>
          </p:cNvPicPr>
          <p:nvPr/>
        </p:nvPicPr>
        <p:blipFill>
          <a:blip r:embed="rId2"/>
          <a:stretch>
            <a:fillRect/>
          </a:stretch>
        </p:blipFill>
        <p:spPr>
          <a:xfrm>
            <a:off x="749300" y="1094883"/>
            <a:ext cx="2984500" cy="2953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9C00D207-3D74-1467-70C8-7A3E86DA680E}"/>
              </a:ext>
            </a:extLst>
          </p:cNvPr>
          <p:cNvSpPr txBox="1"/>
          <p:nvPr/>
        </p:nvSpPr>
        <p:spPr>
          <a:xfrm>
            <a:off x="5054344" y="2202417"/>
            <a:ext cx="4044950" cy="738664"/>
          </a:xfrm>
          <a:prstGeom prst="rect">
            <a:avLst/>
          </a:prstGeom>
          <a:noFill/>
        </p:spPr>
        <p:txBody>
          <a:bodyPr wrap="square" rtlCol="0">
            <a:spAutoFit/>
          </a:bodyPr>
          <a:lstStyle/>
          <a:p>
            <a:r>
              <a:rPr lang="en-US" dirty="0"/>
              <a:t>Users can choose to order food items as per their need. The ordered food amount will be reflected in the bill.</a:t>
            </a:r>
            <a:endParaRPr lang="en-IN" dirty="0"/>
          </a:p>
        </p:txBody>
      </p:sp>
    </p:spTree>
    <p:extLst>
      <p:ext uri="{BB962C8B-B14F-4D97-AF65-F5344CB8AC3E}">
        <p14:creationId xmlns:p14="http://schemas.microsoft.com/office/powerpoint/2010/main" val="137832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F45AC4-1418-8C34-93DB-53B4CD63FD9F}"/>
              </a:ext>
            </a:extLst>
          </p:cNvPr>
          <p:cNvPicPr>
            <a:picLocks noChangeAspect="1"/>
          </p:cNvPicPr>
          <p:nvPr/>
        </p:nvPicPr>
        <p:blipFill>
          <a:blip r:embed="rId2"/>
          <a:stretch>
            <a:fillRect/>
          </a:stretch>
        </p:blipFill>
        <p:spPr>
          <a:xfrm>
            <a:off x="146322" y="1079500"/>
            <a:ext cx="6070056" cy="298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59D2197B-40FE-7A8D-78B1-CAB038FEA2B4}"/>
              </a:ext>
            </a:extLst>
          </p:cNvPr>
          <p:cNvSpPr txBox="1"/>
          <p:nvPr/>
        </p:nvSpPr>
        <p:spPr>
          <a:xfrm>
            <a:off x="6534150" y="1771531"/>
            <a:ext cx="2463528" cy="1600438"/>
          </a:xfrm>
          <a:prstGeom prst="rect">
            <a:avLst/>
          </a:prstGeom>
          <a:noFill/>
        </p:spPr>
        <p:txBody>
          <a:bodyPr wrap="square" rtlCol="0">
            <a:spAutoFit/>
          </a:bodyPr>
          <a:lstStyle/>
          <a:p>
            <a:r>
              <a:rPr lang="en-US" dirty="0"/>
              <a:t>After the user selects the movie, showtime, seats and food (if any), the bill is printed with the following details and the details are also stored in a text file for future reference</a:t>
            </a:r>
            <a:endParaRPr lang="en-IN" dirty="0"/>
          </a:p>
        </p:txBody>
      </p:sp>
    </p:spTree>
    <p:extLst>
      <p:ext uri="{BB962C8B-B14F-4D97-AF65-F5344CB8AC3E}">
        <p14:creationId xmlns:p14="http://schemas.microsoft.com/office/powerpoint/2010/main" val="1715042976"/>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1029</Words>
  <Application>Microsoft Office PowerPoint</Application>
  <PresentationFormat>On-screen Show (16:9)</PresentationFormat>
  <Paragraphs>89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Montserrat</vt:lpstr>
      <vt:lpstr>Vidaloka</vt:lpstr>
      <vt:lpstr>Berlin Sans FB</vt:lpstr>
      <vt:lpstr>Wingdings</vt:lpstr>
      <vt:lpstr>Minimalist Business Slides XL by Slidesgo</vt:lpstr>
      <vt:lpstr>CineNox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dc:creator>Ruhan Chattopadhyay</dc:creator>
  <cp:lastModifiedBy>Ruhan Chattopadhyay</cp:lastModifiedBy>
  <cp:revision>40</cp:revision>
  <dcterms:modified xsi:type="dcterms:W3CDTF">2024-02-21T17:15:37Z</dcterms:modified>
</cp:coreProperties>
</file>