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anberul Is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05T01:26:29.144">
    <p:pos x="6000" y="0"/>
    <p:text>NEED TO BE REDESIGNED!!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6-05T06:58:03.128">
    <p:pos x="6000" y="0"/>
    <p:text>Priority Slide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6b5ae7ea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16b5ae7e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cff1ff0b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cff1ff0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6b5ae9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16b5ae9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ff1ff0b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cff1ff0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ff1ff0b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cff1ff0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cff1ff0ba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cff1ff0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ff1ff0b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cff1ff0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6b5ae94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16b5ae9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cff1ff0ba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cff1ff0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cff1ff0ba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cff1ff0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16b5ae9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16b5ae9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ff1ff0ba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ff1ff0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ff1ff0ba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ff1ff0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cff1ff0ba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cff1ff0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6b5ae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6b5ae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16b5ae9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16b5ae9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16b5ae9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16b5ae9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16b5ae9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16b5ae9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16b5ae9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16b5ae9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16b5ae9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16b5ae9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6b5ae9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6b5ae9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16b5ae9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16b5ae9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16b5ae9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16b5ae9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16b5ae94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16b5ae94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16b5ae94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16b5ae94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16b5ae94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16b5ae94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16b5ae94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16b5ae94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6b5ae7ea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6b5ae7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16b5ae7ea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16b5ae7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6b5ae7ea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6b5ae7e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6b5ae7ea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6b5ae7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16b5ae7ea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16b5ae7e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ff1ff0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cff1ff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MOCK UI</a:t>
            </a:r>
            <a:endParaRPr b="1" sz="3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3033650"/>
            <a:ext cx="7688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Tanberul Islam (1705033)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Jayanta Sadhu (1705047)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Musharaf Hossain (1705050)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525" y="744575"/>
            <a:ext cx="4537998" cy="1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Details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2750"/>
            <a:ext cx="8811876" cy="44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Details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451800"/>
            <a:ext cx="8931100" cy="45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069700" y="1786800"/>
            <a:ext cx="500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Time Management</a:t>
            </a:r>
            <a:endParaRPr b="1" sz="4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839200" cy="4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 Change Date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382175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 After Change Date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775"/>
            <a:ext cx="8520599" cy="419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 Set Dependency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450"/>
            <a:ext cx="8839200" cy="4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2069700" y="2133150"/>
            <a:ext cx="500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Setting Goals</a:t>
            </a:r>
            <a:endParaRPr b="1"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450850"/>
            <a:ext cx="8558076" cy="46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Details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707451" cy="441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69700" y="1786800"/>
            <a:ext cx="500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Tasks And Projects</a:t>
            </a:r>
            <a:endParaRPr b="1" sz="4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 With Milestones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72800" cy="4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View With Milestone Details</a:t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8839199" cy="44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Details</a:t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572700"/>
            <a:ext cx="8931100" cy="43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824900" y="483700"/>
            <a:ext cx="8060700" cy="4426350"/>
            <a:chOff x="973975" y="632800"/>
            <a:chExt cx="8060700" cy="4426350"/>
          </a:xfrm>
        </p:grpSpPr>
        <p:cxnSp>
          <p:nvCxnSpPr>
            <p:cNvPr id="185" name="Google Shape;185;p35"/>
            <p:cNvCxnSpPr/>
            <p:nvPr/>
          </p:nvCxnSpPr>
          <p:spPr>
            <a:xfrm flipH="1">
              <a:off x="188845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35"/>
            <p:cNvCxnSpPr/>
            <p:nvPr/>
          </p:nvCxnSpPr>
          <p:spPr>
            <a:xfrm flipH="1">
              <a:off x="22198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35"/>
            <p:cNvCxnSpPr/>
            <p:nvPr/>
          </p:nvCxnSpPr>
          <p:spPr>
            <a:xfrm flipH="1">
              <a:off x="25014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35"/>
            <p:cNvCxnSpPr/>
            <p:nvPr/>
          </p:nvCxnSpPr>
          <p:spPr>
            <a:xfrm flipH="1">
              <a:off x="27830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35"/>
            <p:cNvCxnSpPr/>
            <p:nvPr/>
          </p:nvCxnSpPr>
          <p:spPr>
            <a:xfrm flipH="1">
              <a:off x="30646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35"/>
            <p:cNvCxnSpPr/>
            <p:nvPr/>
          </p:nvCxnSpPr>
          <p:spPr>
            <a:xfrm flipH="1">
              <a:off x="339595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35"/>
            <p:cNvCxnSpPr/>
            <p:nvPr/>
          </p:nvCxnSpPr>
          <p:spPr>
            <a:xfrm flipH="1">
              <a:off x="367755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35"/>
            <p:cNvCxnSpPr/>
            <p:nvPr/>
          </p:nvCxnSpPr>
          <p:spPr>
            <a:xfrm flipH="1">
              <a:off x="395915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5"/>
            <p:cNvCxnSpPr/>
            <p:nvPr/>
          </p:nvCxnSpPr>
          <p:spPr>
            <a:xfrm flipH="1">
              <a:off x="424075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5"/>
            <p:cNvCxnSpPr/>
            <p:nvPr/>
          </p:nvCxnSpPr>
          <p:spPr>
            <a:xfrm flipH="1">
              <a:off x="45721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35"/>
            <p:cNvCxnSpPr/>
            <p:nvPr/>
          </p:nvCxnSpPr>
          <p:spPr>
            <a:xfrm flipH="1">
              <a:off x="48537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35"/>
            <p:cNvCxnSpPr/>
            <p:nvPr/>
          </p:nvCxnSpPr>
          <p:spPr>
            <a:xfrm flipH="1">
              <a:off x="51353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5"/>
            <p:cNvCxnSpPr/>
            <p:nvPr/>
          </p:nvCxnSpPr>
          <p:spPr>
            <a:xfrm flipH="1">
              <a:off x="5416900" y="67585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5"/>
            <p:cNvCxnSpPr/>
            <p:nvPr/>
          </p:nvCxnSpPr>
          <p:spPr>
            <a:xfrm flipH="1">
              <a:off x="574825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5"/>
            <p:cNvCxnSpPr/>
            <p:nvPr/>
          </p:nvCxnSpPr>
          <p:spPr>
            <a:xfrm flipH="1">
              <a:off x="602985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35"/>
            <p:cNvCxnSpPr/>
            <p:nvPr/>
          </p:nvCxnSpPr>
          <p:spPr>
            <a:xfrm flipH="1">
              <a:off x="631145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35"/>
            <p:cNvCxnSpPr/>
            <p:nvPr/>
          </p:nvCxnSpPr>
          <p:spPr>
            <a:xfrm flipH="1">
              <a:off x="659305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35"/>
            <p:cNvCxnSpPr/>
            <p:nvPr/>
          </p:nvCxnSpPr>
          <p:spPr>
            <a:xfrm flipH="1">
              <a:off x="69244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35"/>
            <p:cNvCxnSpPr/>
            <p:nvPr/>
          </p:nvCxnSpPr>
          <p:spPr>
            <a:xfrm flipH="1">
              <a:off x="72060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35"/>
            <p:cNvCxnSpPr/>
            <p:nvPr/>
          </p:nvCxnSpPr>
          <p:spPr>
            <a:xfrm flipH="1">
              <a:off x="74876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35"/>
            <p:cNvCxnSpPr/>
            <p:nvPr/>
          </p:nvCxnSpPr>
          <p:spPr>
            <a:xfrm flipH="1">
              <a:off x="77692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35"/>
            <p:cNvCxnSpPr/>
            <p:nvPr/>
          </p:nvCxnSpPr>
          <p:spPr>
            <a:xfrm flipH="1">
              <a:off x="80508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5"/>
            <p:cNvCxnSpPr/>
            <p:nvPr/>
          </p:nvCxnSpPr>
          <p:spPr>
            <a:xfrm flipH="1">
              <a:off x="83324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35"/>
            <p:cNvCxnSpPr/>
            <p:nvPr/>
          </p:nvCxnSpPr>
          <p:spPr>
            <a:xfrm flipH="1">
              <a:off x="86140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35"/>
            <p:cNvCxnSpPr/>
            <p:nvPr/>
          </p:nvCxnSpPr>
          <p:spPr>
            <a:xfrm flipH="1">
              <a:off x="8895600" y="632800"/>
              <a:ext cx="9900" cy="43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35"/>
            <p:cNvCxnSpPr/>
            <p:nvPr/>
          </p:nvCxnSpPr>
          <p:spPr>
            <a:xfrm flipH="1">
              <a:off x="973975" y="805075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35"/>
            <p:cNvCxnSpPr/>
            <p:nvPr/>
          </p:nvCxnSpPr>
          <p:spPr>
            <a:xfrm flipH="1">
              <a:off x="973975" y="1112413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5"/>
            <p:cNvCxnSpPr/>
            <p:nvPr/>
          </p:nvCxnSpPr>
          <p:spPr>
            <a:xfrm flipH="1">
              <a:off x="973975" y="1419775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35"/>
            <p:cNvCxnSpPr/>
            <p:nvPr/>
          </p:nvCxnSpPr>
          <p:spPr>
            <a:xfrm flipH="1">
              <a:off x="973975" y="1727113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35"/>
            <p:cNvCxnSpPr/>
            <p:nvPr/>
          </p:nvCxnSpPr>
          <p:spPr>
            <a:xfrm flipH="1">
              <a:off x="973975" y="1991150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35"/>
            <p:cNvCxnSpPr/>
            <p:nvPr/>
          </p:nvCxnSpPr>
          <p:spPr>
            <a:xfrm flipH="1">
              <a:off x="973975" y="2298488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35"/>
            <p:cNvCxnSpPr/>
            <p:nvPr/>
          </p:nvCxnSpPr>
          <p:spPr>
            <a:xfrm flipH="1">
              <a:off x="973975" y="2605850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35"/>
            <p:cNvCxnSpPr/>
            <p:nvPr/>
          </p:nvCxnSpPr>
          <p:spPr>
            <a:xfrm flipH="1">
              <a:off x="973975" y="2913188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35"/>
            <p:cNvCxnSpPr/>
            <p:nvPr/>
          </p:nvCxnSpPr>
          <p:spPr>
            <a:xfrm flipH="1">
              <a:off x="973975" y="3177225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35"/>
            <p:cNvCxnSpPr/>
            <p:nvPr/>
          </p:nvCxnSpPr>
          <p:spPr>
            <a:xfrm flipH="1">
              <a:off x="1630075" y="3484563"/>
              <a:ext cx="7404600" cy="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35"/>
            <p:cNvCxnSpPr/>
            <p:nvPr/>
          </p:nvCxnSpPr>
          <p:spPr>
            <a:xfrm flipH="1">
              <a:off x="1630075" y="3791925"/>
              <a:ext cx="7404600" cy="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35"/>
            <p:cNvCxnSpPr/>
            <p:nvPr/>
          </p:nvCxnSpPr>
          <p:spPr>
            <a:xfrm rot="10800000">
              <a:off x="1630075" y="4095063"/>
              <a:ext cx="74046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35"/>
            <p:cNvCxnSpPr/>
            <p:nvPr/>
          </p:nvCxnSpPr>
          <p:spPr>
            <a:xfrm flipH="1">
              <a:off x="973975" y="4363300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35"/>
            <p:cNvCxnSpPr/>
            <p:nvPr/>
          </p:nvCxnSpPr>
          <p:spPr>
            <a:xfrm flipH="1">
              <a:off x="973975" y="4670638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35"/>
            <p:cNvCxnSpPr/>
            <p:nvPr/>
          </p:nvCxnSpPr>
          <p:spPr>
            <a:xfrm flipH="1">
              <a:off x="973975" y="4978000"/>
              <a:ext cx="80607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35"/>
          <p:cNvSpPr/>
          <p:nvPr/>
        </p:nvSpPr>
        <p:spPr>
          <a:xfrm>
            <a:off x="1709525" y="874650"/>
            <a:ext cx="1669800" cy="45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Task A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3452175" y="1663150"/>
            <a:ext cx="1669800" cy="45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Task B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2819375" y="2690200"/>
            <a:ext cx="1669800" cy="45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Task D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6013175" y="2233000"/>
            <a:ext cx="1669800" cy="45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Task C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6205325" y="3422375"/>
            <a:ext cx="1669800" cy="457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Task E</a:t>
            </a:r>
            <a:endParaRPr/>
          </a:p>
        </p:txBody>
      </p:sp>
      <p:cxnSp>
        <p:nvCxnSpPr>
          <p:cNvPr id="230" name="Google Shape;230;p35"/>
          <p:cNvCxnSpPr/>
          <p:nvPr/>
        </p:nvCxnSpPr>
        <p:spPr>
          <a:xfrm>
            <a:off x="1600200" y="4412975"/>
            <a:ext cx="6798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5"/>
          <p:cNvCxnSpPr/>
          <p:nvPr/>
        </p:nvCxnSpPr>
        <p:spPr>
          <a:xfrm>
            <a:off x="2753150" y="506900"/>
            <a:ext cx="0" cy="3856500"/>
          </a:xfrm>
          <a:prstGeom prst="straightConnector1">
            <a:avLst/>
          </a:prstGeom>
          <a:noFill/>
          <a:ln cap="flat" cmpd="sng" w="38100">
            <a:solidFill>
              <a:srgbClr val="7F6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5"/>
          <p:cNvCxnSpPr/>
          <p:nvPr/>
        </p:nvCxnSpPr>
        <p:spPr>
          <a:xfrm>
            <a:off x="5864100" y="506900"/>
            <a:ext cx="0" cy="3856500"/>
          </a:xfrm>
          <a:prstGeom prst="straightConnector1">
            <a:avLst/>
          </a:prstGeom>
          <a:noFill/>
          <a:ln cap="flat" cmpd="sng" w="38100">
            <a:solidFill>
              <a:srgbClr val="7F6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3" name="Google Shape;233;p35"/>
          <p:cNvSpPr txBox="1"/>
          <p:nvPr/>
        </p:nvSpPr>
        <p:spPr>
          <a:xfrm>
            <a:off x="1123125" y="1510750"/>
            <a:ext cx="15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High Priority</a:t>
            </a:r>
            <a:endParaRPr b="1" sz="1600">
              <a:solidFill>
                <a:srgbClr val="1C4587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893925" y="3564650"/>
            <a:ext cx="17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Medium </a:t>
            </a:r>
            <a:r>
              <a:rPr b="1" lang="en" sz="1600">
                <a:solidFill>
                  <a:srgbClr val="1C4587"/>
                </a:solidFill>
              </a:rPr>
              <a:t>Priority</a:t>
            </a:r>
            <a:endParaRPr b="1" sz="1600">
              <a:solidFill>
                <a:srgbClr val="1C4587"/>
              </a:solidFill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922650" y="887700"/>
            <a:ext cx="15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Low </a:t>
            </a:r>
            <a:r>
              <a:rPr b="1" lang="en" sz="1600">
                <a:solidFill>
                  <a:srgbClr val="1C4587"/>
                </a:solidFill>
              </a:rPr>
              <a:t>Priority</a:t>
            </a:r>
            <a:endParaRPr b="1" sz="1600">
              <a:solidFill>
                <a:srgbClr val="1C4587"/>
              </a:solidFill>
            </a:endParaRPr>
          </a:p>
        </p:txBody>
      </p:sp>
      <p:cxnSp>
        <p:nvCxnSpPr>
          <p:cNvPr id="236" name="Google Shape;236;p35"/>
          <p:cNvCxnSpPr>
            <a:endCxn id="225" idx="1"/>
          </p:cNvCxnSpPr>
          <p:nvPr/>
        </p:nvCxnSpPr>
        <p:spPr>
          <a:xfrm flipH="1" rot="10800000">
            <a:off x="1490825" y="1103250"/>
            <a:ext cx="2187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/>
          <p:nvPr/>
        </p:nvCxnSpPr>
        <p:spPr>
          <a:xfrm flipH="1" rot="10800000">
            <a:off x="3379325" y="3147400"/>
            <a:ext cx="2187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/>
          <p:nvPr/>
        </p:nvCxnSpPr>
        <p:spPr>
          <a:xfrm flipH="1" rot="10800000">
            <a:off x="4199275" y="1205950"/>
            <a:ext cx="2187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5"/>
          <p:cNvSpPr txBox="1"/>
          <p:nvPr/>
        </p:nvSpPr>
        <p:spPr>
          <a:xfrm>
            <a:off x="5973425" y="1560450"/>
            <a:ext cx="17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C4587"/>
                </a:solidFill>
              </a:rPr>
              <a:t>High</a:t>
            </a:r>
            <a:r>
              <a:rPr b="1" lang="en" sz="1600">
                <a:solidFill>
                  <a:srgbClr val="1C4587"/>
                </a:solidFill>
              </a:rPr>
              <a:t> Priority</a:t>
            </a:r>
            <a:endParaRPr b="1" sz="1600">
              <a:solidFill>
                <a:srgbClr val="1C4587"/>
              </a:solidFill>
            </a:endParaRPr>
          </a:p>
        </p:txBody>
      </p:sp>
      <p:cxnSp>
        <p:nvCxnSpPr>
          <p:cNvPr id="240" name="Google Shape;240;p35"/>
          <p:cNvCxnSpPr>
            <a:endCxn id="228" idx="0"/>
          </p:cNvCxnSpPr>
          <p:nvPr/>
        </p:nvCxnSpPr>
        <p:spPr>
          <a:xfrm>
            <a:off x="6609575" y="1928200"/>
            <a:ext cx="2385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5"/>
          <p:cNvSpPr txBox="1"/>
          <p:nvPr/>
        </p:nvSpPr>
        <p:spPr>
          <a:xfrm>
            <a:off x="238550" y="3101000"/>
            <a:ext cx="152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Task B was assigned most priority during assignment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2069700" y="2133150"/>
            <a:ext cx="500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Cost Estimation </a:t>
            </a:r>
            <a:endParaRPr b="1" sz="4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88" y="349700"/>
            <a:ext cx="8385625" cy="4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516550"/>
            <a:ext cx="8486776" cy="441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486800" y="101050"/>
            <a:ext cx="324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rebuchet MS"/>
                <a:ea typeface="Trebuchet MS"/>
                <a:cs typeface="Trebuchet MS"/>
                <a:sym typeface="Trebuchet MS"/>
              </a:rPr>
              <a:t>Functional Decomposition</a:t>
            </a:r>
            <a:endParaRPr b="1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358200"/>
            <a:ext cx="8508424" cy="46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597025" y="0"/>
            <a:ext cx="23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rebuchet MS"/>
                <a:ea typeface="Trebuchet MS"/>
                <a:cs typeface="Trebuchet MS"/>
                <a:sym typeface="Trebuchet MS"/>
              </a:rPr>
              <a:t>After Decomposing</a:t>
            </a:r>
            <a:endParaRPr b="1"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0" y="106725"/>
            <a:ext cx="8449349" cy="49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" y="152400"/>
            <a:ext cx="83251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11" y="572700"/>
            <a:ext cx="8074115" cy="4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00" y="367400"/>
            <a:ext cx="8590801" cy="4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688850" y="0"/>
            <a:ext cx="19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Cost Summary</a:t>
            </a:r>
            <a:endParaRPr b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5580" l="0" r="0" t="0"/>
          <a:stretch/>
        </p:blipFill>
        <p:spPr>
          <a:xfrm>
            <a:off x="179113" y="437125"/>
            <a:ext cx="8785775" cy="45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 txBox="1"/>
          <p:nvPr/>
        </p:nvSpPr>
        <p:spPr>
          <a:xfrm>
            <a:off x="321450" y="0"/>
            <a:ext cx="529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rebuchet MS"/>
                <a:ea typeface="Trebuchet MS"/>
                <a:cs typeface="Trebuchet MS"/>
                <a:sym typeface="Trebuchet MS"/>
              </a:rPr>
              <a:t>Category Wise Cost</a:t>
            </a:r>
            <a:endParaRPr b="1"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/>
        </p:nvSpPr>
        <p:spPr>
          <a:xfrm>
            <a:off x="2069700" y="2133150"/>
            <a:ext cx="500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Miscellaneous</a:t>
            </a:r>
            <a:endParaRPr b="1" sz="4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14" y="-77200"/>
            <a:ext cx="8129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63" y="133188"/>
            <a:ext cx="8159874" cy="48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/>
        </p:nvSpPr>
        <p:spPr>
          <a:xfrm>
            <a:off x="2069700" y="2133150"/>
            <a:ext cx="500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Thank You</a:t>
            </a:r>
            <a:endParaRPr b="1"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People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8" y="572700"/>
            <a:ext cx="8796914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Space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25" y="646775"/>
            <a:ext cx="8707449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Space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572700"/>
            <a:ext cx="8742251" cy="4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Details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572700"/>
            <a:ext cx="8931100" cy="43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Task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350"/>
            <a:ext cx="8907625" cy="45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11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Details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572700"/>
            <a:ext cx="8931100" cy="43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