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8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8D33D-F58D-43FC-854B-71F7837E3459}" type="datetimeFigureOut">
              <a:rPr lang="en-US" smtClean="0"/>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9813C-33F2-4007-92A6-BEC4919C5FE8}" type="slidenum">
              <a:rPr lang="en-US" smtClean="0"/>
              <a:t>‹#›</a:t>
            </a:fld>
            <a:endParaRPr lang="en-US"/>
          </a:p>
        </p:txBody>
      </p:sp>
    </p:spTree>
    <p:extLst>
      <p:ext uri="{BB962C8B-B14F-4D97-AF65-F5344CB8AC3E}">
        <p14:creationId xmlns:p14="http://schemas.microsoft.com/office/powerpoint/2010/main" val="317648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“Rectangle” class program.</a:t>
            </a:r>
            <a:endParaRPr lang="en-US" dirty="0"/>
          </a:p>
        </p:txBody>
      </p:sp>
      <p:sp>
        <p:nvSpPr>
          <p:cNvPr id="4" name="Slide Number Placeholder 3"/>
          <p:cNvSpPr>
            <a:spLocks noGrp="1"/>
          </p:cNvSpPr>
          <p:nvPr>
            <p:ph type="sldNum" sz="quarter" idx="10"/>
          </p:nvPr>
        </p:nvSpPr>
        <p:spPr/>
        <p:txBody>
          <a:bodyPr/>
          <a:lstStyle/>
          <a:p>
            <a:fld id="{EC59813C-33F2-4007-92A6-BEC4919C5FE8}" type="slidenum">
              <a:rPr lang="en-US" smtClean="0"/>
              <a:t>19</a:t>
            </a:fld>
            <a:endParaRPr lang="en-US"/>
          </a:p>
        </p:txBody>
      </p:sp>
    </p:spTree>
    <p:extLst>
      <p:ext uri="{BB962C8B-B14F-4D97-AF65-F5344CB8AC3E}">
        <p14:creationId xmlns:p14="http://schemas.microsoft.com/office/powerpoint/2010/main" val="1582579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CDC32B-B1D3-4A69-87D1-5E8122CCBEB9}" type="datetime1">
              <a:rPr lang="en-US" smtClean="0"/>
              <a:t>10/4/2023</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6594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6085DE-5A01-4C97-A362-B6FD5A7AA663}" type="datetime1">
              <a:rPr lang="en-US" smtClean="0"/>
              <a:t>10/4/2023</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64154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32DF2-D75D-4EA5-85C6-D1BC99217A67}" type="datetime1">
              <a:rPr lang="en-US" smtClean="0"/>
              <a:t>10/4/2023</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65013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847968-E5FB-4882-8C48-01295C6A72EC}" type="datetime1">
              <a:rPr lang="en-US" smtClean="0"/>
              <a:t>10/4/2023</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233835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008C1-DB7C-46E7-9AA2-40C05BEA0C29}" type="datetime1">
              <a:rPr lang="en-US" smtClean="0"/>
              <a:t>10/4/2023</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11679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177CF3-852D-4B16-A1A5-C573AFB7BF95}" type="datetime1">
              <a:rPr lang="en-US" smtClean="0"/>
              <a:t>10/4/2023</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3911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9CADC-103E-40E1-AE0A-D1A5A9AE1042}" type="datetime1">
              <a:rPr lang="en-US" smtClean="0"/>
              <a:t>10/4/2023</a:t>
            </a:fld>
            <a:endParaRPr lang="en-US"/>
          </a:p>
        </p:txBody>
      </p:sp>
      <p:sp>
        <p:nvSpPr>
          <p:cNvPr id="8" name="Footer Placeholder 7"/>
          <p:cNvSpPr>
            <a:spLocks noGrp="1"/>
          </p:cNvSpPr>
          <p:nvPr>
            <p:ph type="ftr" sz="quarter" idx="11"/>
          </p:nvPr>
        </p:nvSpPr>
        <p:spPr/>
        <p:txBody>
          <a:bodyPr/>
          <a:lstStyle/>
          <a:p>
            <a:r>
              <a:rPr lang="en-US" smtClean="0"/>
              <a:t>CS1 Lesson 13 -- Introduction to Classes</a:t>
            </a:r>
            <a:endParaRPr lang="en-US"/>
          </a:p>
        </p:txBody>
      </p:sp>
      <p:sp>
        <p:nvSpPr>
          <p:cNvPr id="9" name="Slide Number Placeholder 8"/>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4032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6E821-E59D-4D2C-A4B3-BA6FBD5D6F9D}" type="datetime1">
              <a:rPr lang="en-US" smtClean="0"/>
              <a:t>10/4/2023</a:t>
            </a:fld>
            <a:endParaRPr lang="en-US"/>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12052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C61F3-8564-4708-AFC8-7A84329EC0B6}" type="datetime1">
              <a:rPr lang="en-US" smtClean="0"/>
              <a:t>10/4/2023</a:t>
            </a:fld>
            <a:endParaRPr lang="en-US"/>
          </a:p>
        </p:txBody>
      </p:sp>
      <p:sp>
        <p:nvSpPr>
          <p:cNvPr id="3" name="Footer Placeholder 2"/>
          <p:cNvSpPr>
            <a:spLocks noGrp="1"/>
          </p:cNvSpPr>
          <p:nvPr>
            <p:ph type="ftr" sz="quarter" idx="11"/>
          </p:nvPr>
        </p:nvSpPr>
        <p:spPr/>
        <p:txBody>
          <a:bodyPr/>
          <a:lstStyle/>
          <a:p>
            <a:r>
              <a:rPr lang="en-US" smtClean="0"/>
              <a:t>CS1 Lesson 13 -- Introduction to Classes</a:t>
            </a:r>
            <a:endParaRPr lang="en-US"/>
          </a:p>
        </p:txBody>
      </p:sp>
      <p:sp>
        <p:nvSpPr>
          <p:cNvPr id="4" name="Slide Number Placeholder 3"/>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70454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ABA033-BFFB-40E3-99CD-2B07973E4564}" type="datetime1">
              <a:rPr lang="en-US" smtClean="0"/>
              <a:t>10/4/2023</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21756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F2495-A4D4-402B-A185-BA99C4C93D59}" type="datetime1">
              <a:rPr lang="en-US" smtClean="0"/>
              <a:t>10/4/2023</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1266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5B4B7-8F7A-449C-BAD9-C3898DACF05F}" type="datetime1">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CS1 Lesson 13 -- Introduction to Classes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5E20-A4D1-4020-9A1D-1ED875F9B91F}" type="slidenum">
              <a:rPr lang="en-US" smtClean="0"/>
              <a:t>‹#›</a:t>
            </a:fld>
            <a:endParaRPr lang="en-US"/>
          </a:p>
        </p:txBody>
      </p:sp>
    </p:spTree>
    <p:extLst>
      <p:ext uri="{BB962C8B-B14F-4D97-AF65-F5344CB8AC3E}">
        <p14:creationId xmlns:p14="http://schemas.microsoft.com/office/powerpoint/2010/main" val="106071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a:t>
            </a:r>
            <a:r>
              <a:rPr lang="en-US" dirty="0"/>
              <a:t>4</a:t>
            </a:r>
            <a:endParaRPr lang="en-US" dirty="0"/>
          </a:p>
        </p:txBody>
      </p:sp>
      <p:sp>
        <p:nvSpPr>
          <p:cNvPr id="3" name="Subtitle 2"/>
          <p:cNvSpPr>
            <a:spLocks noGrp="1"/>
          </p:cNvSpPr>
          <p:nvPr>
            <p:ph type="subTitle" idx="1"/>
          </p:nvPr>
        </p:nvSpPr>
        <p:spPr/>
        <p:txBody>
          <a:bodyPr/>
          <a:lstStyle/>
          <a:p>
            <a:r>
              <a:rPr lang="en-US" dirty="0" smtClean="0"/>
              <a:t>Introduction to Classes</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a:t>
            </a:fld>
            <a:endParaRPr lang="en-US"/>
          </a:p>
        </p:txBody>
      </p:sp>
    </p:spTree>
    <p:extLst>
      <p:ext uri="{BB962C8B-B14F-4D97-AF65-F5344CB8AC3E}">
        <p14:creationId xmlns:p14="http://schemas.microsoft.com/office/powerpoint/2010/main" val="3576308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Class Example</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10</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549354"/>
            <a:ext cx="6324600" cy="468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983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p:txBody>
          <a:bodyPr/>
          <a:lstStyle/>
          <a:p>
            <a:pPr>
              <a:lnSpc>
                <a:spcPct val="90000"/>
              </a:lnSpc>
            </a:pPr>
            <a:r>
              <a:rPr lang="en-US" dirty="0" smtClean="0"/>
              <a:t>Used to control access to members of the class</a:t>
            </a:r>
          </a:p>
          <a:p>
            <a:pPr>
              <a:lnSpc>
                <a:spcPct val="90000"/>
              </a:lnSpc>
            </a:pPr>
            <a:r>
              <a:rPr lang="en-US" dirty="0" smtClean="0">
                <a:latin typeface="Courier New" pitchFamily="112" charset="0"/>
              </a:rPr>
              <a:t>public:</a:t>
            </a:r>
            <a:r>
              <a:rPr lang="en-US" dirty="0" smtClean="0"/>
              <a:t>  can be accessed by functions outside of the class</a:t>
            </a:r>
          </a:p>
          <a:p>
            <a:pPr>
              <a:lnSpc>
                <a:spcPct val="90000"/>
              </a:lnSpc>
            </a:pPr>
            <a:r>
              <a:rPr lang="en-US" dirty="0" smtClean="0">
                <a:latin typeface="Courier New" pitchFamily="112" charset="0"/>
              </a:rPr>
              <a:t>private:</a:t>
            </a:r>
            <a:r>
              <a:rPr lang="en-US" dirty="0" smtClean="0"/>
              <a:t>  can only be called by or accessed by functions that are members of the class</a:t>
            </a:r>
          </a:p>
          <a:p>
            <a:pPr>
              <a:lnSpc>
                <a:spcPct val="90000"/>
              </a:lnSpc>
            </a:pPr>
            <a:r>
              <a:rPr lang="en-US" dirty="0" smtClean="0"/>
              <a:t>In the example on the next slide, note that the functions are prototypes only (so far)</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11</a:t>
            </a:fld>
            <a:endParaRPr lang="en-US"/>
          </a:p>
        </p:txBody>
      </p:sp>
    </p:spTree>
    <p:extLst>
      <p:ext uri="{BB962C8B-B14F-4D97-AF65-F5344CB8AC3E}">
        <p14:creationId xmlns:p14="http://schemas.microsoft.com/office/powerpoint/2010/main" val="3815520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12</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6454" y="1600200"/>
            <a:ext cx="5951146" cy="440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440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13</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342" y="1676400"/>
            <a:ext cx="6000658" cy="444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spect="1" noChangeArrowheads="1"/>
          </p:cNvSpPr>
          <p:nvPr/>
        </p:nvSpPr>
        <p:spPr bwMode="auto">
          <a:xfrm>
            <a:off x="2880518" y="2801143"/>
            <a:ext cx="2529681" cy="70405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Text Box 5"/>
          <p:cNvSpPr txBox="1">
            <a:spLocks noChangeAspect="1" noChangeArrowheads="1"/>
          </p:cNvSpPr>
          <p:nvPr/>
        </p:nvSpPr>
        <p:spPr bwMode="auto">
          <a:xfrm>
            <a:off x="5210969" y="1750218"/>
            <a:ext cx="278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Private Members</a:t>
            </a:r>
          </a:p>
        </p:txBody>
      </p:sp>
      <p:sp>
        <p:nvSpPr>
          <p:cNvPr id="9" name="Line 6"/>
          <p:cNvSpPr>
            <a:spLocks noChangeAspect="1" noChangeShapeType="1"/>
          </p:cNvSpPr>
          <p:nvPr/>
        </p:nvSpPr>
        <p:spPr bwMode="auto">
          <a:xfrm flipH="1">
            <a:off x="4952207" y="2131218"/>
            <a:ext cx="3048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spect="1" noChangeArrowheads="1"/>
          </p:cNvSpPr>
          <p:nvPr/>
        </p:nvSpPr>
        <p:spPr bwMode="auto">
          <a:xfrm>
            <a:off x="2880519" y="3886200"/>
            <a:ext cx="4739481" cy="182879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8"/>
          <p:cNvSpPr txBox="1">
            <a:spLocks noChangeAspect="1" noChangeArrowheads="1"/>
          </p:cNvSpPr>
          <p:nvPr/>
        </p:nvSpPr>
        <p:spPr bwMode="auto">
          <a:xfrm>
            <a:off x="6049169" y="2801143"/>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Public Members</a:t>
            </a:r>
          </a:p>
        </p:txBody>
      </p:sp>
      <p:sp>
        <p:nvSpPr>
          <p:cNvPr id="12" name="Line 9"/>
          <p:cNvSpPr>
            <a:spLocks noChangeAspect="1" noChangeShapeType="1"/>
          </p:cNvSpPr>
          <p:nvPr/>
        </p:nvSpPr>
        <p:spPr bwMode="auto">
          <a:xfrm flipH="1">
            <a:off x="5744369" y="3167856"/>
            <a:ext cx="366713" cy="425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3735863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r>
              <a:rPr lang="en-US" dirty="0" smtClean="0"/>
              <a:t> (continued)</a:t>
            </a:r>
            <a:endParaRPr lang="en-US" dirty="0"/>
          </a:p>
        </p:txBody>
      </p:sp>
      <p:sp>
        <p:nvSpPr>
          <p:cNvPr id="3" name="Content Placeholder 2"/>
          <p:cNvSpPr>
            <a:spLocks noGrp="1"/>
          </p:cNvSpPr>
          <p:nvPr>
            <p:ph idx="1"/>
          </p:nvPr>
        </p:nvSpPr>
        <p:spPr/>
        <p:txBody>
          <a:bodyPr/>
          <a:lstStyle/>
          <a:p>
            <a:r>
              <a:rPr lang="en-US" dirty="0" smtClean="0"/>
              <a:t>Can be listed in any order in a class</a:t>
            </a:r>
            <a:br>
              <a:rPr lang="en-US" dirty="0" smtClean="0"/>
            </a:br>
            <a:endParaRPr lang="en-US" dirty="0" smtClean="0"/>
          </a:p>
          <a:p>
            <a:r>
              <a:rPr lang="en-US" dirty="0" smtClean="0"/>
              <a:t>Can appear multiple times in a class</a:t>
            </a:r>
            <a:br>
              <a:rPr lang="en-US" dirty="0" smtClean="0"/>
            </a:br>
            <a:endParaRPr lang="en-US" dirty="0" smtClean="0"/>
          </a:p>
          <a:p>
            <a:r>
              <a:rPr lang="en-US" smtClean="0"/>
              <a:t>If not specified, the default is </a:t>
            </a:r>
            <a:r>
              <a:rPr lang="en-US" smtClean="0">
                <a:latin typeface="Courier New" pitchFamily="112" charset="0"/>
              </a:rPr>
              <a:t>private</a:t>
            </a:r>
          </a:p>
          <a:p>
            <a:endParaRPr lang="en-US"/>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14</a:t>
            </a:fld>
            <a:endParaRPr lang="en-US"/>
          </a:p>
        </p:txBody>
      </p:sp>
    </p:spTree>
    <p:extLst>
      <p:ext uri="{BB962C8B-B14F-4D97-AF65-F5344CB8AC3E}">
        <p14:creationId xmlns:p14="http://schemas.microsoft.com/office/powerpoint/2010/main" val="907529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dirty="0" err="1">
                <a:latin typeface="Courier New" pitchFamily="112" charset="0"/>
              </a:rPr>
              <a:t>const</a:t>
            </a:r>
            <a:r>
              <a:rPr lang="en-US" dirty="0"/>
              <a:t> With Member Functions</a:t>
            </a:r>
          </a:p>
        </p:txBody>
      </p:sp>
      <p:sp>
        <p:nvSpPr>
          <p:cNvPr id="3" name="Content Placeholder 2"/>
          <p:cNvSpPr>
            <a:spLocks noGrp="1"/>
          </p:cNvSpPr>
          <p:nvPr>
            <p:ph idx="1"/>
          </p:nvPr>
        </p:nvSpPr>
        <p:spPr/>
        <p:txBody>
          <a:bodyPr/>
          <a:lstStyle/>
          <a:p>
            <a:r>
              <a:rPr lang="en-US" dirty="0" err="1">
                <a:latin typeface="Courier New" pitchFamily="112" charset="0"/>
              </a:rPr>
              <a:t>const</a:t>
            </a:r>
            <a:r>
              <a:rPr lang="en-US" dirty="0"/>
              <a:t> appearing after the parentheses in a member function declaration specifies that the function will not change any data in the calling object.</a:t>
            </a:r>
            <a:br>
              <a:rPr lang="en-US" dirty="0"/>
            </a:b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15</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91000"/>
            <a:ext cx="4724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329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Member Function</a:t>
            </a:r>
          </a:p>
        </p:txBody>
      </p:sp>
      <p:sp>
        <p:nvSpPr>
          <p:cNvPr id="3" name="Content Placeholder 2"/>
          <p:cNvSpPr>
            <a:spLocks noGrp="1"/>
          </p:cNvSpPr>
          <p:nvPr>
            <p:ph idx="1"/>
          </p:nvPr>
        </p:nvSpPr>
        <p:spPr/>
        <p:txBody>
          <a:bodyPr/>
          <a:lstStyle/>
          <a:p>
            <a:pPr lvl="0" fontAlgn="base">
              <a:lnSpc>
                <a:spcPct val="95000"/>
              </a:lnSpc>
              <a:spcAft>
                <a:spcPct val="0"/>
              </a:spcAft>
              <a:buFontTx/>
              <a:buChar char="•"/>
            </a:pPr>
            <a:r>
              <a:rPr lang="en-US" kern="0" dirty="0">
                <a:solidFill>
                  <a:srgbClr val="000000"/>
                </a:solidFill>
                <a:latin typeface="Arial"/>
                <a:cs typeface="Arial"/>
              </a:rPr>
              <a:t>When defining a member function:</a:t>
            </a:r>
          </a:p>
          <a:p>
            <a:pPr lvl="1" fontAlgn="base">
              <a:lnSpc>
                <a:spcPct val="95000"/>
              </a:lnSpc>
              <a:spcAft>
                <a:spcPct val="0"/>
              </a:spcAft>
              <a:buFontTx/>
              <a:buChar char="–"/>
            </a:pPr>
            <a:r>
              <a:rPr lang="en-US" kern="0" dirty="0">
                <a:solidFill>
                  <a:srgbClr val="000000"/>
                </a:solidFill>
                <a:latin typeface="Arial"/>
                <a:cs typeface="Arial"/>
              </a:rPr>
              <a:t>Put prototype in class declaration</a:t>
            </a:r>
          </a:p>
          <a:p>
            <a:pPr lvl="1" fontAlgn="base">
              <a:lnSpc>
                <a:spcPct val="95000"/>
              </a:lnSpc>
              <a:spcAft>
                <a:spcPct val="0"/>
              </a:spcAft>
              <a:buFontTx/>
              <a:buChar char="–"/>
            </a:pPr>
            <a:r>
              <a:rPr lang="en-US" kern="0" dirty="0">
                <a:solidFill>
                  <a:srgbClr val="000000"/>
                </a:solidFill>
                <a:latin typeface="Arial"/>
                <a:cs typeface="Arial"/>
              </a:rPr>
              <a:t>Define function using class name and scope resolution operator </a:t>
            </a:r>
            <a:r>
              <a:rPr lang="en-US" kern="0" dirty="0">
                <a:solidFill>
                  <a:srgbClr val="000000"/>
                </a:solidFill>
                <a:latin typeface="Courier New" pitchFamily="112" charset="0"/>
                <a:cs typeface="Arial"/>
              </a:rPr>
              <a:t>(::)</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2" fontAlgn="base">
              <a:lnSpc>
                <a:spcPct val="90000"/>
              </a:lnSpc>
              <a:spcAft>
                <a:spcPct val="0"/>
              </a:spcAft>
              <a:buNone/>
            </a:pPr>
            <a:r>
              <a:rPr lang="en-US" kern="0" dirty="0">
                <a:solidFill>
                  <a:srgbClr val="000000"/>
                </a:solidFill>
                <a:latin typeface="Courier New" pitchFamily="112" charset="0"/>
                <a:cs typeface="Arial"/>
              </a:rPr>
              <a:t>	</a:t>
            </a:r>
            <a:r>
              <a:rPr lang="en-US" kern="0" dirty="0" err="1">
                <a:solidFill>
                  <a:srgbClr val="000000"/>
                </a:solidFill>
                <a:latin typeface="Courier New" pitchFamily="112" charset="0"/>
                <a:cs typeface="Arial"/>
              </a:rPr>
              <a:t>int</a:t>
            </a:r>
            <a:r>
              <a:rPr lang="en-US" kern="0" dirty="0">
                <a:solidFill>
                  <a:srgbClr val="000000"/>
                </a:solidFill>
                <a:latin typeface="Courier New" pitchFamily="112" charset="0"/>
                <a:cs typeface="Arial"/>
              </a:rPr>
              <a:t> Rectangle::</a:t>
            </a:r>
            <a:r>
              <a:rPr lang="en-US" kern="0" dirty="0" err="1">
                <a:solidFill>
                  <a:srgbClr val="000000"/>
                </a:solidFill>
                <a:latin typeface="Courier New" pitchFamily="112" charset="0"/>
                <a:cs typeface="Arial"/>
              </a:rPr>
              <a:t>setWidth</a:t>
            </a:r>
            <a:r>
              <a:rPr lang="en-US" kern="0" dirty="0">
                <a:solidFill>
                  <a:srgbClr val="000000"/>
                </a:solidFill>
                <a:latin typeface="Courier New" pitchFamily="112" charset="0"/>
                <a:cs typeface="Arial"/>
              </a:rPr>
              <a:t>(double w)</a:t>
            </a:r>
          </a:p>
          <a:p>
            <a:pPr lvl="2" fontAlgn="base">
              <a:lnSpc>
                <a:spcPct val="90000"/>
              </a:lnSpc>
              <a:spcAft>
                <a:spcPct val="0"/>
              </a:spcAft>
              <a:buNone/>
            </a:pPr>
            <a:r>
              <a:rPr lang="en-US" kern="0" dirty="0">
                <a:solidFill>
                  <a:srgbClr val="000000"/>
                </a:solidFill>
                <a:latin typeface="Courier New" pitchFamily="112" charset="0"/>
                <a:cs typeface="Arial"/>
              </a:rPr>
              <a:t>	{</a:t>
            </a:r>
          </a:p>
          <a:p>
            <a:pPr lvl="2" fontAlgn="base">
              <a:lnSpc>
                <a:spcPct val="90000"/>
              </a:lnSpc>
              <a:spcAft>
                <a:spcPct val="0"/>
              </a:spcAft>
              <a:buNone/>
            </a:pPr>
            <a:r>
              <a:rPr lang="en-US" kern="0" dirty="0">
                <a:solidFill>
                  <a:srgbClr val="000000"/>
                </a:solidFill>
                <a:latin typeface="Courier New" pitchFamily="112" charset="0"/>
                <a:cs typeface="Arial"/>
              </a:rPr>
              <a:t>		width = w;</a:t>
            </a:r>
          </a:p>
          <a:p>
            <a:pPr lvl="2" fontAlgn="base">
              <a:lnSpc>
                <a:spcPct val="90000"/>
              </a:lnSpc>
              <a:spcAft>
                <a:spcPct val="0"/>
              </a:spcAft>
              <a:buNone/>
            </a:pPr>
            <a:r>
              <a:rPr lang="en-US" kern="0" dirty="0">
                <a:solidFill>
                  <a:srgbClr val="000000"/>
                </a:solidFill>
                <a:latin typeface="Courier New" pitchFamily="112" charset="0"/>
                <a:cs typeface="Arial"/>
              </a:rPr>
              <a:t>	</a:t>
            </a:r>
            <a:r>
              <a:rPr lang="en-US" kern="0" dirty="0" smtClean="0">
                <a:solidFill>
                  <a:srgbClr val="000000"/>
                </a:solidFill>
                <a:latin typeface="Courier New" pitchFamily="112" charset="0"/>
                <a:cs typeface="Arial"/>
              </a:rPr>
              <a:t>}</a:t>
            </a:r>
          </a:p>
          <a:p>
            <a:pPr lvl="2" fontAlgn="base">
              <a:lnSpc>
                <a:spcPct val="90000"/>
              </a:lnSpc>
              <a:spcAft>
                <a:spcPct val="0"/>
              </a:spcAft>
              <a:buNone/>
            </a:pPr>
            <a:endParaRPr lang="en-US" kern="0" dirty="0">
              <a:solidFill>
                <a:srgbClr val="000000"/>
              </a:solidFill>
              <a:latin typeface="Courier New" pitchFamily="112" charset="0"/>
              <a:cs typeface="Arial"/>
            </a:endParaRP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16</a:t>
            </a:fld>
            <a:endParaRPr lang="en-US"/>
          </a:p>
        </p:txBody>
      </p:sp>
    </p:spTree>
    <p:extLst>
      <p:ext uri="{BB962C8B-B14F-4D97-AF65-F5344CB8AC3E}">
        <p14:creationId xmlns:p14="http://schemas.microsoft.com/office/powerpoint/2010/main" val="3604131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Functions</a:t>
            </a:r>
            <a:endParaRPr lang="en-US" dirty="0"/>
          </a:p>
        </p:txBody>
      </p:sp>
      <p:sp>
        <p:nvSpPr>
          <p:cNvPr id="3" name="Content Placeholder 2"/>
          <p:cNvSpPr>
            <a:spLocks noGrp="1"/>
          </p:cNvSpPr>
          <p:nvPr>
            <p:ph idx="1"/>
          </p:nvPr>
        </p:nvSpPr>
        <p:spPr/>
        <p:txBody>
          <a:bodyPr/>
          <a:lstStyle/>
          <a:p>
            <a:r>
              <a:rPr lang="en-US" dirty="0" smtClean="0"/>
              <a:t>Functions that are not part of a class, that is, do not have the </a:t>
            </a:r>
            <a:r>
              <a:rPr lang="en-US" dirty="0" smtClean="0">
                <a:latin typeface="Courier New" pitchFamily="49" charset="0"/>
                <a:cs typeface="Courier New" pitchFamily="49" charset="0"/>
              </a:rPr>
              <a:t>Class::name </a:t>
            </a:r>
            <a:r>
              <a:rPr lang="en-US" dirty="0" smtClean="0">
                <a:cs typeface="Courier New" pitchFamily="49" charset="0"/>
              </a:rPr>
              <a:t>notation, are global.  This is what we have done up to this point.</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17</a:t>
            </a:fld>
            <a:endParaRPr lang="en-US"/>
          </a:p>
        </p:txBody>
      </p:sp>
    </p:spTree>
    <p:extLst>
      <p:ext uri="{BB962C8B-B14F-4D97-AF65-F5344CB8AC3E}">
        <p14:creationId xmlns:p14="http://schemas.microsoft.com/office/powerpoint/2010/main" val="3410542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Accessors</a:t>
            </a:r>
            <a:r>
              <a:rPr lang="en-US" dirty="0"/>
              <a:t> and </a:t>
            </a:r>
            <a:r>
              <a:rPr lang="en-US" dirty="0" err="1"/>
              <a:t>Mutators</a:t>
            </a:r>
            <a:endParaRPr lang="en-US" dirty="0"/>
          </a:p>
        </p:txBody>
      </p:sp>
      <p:sp>
        <p:nvSpPr>
          <p:cNvPr id="3" name="Content Placeholder 2"/>
          <p:cNvSpPr>
            <a:spLocks noGrp="1"/>
          </p:cNvSpPr>
          <p:nvPr>
            <p:ph idx="1"/>
          </p:nvPr>
        </p:nvSpPr>
        <p:spPr/>
        <p:txBody>
          <a:bodyPr/>
          <a:lstStyle/>
          <a:p>
            <a:r>
              <a:rPr lang="en-US" dirty="0" err="1"/>
              <a:t>Mutator</a:t>
            </a:r>
            <a:r>
              <a:rPr lang="en-US" dirty="0"/>
              <a:t>: a member function that stores a value in a private member variable, or changes its value in some way</a:t>
            </a:r>
            <a:br>
              <a:rPr lang="en-US" dirty="0"/>
            </a:br>
            <a:endParaRPr lang="en-US" dirty="0"/>
          </a:p>
          <a:p>
            <a:r>
              <a:rPr lang="en-US" dirty="0" err="1"/>
              <a:t>Accessor</a:t>
            </a:r>
            <a:r>
              <a:rPr lang="en-US" dirty="0"/>
              <a:t>: function that retrieves a value from a private member variable. </a:t>
            </a:r>
            <a:r>
              <a:rPr lang="en-US" dirty="0" err="1"/>
              <a:t>Accessors</a:t>
            </a:r>
            <a:r>
              <a:rPr lang="en-US" dirty="0"/>
              <a:t> do not change an object's data, so they should be marked </a:t>
            </a:r>
            <a:r>
              <a:rPr lang="en-US" dirty="0">
                <a:latin typeface="Courier New" pitchFamily="112" charset="0"/>
              </a:rPr>
              <a:t>const</a:t>
            </a:r>
            <a:r>
              <a:rPr lang="en-US" dirty="0"/>
              <a:t>.</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18</a:t>
            </a:fld>
            <a:endParaRPr lang="en-US"/>
          </a:p>
        </p:txBody>
      </p:sp>
    </p:spTree>
    <p:extLst>
      <p:ext uri="{BB962C8B-B14F-4D97-AF65-F5344CB8AC3E}">
        <p14:creationId xmlns:p14="http://schemas.microsoft.com/office/powerpoint/2010/main" val="3008042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Instance of a Class</a:t>
            </a:r>
          </a:p>
        </p:txBody>
      </p:sp>
      <p:sp>
        <p:nvSpPr>
          <p:cNvPr id="3" name="Content Placeholder 2"/>
          <p:cNvSpPr>
            <a:spLocks noGrp="1"/>
          </p:cNvSpPr>
          <p:nvPr>
            <p:ph idx="1"/>
          </p:nvPr>
        </p:nvSpPr>
        <p:spPr/>
        <p:txBody>
          <a:bodyPr/>
          <a:lstStyle/>
          <a:p>
            <a:pPr>
              <a:lnSpc>
                <a:spcPct val="90000"/>
              </a:lnSpc>
            </a:pPr>
            <a:r>
              <a:rPr lang="en-US" dirty="0"/>
              <a:t>An object is an instance of a class</a:t>
            </a:r>
          </a:p>
          <a:p>
            <a:pPr>
              <a:lnSpc>
                <a:spcPct val="90000"/>
              </a:lnSpc>
            </a:pPr>
            <a:r>
              <a:rPr lang="en-US" dirty="0"/>
              <a:t>Defined like structure variables:</a:t>
            </a:r>
          </a:p>
          <a:p>
            <a:pPr lvl="1">
              <a:lnSpc>
                <a:spcPct val="90000"/>
              </a:lnSpc>
              <a:buClr>
                <a:srgbClr val="3333CC"/>
              </a:buClr>
              <a:buFontTx/>
              <a:buNone/>
            </a:pPr>
            <a:r>
              <a:rPr lang="en-US" dirty="0"/>
              <a:t>	</a:t>
            </a:r>
            <a:r>
              <a:rPr lang="en-US" dirty="0">
                <a:latin typeface="Courier New" pitchFamily="112" charset="0"/>
              </a:rPr>
              <a:t>Rectangle r;</a:t>
            </a:r>
          </a:p>
          <a:p>
            <a:pPr>
              <a:lnSpc>
                <a:spcPct val="90000"/>
              </a:lnSpc>
            </a:pPr>
            <a:r>
              <a:rPr lang="en-US" dirty="0"/>
              <a:t>Access members using dot operator:</a:t>
            </a:r>
          </a:p>
          <a:p>
            <a:pPr lvl="1">
              <a:lnSpc>
                <a:spcPct val="90000"/>
              </a:lnSpc>
              <a:buClr>
                <a:srgbClr val="3333CC"/>
              </a:buClr>
              <a:buFontTx/>
              <a:buNone/>
            </a:pPr>
            <a:r>
              <a:rPr lang="en-US" dirty="0"/>
              <a:t>	</a:t>
            </a:r>
            <a:r>
              <a:rPr lang="en-US" dirty="0" err="1">
                <a:latin typeface="Courier New" pitchFamily="112" charset="0"/>
              </a:rPr>
              <a:t>r.setWidth</a:t>
            </a:r>
            <a:r>
              <a:rPr lang="en-US" dirty="0">
                <a:latin typeface="Courier New" pitchFamily="112" charset="0"/>
              </a:rPr>
              <a:t>(5.2);</a:t>
            </a:r>
          </a:p>
          <a:p>
            <a:pPr lvl="1">
              <a:lnSpc>
                <a:spcPct val="90000"/>
              </a:lnSpc>
              <a:buClr>
                <a:srgbClr val="3333CC"/>
              </a:buClr>
              <a:buFontTx/>
              <a:buNone/>
            </a:pPr>
            <a:r>
              <a:rPr lang="en-US" dirty="0">
                <a:latin typeface="Courier New" pitchFamily="112" charset="0"/>
              </a:rPr>
              <a:t>	</a:t>
            </a: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r.getWidth</a:t>
            </a:r>
            <a:r>
              <a:rPr lang="en-US" dirty="0">
                <a:latin typeface="Courier New" pitchFamily="112" charset="0"/>
              </a:rPr>
              <a:t>();</a:t>
            </a:r>
            <a:endParaRPr lang="en-US" dirty="0"/>
          </a:p>
          <a:p>
            <a:pPr>
              <a:lnSpc>
                <a:spcPct val="90000"/>
              </a:lnSpc>
            </a:pPr>
            <a:r>
              <a:rPr lang="en-US" dirty="0"/>
              <a:t>Compiler error </a:t>
            </a:r>
            <a:r>
              <a:rPr lang="en-US" dirty="0" smtClean="0"/>
              <a:t>if you </a:t>
            </a:r>
            <a:r>
              <a:rPr lang="en-US" dirty="0"/>
              <a:t>attempt to access </a:t>
            </a:r>
            <a:r>
              <a:rPr lang="en-US" dirty="0" smtClean="0"/>
              <a:t>a </a:t>
            </a:r>
            <a:r>
              <a:rPr lang="en-US" dirty="0" smtClean="0">
                <a:latin typeface="Courier New" pitchFamily="112" charset="0"/>
              </a:rPr>
              <a:t>private</a:t>
            </a:r>
            <a:r>
              <a:rPr lang="en-US" dirty="0" smtClean="0"/>
              <a:t> </a:t>
            </a:r>
            <a:r>
              <a:rPr lang="en-US" dirty="0"/>
              <a:t>member using dot operator</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19</a:t>
            </a:fld>
            <a:endParaRPr lang="en-US"/>
          </a:p>
        </p:txBody>
      </p:sp>
    </p:spTree>
    <p:extLst>
      <p:ext uri="{BB962C8B-B14F-4D97-AF65-F5344CB8AC3E}">
        <p14:creationId xmlns:p14="http://schemas.microsoft.com/office/powerpoint/2010/main" val="2765642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Procedural versus Object-Oriented Programming</a:t>
            </a:r>
            <a:endParaRPr lang="en-US" dirty="0"/>
          </a:p>
        </p:txBody>
      </p:sp>
      <p:sp>
        <p:nvSpPr>
          <p:cNvPr id="3" name="Content Placeholder 2"/>
          <p:cNvSpPr>
            <a:spLocks noGrp="1"/>
          </p:cNvSpPr>
          <p:nvPr>
            <p:ph idx="1"/>
          </p:nvPr>
        </p:nvSpPr>
        <p:spPr/>
        <p:txBody>
          <a:bodyPr>
            <a:normAutofit lnSpcReduction="10000"/>
          </a:bodyPr>
          <a:lstStyle/>
          <a:p>
            <a:pPr>
              <a:spcBef>
                <a:spcPct val="60000"/>
              </a:spcBef>
            </a:pPr>
            <a:r>
              <a:rPr lang="en-US" u="sng" dirty="0" smtClean="0"/>
              <a:t>Procedural programming</a:t>
            </a:r>
            <a:r>
              <a:rPr lang="en-US" dirty="0" smtClean="0"/>
              <a:t> focuses on the process/actions that occur in a program.  The program starts at the beginning, does something, and ends.</a:t>
            </a:r>
            <a:br>
              <a:rPr lang="en-US" dirty="0" smtClean="0"/>
            </a:br>
            <a:endParaRPr lang="en-US" dirty="0" smtClean="0"/>
          </a:p>
          <a:p>
            <a:pPr>
              <a:spcBef>
                <a:spcPct val="60000"/>
              </a:spcBef>
            </a:pPr>
            <a:r>
              <a:rPr lang="en-US" u="sng" dirty="0" smtClean="0"/>
              <a:t>Object-Oriented programming</a:t>
            </a:r>
            <a:r>
              <a:rPr lang="en-US" dirty="0" smtClean="0"/>
              <a:t> is based on the data and the functions that operate on it.  Objects are instances of abstract data types that represent the data and its functions</a:t>
            </a:r>
            <a:endParaRPr lang="en-US" u="sng" dirty="0" smtClean="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a:t>
            </a:fld>
            <a:endParaRPr lang="en-US"/>
          </a:p>
        </p:txBody>
      </p:sp>
    </p:spTree>
    <p:extLst>
      <p:ext uri="{BB962C8B-B14F-4D97-AF65-F5344CB8AC3E}">
        <p14:creationId xmlns:p14="http://schemas.microsoft.com/office/powerpoint/2010/main" val="737484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Attributes</a:t>
            </a:r>
            <a:endParaRPr lang="en-US" dirty="0"/>
          </a:p>
        </p:txBody>
      </p:sp>
      <p:sp>
        <p:nvSpPr>
          <p:cNvPr id="3" name="Content Placeholder 2"/>
          <p:cNvSpPr>
            <a:spLocks noGrp="1"/>
          </p:cNvSpPr>
          <p:nvPr>
            <p:ph idx="1"/>
          </p:nvPr>
        </p:nvSpPr>
        <p:spPr/>
        <p:txBody>
          <a:bodyPr/>
          <a:lstStyle/>
          <a:p>
            <a:r>
              <a:rPr lang="en-US" dirty="0" smtClean="0"/>
              <a:t>Some data must be stored as an attribute.</a:t>
            </a:r>
          </a:p>
          <a:p>
            <a:r>
              <a:rPr lang="en-US" dirty="0" smtClean="0"/>
              <a:t>Other data should be computed.  If we stored “area” as a field, its value would have to change whenever we changed length or width.</a:t>
            </a:r>
          </a:p>
          <a:p>
            <a:r>
              <a:rPr lang="en-US" dirty="0" smtClean="0"/>
              <a:t>In a class about a “person,” store birth date and compute age</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20</a:t>
            </a:fld>
            <a:endParaRPr lang="en-US"/>
          </a:p>
        </p:txBody>
      </p:sp>
    </p:spTree>
    <p:extLst>
      <p:ext uri="{BB962C8B-B14F-4D97-AF65-F5344CB8AC3E}">
        <p14:creationId xmlns:p14="http://schemas.microsoft.com/office/powerpoint/2010/main" val="849858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Objects</a:t>
            </a:r>
            <a:endParaRPr lang="en-US" dirty="0"/>
          </a:p>
        </p:txBody>
      </p:sp>
      <p:sp>
        <p:nvSpPr>
          <p:cNvPr id="3" name="Content Placeholder 2"/>
          <p:cNvSpPr>
            <a:spLocks noGrp="1"/>
          </p:cNvSpPr>
          <p:nvPr>
            <p:ph idx="1"/>
          </p:nvPr>
        </p:nvSpPr>
        <p:spPr/>
        <p:txBody>
          <a:bodyPr/>
          <a:lstStyle/>
          <a:p>
            <a:r>
              <a:rPr lang="en-US" dirty="0"/>
              <a:t>Can define a pointer to an object:</a:t>
            </a:r>
          </a:p>
          <a:p>
            <a:pPr lvl="1">
              <a:buClr>
                <a:schemeClr val="tx1"/>
              </a:buClr>
              <a:buFontTx/>
              <a:buNone/>
            </a:pPr>
            <a:r>
              <a:rPr lang="en-US" dirty="0">
                <a:latin typeface="Courier New" pitchFamily="112" charset="0"/>
              </a:rPr>
              <a:t>Rectangle *</a:t>
            </a:r>
            <a:r>
              <a:rPr lang="en-US" dirty="0" err="1">
                <a:latin typeface="Courier New" pitchFamily="112" charset="0"/>
              </a:rPr>
              <a:t>rPtr</a:t>
            </a:r>
            <a:r>
              <a:rPr lang="en-US" dirty="0">
                <a:latin typeface="Courier New" pitchFamily="112" charset="0"/>
              </a:rPr>
              <a:t>;</a:t>
            </a:r>
            <a:br>
              <a:rPr lang="en-US" dirty="0">
                <a:latin typeface="Courier New" pitchFamily="112" charset="0"/>
              </a:rPr>
            </a:br>
            <a:endParaRPr lang="en-US" dirty="0">
              <a:latin typeface="Courier New" pitchFamily="112" charset="0"/>
            </a:endParaRPr>
          </a:p>
          <a:p>
            <a:r>
              <a:rPr lang="en-US" dirty="0"/>
              <a:t>Can access public members via pointer:</a:t>
            </a:r>
          </a:p>
          <a:p>
            <a:pPr lvl="1">
              <a:buClr>
                <a:schemeClr val="tx1"/>
              </a:buClr>
              <a:buFontTx/>
              <a:buNone/>
            </a:pPr>
            <a:r>
              <a:rPr lang="en-US" dirty="0" err="1">
                <a:latin typeface="Courier New" pitchFamily="112" charset="0"/>
              </a:rPr>
              <a:t>rPtr</a:t>
            </a:r>
            <a:r>
              <a:rPr lang="en-US" dirty="0">
                <a:latin typeface="Courier New" pitchFamily="112" charset="0"/>
              </a:rPr>
              <a:t> = &amp;</a:t>
            </a:r>
            <a:r>
              <a:rPr lang="en-US" dirty="0" err="1">
                <a:latin typeface="Courier New" pitchFamily="112" charset="0"/>
              </a:rPr>
              <a:t>otherRectangle</a:t>
            </a:r>
            <a:r>
              <a:rPr lang="en-US" dirty="0">
                <a:latin typeface="Courier New" pitchFamily="112" charset="0"/>
              </a:rPr>
              <a:t>;</a:t>
            </a:r>
          </a:p>
          <a:p>
            <a:pPr lvl="1">
              <a:buClr>
                <a:schemeClr val="tx1"/>
              </a:buClr>
              <a:buFontTx/>
              <a:buNone/>
            </a:pPr>
            <a:r>
              <a:rPr lang="en-US" dirty="0" err="1">
                <a:latin typeface="Courier New" pitchFamily="112" charset="0"/>
              </a:rPr>
              <a:t>rPtr</a:t>
            </a:r>
            <a:r>
              <a:rPr lang="en-US" dirty="0">
                <a:latin typeface="Courier New" pitchFamily="112" charset="0"/>
              </a:rPr>
              <a:t>-&gt;</a:t>
            </a:r>
            <a:r>
              <a:rPr lang="en-US" dirty="0" err="1">
                <a:latin typeface="Courier New" pitchFamily="112" charset="0"/>
              </a:rPr>
              <a:t>setLength</a:t>
            </a:r>
            <a:r>
              <a:rPr lang="en-US" dirty="0">
                <a:latin typeface="Courier New" pitchFamily="112" charset="0"/>
              </a:rPr>
              <a:t>(12.5);</a:t>
            </a:r>
          </a:p>
          <a:p>
            <a:pPr lvl="1">
              <a:buClr>
                <a:schemeClr val="tx1"/>
              </a:buClr>
              <a:buFontTx/>
              <a:buNone/>
            </a:pP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rPtr</a:t>
            </a:r>
            <a:r>
              <a:rPr lang="en-US" dirty="0">
                <a:latin typeface="Courier New" pitchFamily="112" charset="0"/>
              </a:rPr>
              <a:t>-&gt;</a:t>
            </a:r>
            <a:r>
              <a:rPr lang="en-US" dirty="0" err="1" smtClean="0">
                <a:latin typeface="Courier New" pitchFamily="112" charset="0"/>
              </a:rPr>
              <a:t>getLength</a:t>
            </a:r>
            <a:r>
              <a:rPr lang="en-US" dirty="0" smtClean="0">
                <a:latin typeface="Courier New" pitchFamily="112" charset="0"/>
              </a:rPr>
              <a:t>() </a:t>
            </a:r>
            <a:r>
              <a:rPr lang="en-US" dirty="0">
                <a:latin typeface="Courier New" pitchFamily="112" charset="0"/>
              </a:rPr>
              <a:t>&lt;&lt; </a:t>
            </a:r>
            <a:r>
              <a:rPr lang="en-US" dirty="0" err="1">
                <a:latin typeface="Courier New" pitchFamily="112" charset="0"/>
              </a:rPr>
              <a:t>endl</a:t>
            </a:r>
            <a:r>
              <a:rPr lang="en-US" dirty="0" smtClean="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21</a:t>
            </a:fld>
            <a:endParaRPr lang="en-US"/>
          </a:p>
        </p:txBody>
      </p:sp>
    </p:spTree>
    <p:extLst>
      <p:ext uri="{BB962C8B-B14F-4D97-AF65-F5344CB8AC3E}">
        <p14:creationId xmlns:p14="http://schemas.microsoft.com/office/powerpoint/2010/main" val="2195100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Allocating Objects</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itchFamily="49" charset="0"/>
                <a:cs typeface="Courier New" pitchFamily="49" charset="0"/>
              </a:rPr>
              <a:t>Rectangle *r1;</a:t>
            </a:r>
          </a:p>
          <a:p>
            <a:pPr marL="0" indent="0">
              <a:buNone/>
            </a:pPr>
            <a:r>
              <a:rPr lang="en-US" dirty="0" smtClean="0">
                <a:latin typeface="Courier New" pitchFamily="49" charset="0"/>
                <a:cs typeface="Courier New" pitchFamily="49" charset="0"/>
              </a:rPr>
              <a:t>r1 = new Rectangle();</a:t>
            </a:r>
          </a:p>
          <a:p>
            <a:r>
              <a:rPr lang="en-US" dirty="0" smtClean="0">
                <a:cs typeface="Courier New" pitchFamily="49" charset="0"/>
              </a:rPr>
              <a:t>This allocates a rectangle and returns a pointer to it.  Then:</a:t>
            </a:r>
          </a:p>
          <a:p>
            <a:pPr marL="0" indent="0">
              <a:buNone/>
            </a:pPr>
            <a:r>
              <a:rPr lang="en-US" dirty="0" smtClean="0">
                <a:latin typeface="Courier New" pitchFamily="49" charset="0"/>
                <a:cs typeface="Courier New" pitchFamily="49" charset="0"/>
              </a:rPr>
              <a:t>r1-&gt;</a:t>
            </a:r>
            <a:r>
              <a:rPr lang="en-US" dirty="0" err="1" smtClean="0">
                <a:latin typeface="Courier New" pitchFamily="49" charset="0"/>
                <a:cs typeface="Courier New" pitchFamily="49" charset="0"/>
              </a:rPr>
              <a:t>setWidth</a:t>
            </a:r>
            <a:r>
              <a:rPr lang="en-US" dirty="0" smtClean="0">
                <a:latin typeface="Courier New" pitchFamily="49" charset="0"/>
                <a:cs typeface="Courier New" pitchFamily="49" charset="0"/>
              </a:rPr>
              <a:t>(12.4);</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22</a:t>
            </a:fld>
            <a:endParaRPr lang="en-US"/>
          </a:p>
        </p:txBody>
      </p:sp>
    </p:spTree>
    <p:extLst>
      <p:ext uri="{BB962C8B-B14F-4D97-AF65-F5344CB8AC3E}">
        <p14:creationId xmlns:p14="http://schemas.microsoft.com/office/powerpoint/2010/main" val="1351947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Members</a:t>
            </a:r>
            <a:endParaRPr lang="en-US" dirty="0"/>
          </a:p>
        </p:txBody>
      </p:sp>
      <p:sp>
        <p:nvSpPr>
          <p:cNvPr id="3" name="Content Placeholder 2"/>
          <p:cNvSpPr>
            <a:spLocks noGrp="1"/>
          </p:cNvSpPr>
          <p:nvPr>
            <p:ph idx="1"/>
          </p:nvPr>
        </p:nvSpPr>
        <p:spPr/>
        <p:txBody>
          <a:bodyPr/>
          <a:lstStyle/>
          <a:p>
            <a:pPr>
              <a:lnSpc>
                <a:spcPct val="90000"/>
              </a:lnSpc>
            </a:pPr>
            <a:r>
              <a:rPr lang="en-US" dirty="0"/>
              <a:t>Making data members </a:t>
            </a:r>
            <a:r>
              <a:rPr lang="en-US" dirty="0">
                <a:latin typeface="Courier New" pitchFamily="112" charset="0"/>
              </a:rPr>
              <a:t>private</a:t>
            </a:r>
            <a:r>
              <a:rPr lang="en-US" dirty="0"/>
              <a:t> provides data protection</a:t>
            </a:r>
            <a:br>
              <a:rPr lang="en-US" dirty="0"/>
            </a:br>
            <a:endParaRPr lang="en-US" dirty="0"/>
          </a:p>
          <a:p>
            <a:pPr>
              <a:lnSpc>
                <a:spcPct val="90000"/>
              </a:lnSpc>
            </a:pPr>
            <a:r>
              <a:rPr lang="en-US" dirty="0"/>
              <a:t>Data can be accessed only through </a:t>
            </a:r>
            <a:r>
              <a:rPr lang="en-US" dirty="0">
                <a:latin typeface="Courier New" pitchFamily="112" charset="0"/>
              </a:rPr>
              <a:t>public</a:t>
            </a:r>
            <a:r>
              <a:rPr lang="en-US" dirty="0"/>
              <a:t> functions</a:t>
            </a:r>
            <a:br>
              <a:rPr lang="en-US" dirty="0"/>
            </a:br>
            <a:endParaRPr lang="en-US" dirty="0"/>
          </a:p>
          <a:p>
            <a:pPr>
              <a:lnSpc>
                <a:spcPct val="90000"/>
              </a:lnSpc>
            </a:pPr>
            <a:r>
              <a:rPr lang="en-US" dirty="0"/>
              <a:t>Public functions define the class’s public interface</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23</a:t>
            </a:fld>
            <a:endParaRPr lang="en-US"/>
          </a:p>
        </p:txBody>
      </p:sp>
    </p:spTree>
    <p:extLst>
      <p:ext uri="{BB962C8B-B14F-4D97-AF65-F5344CB8AC3E}">
        <p14:creationId xmlns:p14="http://schemas.microsoft.com/office/powerpoint/2010/main" val="3779717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Members</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24</a:t>
            </a:fld>
            <a:endParaRPr lang="en-US"/>
          </a:p>
        </p:txBody>
      </p:sp>
      <p:pic>
        <p:nvPicPr>
          <p:cNvPr id="6" name="Picture 5" descr="131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33725"/>
            <a:ext cx="47244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685800" y="1676400"/>
            <a:ext cx="776547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800" dirty="0">
                <a:solidFill>
                  <a:srgbClr val="603A2F"/>
                </a:solidFill>
              </a:rPr>
              <a:t>Code outside the class must use the class's public member functions to interact with the object.</a:t>
            </a:r>
          </a:p>
        </p:txBody>
      </p:sp>
    </p:spTree>
    <p:extLst>
      <p:ext uri="{BB962C8B-B14F-4D97-AF65-F5344CB8AC3E}">
        <p14:creationId xmlns:p14="http://schemas.microsoft.com/office/powerpoint/2010/main" val="1455851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Separating Specification from Implementation</a:t>
            </a:r>
          </a:p>
        </p:txBody>
      </p:sp>
      <p:sp>
        <p:nvSpPr>
          <p:cNvPr id="3" name="Content Placeholder 2"/>
          <p:cNvSpPr>
            <a:spLocks noGrp="1"/>
          </p:cNvSpPr>
          <p:nvPr>
            <p:ph idx="1"/>
          </p:nvPr>
        </p:nvSpPr>
        <p:spPr/>
        <p:txBody>
          <a:bodyPr>
            <a:normAutofit fontScale="92500"/>
          </a:bodyPr>
          <a:lstStyle/>
          <a:p>
            <a:pPr>
              <a:lnSpc>
                <a:spcPct val="90000"/>
              </a:lnSpc>
            </a:pPr>
            <a:r>
              <a:rPr lang="en-US" dirty="0"/>
              <a:t>Place class declaration in a header file that serves as the </a:t>
            </a:r>
            <a:r>
              <a:rPr lang="en-US" u="sng" dirty="0"/>
              <a:t>class specification file</a:t>
            </a:r>
            <a:r>
              <a:rPr lang="en-US" dirty="0"/>
              <a:t>.  Name the file </a:t>
            </a:r>
            <a:r>
              <a:rPr lang="en-US" i="1" dirty="0" err="1">
                <a:latin typeface="Courier New" pitchFamily="112" charset="0"/>
              </a:rPr>
              <a:t>ClassName</a:t>
            </a:r>
            <a:r>
              <a:rPr lang="en-US" dirty="0" err="1">
                <a:latin typeface="Courier New" pitchFamily="112" charset="0"/>
              </a:rPr>
              <a:t>.h</a:t>
            </a:r>
            <a:r>
              <a:rPr lang="en-US" dirty="0"/>
              <a:t>, for example, </a:t>
            </a:r>
            <a:r>
              <a:rPr lang="en-US" dirty="0" err="1">
                <a:latin typeface="Courier New" pitchFamily="112" charset="0"/>
              </a:rPr>
              <a:t>Rectangle.h</a:t>
            </a:r>
            <a:endParaRPr lang="en-US" dirty="0"/>
          </a:p>
          <a:p>
            <a:pPr>
              <a:lnSpc>
                <a:spcPct val="90000"/>
              </a:lnSpc>
            </a:pPr>
            <a:r>
              <a:rPr lang="en-US" dirty="0"/>
              <a:t>Place member function definitions in </a:t>
            </a:r>
            <a:r>
              <a:rPr lang="en-US" i="1" dirty="0">
                <a:latin typeface="Courier New" pitchFamily="112" charset="0"/>
              </a:rPr>
              <a:t>ClassName</a:t>
            </a:r>
            <a:r>
              <a:rPr lang="en-US" dirty="0">
                <a:latin typeface="Courier New" pitchFamily="112" charset="0"/>
              </a:rPr>
              <a:t>.cpp</a:t>
            </a:r>
            <a:r>
              <a:rPr lang="en-US" dirty="0"/>
              <a:t>, for example, </a:t>
            </a:r>
            <a:r>
              <a:rPr lang="en-US" dirty="0">
                <a:latin typeface="Courier New" pitchFamily="112" charset="0"/>
              </a:rPr>
              <a:t>Rectangle.cpp</a:t>
            </a:r>
            <a:r>
              <a:rPr lang="en-US" dirty="0"/>
              <a:t>  File should </a:t>
            </a:r>
            <a:r>
              <a:rPr lang="en-US" dirty="0">
                <a:latin typeface="Courier New" pitchFamily="112" charset="0"/>
              </a:rPr>
              <a:t>#include</a:t>
            </a:r>
            <a:r>
              <a:rPr lang="en-US" dirty="0"/>
              <a:t> the class specification file</a:t>
            </a:r>
          </a:p>
          <a:p>
            <a:pPr>
              <a:lnSpc>
                <a:spcPct val="90000"/>
              </a:lnSpc>
            </a:pPr>
            <a:r>
              <a:rPr lang="en-US" dirty="0"/>
              <a:t>Programs that use the class must </a:t>
            </a:r>
            <a:r>
              <a:rPr lang="en-US" dirty="0">
                <a:latin typeface="Courier New" pitchFamily="112" charset="0"/>
              </a:rPr>
              <a:t>#include</a:t>
            </a:r>
            <a:r>
              <a:rPr lang="en-US" dirty="0"/>
              <a:t> the class specification file, and be compiled and linked with the member function definitions</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25</a:t>
            </a:fld>
            <a:endParaRPr lang="en-US"/>
          </a:p>
        </p:txBody>
      </p:sp>
    </p:spTree>
    <p:extLst>
      <p:ext uri="{BB962C8B-B14F-4D97-AF65-F5344CB8AC3E}">
        <p14:creationId xmlns:p14="http://schemas.microsoft.com/office/powerpoint/2010/main" val="2945041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Member Functions</a:t>
            </a:r>
            <a:endParaRPr lang="en-US" dirty="0"/>
          </a:p>
        </p:txBody>
      </p:sp>
      <p:sp>
        <p:nvSpPr>
          <p:cNvPr id="3" name="Content Placeholder 2"/>
          <p:cNvSpPr>
            <a:spLocks noGrp="1"/>
          </p:cNvSpPr>
          <p:nvPr>
            <p:ph idx="1"/>
          </p:nvPr>
        </p:nvSpPr>
        <p:spPr/>
        <p:txBody>
          <a:bodyPr/>
          <a:lstStyle/>
          <a:p>
            <a:r>
              <a:rPr lang="en-US" dirty="0"/>
              <a:t>Member functions can be defined</a:t>
            </a:r>
          </a:p>
          <a:p>
            <a:pPr lvl="1"/>
            <a:r>
              <a:rPr lang="en-US" dirty="0"/>
              <a:t>inline: in class declaration</a:t>
            </a:r>
          </a:p>
          <a:p>
            <a:pPr lvl="1"/>
            <a:r>
              <a:rPr lang="en-US" dirty="0"/>
              <a:t>after the class declaration</a:t>
            </a:r>
            <a:br>
              <a:rPr lang="en-US" dirty="0"/>
            </a:br>
            <a:endParaRPr lang="en-US" dirty="0"/>
          </a:p>
          <a:p>
            <a:r>
              <a:rPr lang="en-US" dirty="0"/>
              <a:t>Inline appropriate for short function bodies:</a:t>
            </a:r>
          </a:p>
          <a:p>
            <a:pPr lvl="1">
              <a:buFontTx/>
              <a:buNone/>
            </a:pPr>
            <a:r>
              <a:rPr lang="en-US" dirty="0">
                <a:latin typeface="Courier New" pitchFamily="112" charset="0"/>
              </a:rPr>
              <a:t>	</a:t>
            </a:r>
            <a:r>
              <a:rPr lang="en-US" dirty="0" err="1">
                <a:latin typeface="Courier New" pitchFamily="112" charset="0"/>
              </a:rPr>
              <a:t>int</a:t>
            </a:r>
            <a:r>
              <a:rPr lang="en-US" dirty="0">
                <a:latin typeface="Courier New" pitchFamily="112" charset="0"/>
              </a:rPr>
              <a:t>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r>
              <a:rPr lang="en-US" dirty="0">
                <a:latin typeface="Courier New" pitchFamily="112" charset="0"/>
              </a:rPr>
              <a:t/>
            </a:r>
            <a:br>
              <a:rPr lang="en-US" dirty="0">
                <a:latin typeface="Courier New" pitchFamily="112" charset="0"/>
              </a:rPr>
            </a:br>
            <a:r>
              <a:rPr lang="en-US" dirty="0">
                <a:latin typeface="Courier New" pitchFamily="112" charset="0"/>
              </a:rPr>
              <a:t>   { return width; }</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26</a:t>
            </a:fld>
            <a:endParaRPr lang="en-US"/>
          </a:p>
        </p:txBody>
      </p:sp>
    </p:spTree>
    <p:extLst>
      <p:ext uri="{BB962C8B-B14F-4D97-AF65-F5344CB8AC3E}">
        <p14:creationId xmlns:p14="http://schemas.microsoft.com/office/powerpoint/2010/main" val="2730895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Tradeoffs – Inline vs. Regular Member Functions</a:t>
            </a:r>
          </a:p>
        </p:txBody>
      </p:sp>
      <p:sp>
        <p:nvSpPr>
          <p:cNvPr id="3" name="Content Placeholder 2"/>
          <p:cNvSpPr>
            <a:spLocks noGrp="1"/>
          </p:cNvSpPr>
          <p:nvPr>
            <p:ph idx="1"/>
          </p:nvPr>
        </p:nvSpPr>
        <p:spPr/>
        <p:txBody>
          <a:bodyPr/>
          <a:lstStyle/>
          <a:p>
            <a:r>
              <a:rPr lang="en-US" dirty="0"/>
              <a:t>Regular functions – when called, compiler stores return address of call, allocates memory for local variables, etc.</a:t>
            </a:r>
            <a:br>
              <a:rPr lang="en-US" dirty="0"/>
            </a:br>
            <a:endParaRPr lang="en-US" dirty="0"/>
          </a:p>
          <a:p>
            <a:r>
              <a:rPr lang="en-US" dirty="0"/>
              <a:t>Code for an inline function is copied into program in place of call – larger executable program, but no function call overhead, hence faster execution</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27</a:t>
            </a:fld>
            <a:endParaRPr lang="en-US"/>
          </a:p>
        </p:txBody>
      </p:sp>
    </p:spTree>
    <p:extLst>
      <p:ext uri="{BB962C8B-B14F-4D97-AF65-F5344CB8AC3E}">
        <p14:creationId xmlns:p14="http://schemas.microsoft.com/office/powerpoint/2010/main" val="97086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lstStyle/>
          <a:p>
            <a:pPr>
              <a:lnSpc>
                <a:spcPct val="90000"/>
              </a:lnSpc>
            </a:pPr>
            <a:r>
              <a:rPr lang="en-US" dirty="0"/>
              <a:t>Member function that is automatically called when an object is </a:t>
            </a:r>
            <a:r>
              <a:rPr lang="en-US" dirty="0" smtClean="0"/>
              <a:t>created</a:t>
            </a:r>
            <a:endParaRPr lang="en-US" dirty="0"/>
          </a:p>
          <a:p>
            <a:pPr>
              <a:lnSpc>
                <a:spcPct val="90000"/>
              </a:lnSpc>
            </a:pPr>
            <a:r>
              <a:rPr lang="en-US" dirty="0"/>
              <a:t>Purpose is to construct an </a:t>
            </a:r>
            <a:r>
              <a:rPr lang="en-US" dirty="0" smtClean="0"/>
              <a:t>object and do initialization if necessary</a:t>
            </a:r>
            <a:endParaRPr lang="en-US" dirty="0"/>
          </a:p>
          <a:p>
            <a:pPr>
              <a:lnSpc>
                <a:spcPct val="90000"/>
              </a:lnSpc>
            </a:pPr>
            <a:r>
              <a:rPr lang="en-US" dirty="0"/>
              <a:t>Constructor function name is class </a:t>
            </a:r>
            <a:r>
              <a:rPr lang="en-US" dirty="0" smtClean="0"/>
              <a:t>name</a:t>
            </a:r>
            <a:endParaRPr lang="en-US" dirty="0"/>
          </a:p>
          <a:p>
            <a:pPr>
              <a:lnSpc>
                <a:spcPct val="90000"/>
              </a:lnSpc>
            </a:pPr>
            <a:r>
              <a:rPr lang="en-US" dirty="0"/>
              <a:t>Has no return </a:t>
            </a:r>
            <a:r>
              <a:rPr lang="en-US" dirty="0" smtClean="0"/>
              <a:t>type </a:t>
            </a:r>
            <a:r>
              <a:rPr lang="en-US" i="1" dirty="0" smtClean="0"/>
              <a:t>specified</a:t>
            </a:r>
          </a:p>
          <a:p>
            <a:pPr>
              <a:lnSpc>
                <a:spcPct val="90000"/>
              </a:lnSpc>
            </a:pPr>
            <a:r>
              <a:rPr lang="en-US" dirty="0" smtClean="0"/>
              <a:t>(What is the real return type?)</a:t>
            </a:r>
            <a:endParaRPr lang="en-US" dirty="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28</a:t>
            </a:fld>
            <a:endParaRPr lang="en-US"/>
          </a:p>
        </p:txBody>
      </p:sp>
    </p:spTree>
    <p:extLst>
      <p:ext uri="{BB962C8B-B14F-4D97-AF65-F5344CB8AC3E}">
        <p14:creationId xmlns:p14="http://schemas.microsoft.com/office/powerpoint/2010/main" val="1768744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Constructors</a:t>
            </a:r>
          </a:p>
        </p:txBody>
      </p:sp>
      <p:sp>
        <p:nvSpPr>
          <p:cNvPr id="3" name="Content Placeholder 2"/>
          <p:cNvSpPr>
            <a:spLocks noGrp="1"/>
          </p:cNvSpPr>
          <p:nvPr>
            <p:ph idx="1"/>
          </p:nvPr>
        </p:nvSpPr>
        <p:spPr/>
        <p:txBody>
          <a:bodyPr/>
          <a:lstStyle/>
          <a:p>
            <a:pPr>
              <a:lnSpc>
                <a:spcPct val="90000"/>
              </a:lnSpc>
            </a:pPr>
            <a:r>
              <a:rPr lang="en-US" sz="2800" dirty="0"/>
              <a:t>A default constructor is a constructor that takes no arguments</a:t>
            </a:r>
            <a:r>
              <a:rPr lang="en-US" sz="2800" dirty="0" smtClean="0"/>
              <a:t>.</a:t>
            </a:r>
            <a:endParaRPr lang="en-US" sz="2800" dirty="0"/>
          </a:p>
          <a:p>
            <a:pPr>
              <a:lnSpc>
                <a:spcPct val="90000"/>
              </a:lnSpc>
            </a:pPr>
            <a:r>
              <a:rPr lang="en-US" sz="2800" dirty="0"/>
              <a:t>If you write a class with no constructor at all, C++ will write a default constructor for you, one that does nothing</a:t>
            </a:r>
            <a:r>
              <a:rPr lang="en-US" sz="2800" dirty="0" smtClean="0"/>
              <a:t>.</a:t>
            </a:r>
            <a:endParaRPr lang="en-US" sz="2800" dirty="0"/>
          </a:p>
          <a:p>
            <a:pPr>
              <a:lnSpc>
                <a:spcPct val="90000"/>
              </a:lnSpc>
              <a:spcBef>
                <a:spcPct val="40000"/>
              </a:spcBef>
            </a:pPr>
            <a:r>
              <a:rPr lang="en-US" sz="2800" dirty="0"/>
              <a:t>A simple instantiation of a class (with no arguments) calls the default constructor:</a:t>
            </a:r>
          </a:p>
          <a:p>
            <a:pPr lvl="1">
              <a:lnSpc>
                <a:spcPct val="90000"/>
              </a:lnSpc>
              <a:spcBef>
                <a:spcPct val="40000"/>
              </a:spcBef>
              <a:buFontTx/>
              <a:buNone/>
            </a:pPr>
            <a:r>
              <a:rPr lang="en-US" dirty="0"/>
              <a:t>	</a:t>
            </a:r>
            <a:r>
              <a:rPr lang="en-US" dirty="0">
                <a:latin typeface="Courier New" pitchFamily="112" charset="0"/>
              </a:rPr>
              <a:t>Rectangle r;</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29</a:t>
            </a:fld>
            <a:endParaRPr lang="en-US"/>
          </a:p>
        </p:txBody>
      </p:sp>
    </p:spTree>
    <p:extLst>
      <p:ext uri="{BB962C8B-B14F-4D97-AF65-F5344CB8AC3E}">
        <p14:creationId xmlns:p14="http://schemas.microsoft.com/office/powerpoint/2010/main" val="3542118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a:t>
            </a:r>
            <a:endParaRPr lang="en-US" dirty="0"/>
          </a:p>
        </p:txBody>
      </p:sp>
      <p:sp>
        <p:nvSpPr>
          <p:cNvPr id="3" name="Content Placeholder 2"/>
          <p:cNvSpPr>
            <a:spLocks noGrp="1"/>
          </p:cNvSpPr>
          <p:nvPr>
            <p:ph idx="1"/>
          </p:nvPr>
        </p:nvSpPr>
        <p:spPr/>
        <p:txBody>
          <a:bodyPr/>
          <a:lstStyle/>
          <a:p>
            <a:r>
              <a:rPr lang="en-US" dirty="0" smtClean="0"/>
              <a:t>An object or class contains the data and the functions that operate on that data.  Objects are similar to </a:t>
            </a:r>
            <a:r>
              <a:rPr lang="en-US" i="1" dirty="0" err="1" smtClean="0"/>
              <a:t>structs</a:t>
            </a:r>
            <a:r>
              <a:rPr lang="en-US" dirty="0" smtClean="0"/>
              <a:t> but contain functions, as well.</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a:t>
            </a:fld>
            <a:endParaRPr lang="en-US"/>
          </a:p>
        </p:txBody>
      </p:sp>
    </p:spTree>
    <p:extLst>
      <p:ext uri="{BB962C8B-B14F-4D97-AF65-F5344CB8AC3E}">
        <p14:creationId xmlns:p14="http://schemas.microsoft.com/office/powerpoint/2010/main" val="4249682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to Constructors</a:t>
            </a:r>
          </a:p>
        </p:txBody>
      </p:sp>
      <p:sp>
        <p:nvSpPr>
          <p:cNvPr id="3" name="Content Placeholder 2"/>
          <p:cNvSpPr>
            <a:spLocks noGrp="1"/>
          </p:cNvSpPr>
          <p:nvPr>
            <p:ph idx="1"/>
          </p:nvPr>
        </p:nvSpPr>
        <p:spPr/>
        <p:txBody>
          <a:bodyPr>
            <a:normAutofit lnSpcReduction="10000"/>
          </a:bodyPr>
          <a:lstStyle/>
          <a:p>
            <a:pPr>
              <a:lnSpc>
                <a:spcPct val="90000"/>
              </a:lnSpc>
              <a:spcBef>
                <a:spcPct val="40000"/>
              </a:spcBef>
            </a:pPr>
            <a:r>
              <a:rPr lang="en-US" sz="2800" dirty="0"/>
              <a:t>To create a constructor that takes arguments:</a:t>
            </a:r>
          </a:p>
          <a:p>
            <a:pPr lvl="1">
              <a:lnSpc>
                <a:spcPct val="90000"/>
              </a:lnSpc>
              <a:spcBef>
                <a:spcPct val="40000"/>
              </a:spcBef>
            </a:pPr>
            <a:r>
              <a:rPr lang="en-US" sz="2400" dirty="0"/>
              <a:t>indicate parameters in prototype:</a:t>
            </a:r>
            <a:br>
              <a:rPr lang="en-US" sz="2400" dirty="0"/>
            </a:br>
            <a:r>
              <a:rPr lang="en-US" sz="2400" dirty="0"/>
              <a:t/>
            </a:r>
            <a:br>
              <a:rPr lang="en-US" sz="2400" dirty="0"/>
            </a:br>
            <a:r>
              <a:rPr lang="en-US" sz="2400" dirty="0">
                <a:latin typeface="Courier New" pitchFamily="112" charset="0"/>
              </a:rPr>
              <a:t>Rectangle(double, double);</a:t>
            </a:r>
            <a:br>
              <a:rPr lang="en-US" sz="2400" dirty="0">
                <a:latin typeface="Courier New" pitchFamily="112" charset="0"/>
              </a:rPr>
            </a:br>
            <a:endParaRPr lang="en-US" sz="2400" dirty="0">
              <a:latin typeface="Courier New" pitchFamily="112" charset="0"/>
            </a:endParaRPr>
          </a:p>
          <a:p>
            <a:pPr lvl="1">
              <a:lnSpc>
                <a:spcPct val="90000"/>
              </a:lnSpc>
              <a:spcBef>
                <a:spcPct val="40000"/>
              </a:spcBef>
            </a:pPr>
            <a:r>
              <a:rPr lang="en-US" sz="2400" dirty="0"/>
              <a:t>Use parameters in the definition:</a:t>
            </a:r>
            <a:br>
              <a:rPr lang="en-US" sz="2400" dirty="0"/>
            </a:br>
            <a:r>
              <a:rPr lang="en-US" sz="2400" dirty="0"/>
              <a:t/>
            </a:r>
            <a:br>
              <a:rPr lang="en-US" sz="2400" dirty="0"/>
            </a:br>
            <a:r>
              <a:rPr lang="en-US" sz="2400" dirty="0">
                <a:latin typeface="Courier New" pitchFamily="112" charset="0"/>
              </a:rPr>
              <a:t>Rectangle::Rectangle(double w, double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br>
              <a:rPr lang="en-US" sz="2400" dirty="0">
                <a:latin typeface="Courier New" pitchFamily="112" charset="0"/>
              </a:rPr>
            </a:br>
            <a:r>
              <a:rPr lang="en-US" sz="2400" dirty="0">
                <a:latin typeface="Courier New" pitchFamily="112" charset="0"/>
              </a:rPr>
              <a:t>   width = w;</a:t>
            </a:r>
            <a:br>
              <a:rPr lang="en-US" sz="2400" dirty="0">
                <a:latin typeface="Courier New" pitchFamily="112" charset="0"/>
              </a:rPr>
            </a:br>
            <a:r>
              <a:rPr lang="en-US" sz="2400" dirty="0">
                <a:latin typeface="Courier New" pitchFamily="112" charset="0"/>
              </a:rPr>
              <a:t>   length =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30</a:t>
            </a:fld>
            <a:endParaRPr lang="en-US"/>
          </a:p>
        </p:txBody>
      </p:sp>
    </p:spTree>
    <p:extLst>
      <p:ext uri="{BB962C8B-B14F-4D97-AF65-F5344CB8AC3E}">
        <p14:creationId xmlns:p14="http://schemas.microsoft.com/office/powerpoint/2010/main" val="4253677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to Constructors</a:t>
            </a:r>
          </a:p>
        </p:txBody>
      </p:sp>
      <p:sp>
        <p:nvSpPr>
          <p:cNvPr id="3" name="Content Placeholder 2"/>
          <p:cNvSpPr>
            <a:spLocks noGrp="1"/>
          </p:cNvSpPr>
          <p:nvPr>
            <p:ph idx="1"/>
          </p:nvPr>
        </p:nvSpPr>
        <p:spPr/>
        <p:txBody>
          <a:bodyPr/>
          <a:lstStyle/>
          <a:p>
            <a:pPr>
              <a:lnSpc>
                <a:spcPct val="90000"/>
              </a:lnSpc>
              <a:spcBef>
                <a:spcPct val="40000"/>
              </a:spcBef>
            </a:pPr>
            <a:r>
              <a:rPr lang="en-US" sz="2800" dirty="0"/>
              <a:t>You can pass arguments to the constructor when you create an object:</a:t>
            </a:r>
            <a:br>
              <a:rPr lang="en-US" sz="2800" dirty="0"/>
            </a:br>
            <a:endParaRPr lang="en-US" sz="2800" dirty="0"/>
          </a:p>
          <a:p>
            <a:pPr lvl="1">
              <a:lnSpc>
                <a:spcPct val="90000"/>
              </a:lnSpc>
              <a:spcBef>
                <a:spcPct val="40000"/>
              </a:spcBef>
              <a:buFontTx/>
              <a:buNone/>
            </a:pPr>
            <a:r>
              <a:rPr lang="en-US" sz="2400" dirty="0"/>
              <a:t>	</a:t>
            </a:r>
            <a:r>
              <a:rPr lang="en-US" sz="2400" dirty="0">
                <a:latin typeface="Courier New" pitchFamily="112" charset="0"/>
              </a:rPr>
              <a:t>Rectangle r(10, 5);</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31</a:t>
            </a:fld>
            <a:endParaRPr lang="en-US"/>
          </a:p>
        </p:txBody>
      </p:sp>
    </p:spTree>
    <p:extLst>
      <p:ext uri="{BB962C8B-B14F-4D97-AF65-F5344CB8AC3E}">
        <p14:creationId xmlns:p14="http://schemas.microsoft.com/office/powerpoint/2010/main" val="3081684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Default Constructors</a:t>
            </a:r>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sz="2800" kern="0" dirty="0">
                <a:solidFill>
                  <a:srgbClr val="000000"/>
                </a:solidFill>
                <a:latin typeface="Arial"/>
                <a:cs typeface="Arial"/>
              </a:rPr>
              <a:t>If all of a constructor's parameters have default arguments, then it is a default constructor. For example:</a:t>
            </a:r>
            <a:br>
              <a:rPr lang="en-US" sz="2800" kern="0" dirty="0">
                <a:solidFill>
                  <a:srgbClr val="000000"/>
                </a:solidFill>
                <a:latin typeface="Arial"/>
                <a:cs typeface="Arial"/>
              </a:rPr>
            </a:br>
            <a:endParaRPr lang="en-US" sz="2800" kern="0" dirty="0">
              <a:solidFill>
                <a:srgbClr val="000000"/>
              </a:solidFill>
              <a:latin typeface="Arial"/>
              <a:cs typeface="Arial"/>
            </a:endParaRPr>
          </a:p>
          <a:p>
            <a:pPr lvl="1" fontAlgn="base">
              <a:lnSpc>
                <a:spcPct val="90000"/>
              </a:lnSpc>
              <a:spcBef>
                <a:spcPct val="40000"/>
              </a:spcBef>
              <a:spcAft>
                <a:spcPct val="0"/>
              </a:spcAft>
              <a:buNone/>
            </a:pPr>
            <a:r>
              <a:rPr lang="en-US" sz="2400" kern="0" dirty="0">
                <a:solidFill>
                  <a:srgbClr val="000000"/>
                </a:solidFill>
                <a:latin typeface="Courier New" pitchFamily="112" charset="0"/>
                <a:cs typeface="Arial"/>
              </a:rPr>
              <a:t>Rectangle(double = 0, double = 0);</a:t>
            </a:r>
            <a:br>
              <a:rPr lang="en-US" sz="2400" kern="0" dirty="0">
                <a:solidFill>
                  <a:srgbClr val="000000"/>
                </a:solidFill>
                <a:latin typeface="Courier New" pitchFamily="112" charset="0"/>
                <a:cs typeface="Arial"/>
              </a:rPr>
            </a:br>
            <a:endParaRPr lang="en-US" sz="2400" kern="0" dirty="0">
              <a:solidFill>
                <a:srgbClr val="000000"/>
              </a:solidFill>
              <a:latin typeface="Courier New" pitchFamily="112" charset="0"/>
              <a:cs typeface="Arial"/>
            </a:endParaRPr>
          </a:p>
          <a:p>
            <a:pPr lvl="0" fontAlgn="base">
              <a:lnSpc>
                <a:spcPct val="90000"/>
              </a:lnSpc>
              <a:spcAft>
                <a:spcPct val="0"/>
              </a:spcAft>
              <a:buFontTx/>
              <a:buChar char="•"/>
            </a:pPr>
            <a:r>
              <a:rPr lang="en-US" sz="2800" kern="0" dirty="0">
                <a:solidFill>
                  <a:srgbClr val="000000"/>
                </a:solidFill>
                <a:latin typeface="Arial"/>
                <a:cs typeface="Arial"/>
              </a:rPr>
              <a:t>Creating an object and passing no arguments will cause this constructor to execute:</a:t>
            </a:r>
            <a:br>
              <a:rPr lang="en-US" sz="2800" kern="0" dirty="0">
                <a:solidFill>
                  <a:srgbClr val="000000"/>
                </a:solidFill>
                <a:latin typeface="Arial"/>
                <a:cs typeface="Arial"/>
              </a:rPr>
            </a:br>
            <a:r>
              <a:rPr lang="en-US" sz="2800" kern="0" dirty="0">
                <a:solidFill>
                  <a:srgbClr val="000000"/>
                </a:solidFill>
                <a:latin typeface="Arial"/>
                <a:cs typeface="Arial"/>
              </a:rPr>
              <a:t/>
            </a:r>
            <a:br>
              <a:rPr lang="en-US" sz="2800" kern="0" dirty="0">
                <a:solidFill>
                  <a:srgbClr val="000000"/>
                </a:solidFill>
                <a:latin typeface="Arial"/>
                <a:cs typeface="Arial"/>
              </a:rPr>
            </a:br>
            <a:r>
              <a:rPr lang="en-US" sz="2800" kern="0" dirty="0">
                <a:solidFill>
                  <a:srgbClr val="000000"/>
                </a:solidFill>
                <a:latin typeface="Courier New" pitchFamily="112" charset="0"/>
                <a:cs typeface="Arial"/>
              </a:rPr>
              <a:t>Rectangle r;</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32</a:t>
            </a:fld>
            <a:endParaRPr lang="en-US"/>
          </a:p>
        </p:txBody>
      </p:sp>
    </p:spTree>
    <p:extLst>
      <p:ext uri="{BB962C8B-B14F-4D97-AF65-F5344CB8AC3E}">
        <p14:creationId xmlns:p14="http://schemas.microsoft.com/office/powerpoint/2010/main" val="4173000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Classes with No Default Constructor</a:t>
            </a:r>
          </a:p>
        </p:txBody>
      </p:sp>
      <p:sp>
        <p:nvSpPr>
          <p:cNvPr id="3" name="Content Placeholder 2"/>
          <p:cNvSpPr>
            <a:spLocks noGrp="1"/>
          </p:cNvSpPr>
          <p:nvPr>
            <p:ph idx="1"/>
          </p:nvPr>
        </p:nvSpPr>
        <p:spPr/>
        <p:txBody>
          <a:bodyPr/>
          <a:lstStyle/>
          <a:p>
            <a:r>
              <a:rPr lang="en-US" dirty="0"/>
              <a:t>When all of a class's constructors require arguments, then the class has NO default </a:t>
            </a:r>
            <a:r>
              <a:rPr lang="en-US" dirty="0" smtClean="0"/>
              <a:t>constructor</a:t>
            </a:r>
            <a:endParaRPr lang="en-US" dirty="0"/>
          </a:p>
          <a:p>
            <a:r>
              <a:rPr lang="en-US" dirty="0"/>
              <a:t>When this is the case, you must pass the required arguments to the constructor when creating an </a:t>
            </a:r>
            <a:r>
              <a:rPr lang="en-US" dirty="0" smtClean="0"/>
              <a:t>object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33</a:t>
            </a:fld>
            <a:endParaRPr lang="en-US"/>
          </a:p>
        </p:txBody>
      </p:sp>
    </p:spTree>
    <p:extLst>
      <p:ext uri="{BB962C8B-B14F-4D97-AF65-F5344CB8AC3E}">
        <p14:creationId xmlns:p14="http://schemas.microsoft.com/office/powerpoint/2010/main" val="632070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lstStyle/>
          <a:p>
            <a:pPr>
              <a:lnSpc>
                <a:spcPct val="85000"/>
              </a:lnSpc>
            </a:pPr>
            <a:r>
              <a:rPr lang="en-US" dirty="0"/>
              <a:t>Member function automatically called when an object is destroyed</a:t>
            </a:r>
          </a:p>
          <a:p>
            <a:pPr>
              <a:lnSpc>
                <a:spcPct val="85000"/>
              </a:lnSpc>
            </a:pPr>
            <a:r>
              <a:rPr lang="en-US" dirty="0"/>
              <a:t>Destructor name is </a:t>
            </a:r>
            <a:r>
              <a:rPr lang="en-US" dirty="0">
                <a:latin typeface="Courier New" pitchFamily="112" charset="0"/>
              </a:rPr>
              <a:t>~</a:t>
            </a:r>
            <a:r>
              <a:rPr lang="en-US" dirty="0" err="1"/>
              <a:t>classname</a:t>
            </a:r>
            <a:r>
              <a:rPr lang="en-US" dirty="0"/>
              <a:t>, </a:t>
            </a:r>
            <a:r>
              <a:rPr lang="en-US" i="1" dirty="0"/>
              <a:t>e.g.</a:t>
            </a:r>
            <a:r>
              <a:rPr lang="en-US" dirty="0"/>
              <a:t>, </a:t>
            </a:r>
            <a:r>
              <a:rPr lang="en-US" dirty="0">
                <a:latin typeface="Courier New" pitchFamily="112" charset="0"/>
              </a:rPr>
              <a:t>~Rectangle</a:t>
            </a:r>
            <a:endParaRPr lang="en-US" dirty="0"/>
          </a:p>
          <a:p>
            <a:pPr>
              <a:lnSpc>
                <a:spcPct val="85000"/>
              </a:lnSpc>
            </a:pPr>
            <a:r>
              <a:rPr lang="en-US" dirty="0"/>
              <a:t>Has no return type; takes no arguments</a:t>
            </a:r>
          </a:p>
          <a:p>
            <a:pPr>
              <a:lnSpc>
                <a:spcPct val="85000"/>
              </a:lnSpc>
            </a:pPr>
            <a:r>
              <a:rPr lang="en-US" dirty="0"/>
              <a:t>Only one destructor per class, </a:t>
            </a:r>
            <a:r>
              <a:rPr lang="en-US" i="1" dirty="0"/>
              <a:t>i.e.</a:t>
            </a:r>
            <a:r>
              <a:rPr lang="en-US" dirty="0"/>
              <a:t>, it cannot be overloaded</a:t>
            </a:r>
          </a:p>
          <a:p>
            <a:pPr>
              <a:lnSpc>
                <a:spcPct val="85000"/>
              </a:lnSpc>
            </a:pPr>
            <a:r>
              <a:rPr lang="en-US" dirty="0"/>
              <a:t>If constructor allocates dynamic memory, destructor should release it </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34</a:t>
            </a:fld>
            <a:endParaRPr lang="en-US"/>
          </a:p>
        </p:txBody>
      </p:sp>
    </p:spTree>
    <p:extLst>
      <p:ext uri="{BB962C8B-B14F-4D97-AF65-F5344CB8AC3E}">
        <p14:creationId xmlns:p14="http://schemas.microsoft.com/office/powerpoint/2010/main" val="1116971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Constructors, Destructors, and Dynamically Allocated Objects</a:t>
            </a:r>
          </a:p>
        </p:txBody>
      </p:sp>
      <p:sp>
        <p:nvSpPr>
          <p:cNvPr id="3" name="Content Placeholder 2"/>
          <p:cNvSpPr>
            <a:spLocks noGrp="1"/>
          </p:cNvSpPr>
          <p:nvPr>
            <p:ph idx="1"/>
          </p:nvPr>
        </p:nvSpPr>
        <p:spPr/>
        <p:txBody>
          <a:bodyPr/>
          <a:lstStyle/>
          <a:p>
            <a:pPr>
              <a:lnSpc>
                <a:spcPct val="90000"/>
              </a:lnSpc>
            </a:pPr>
            <a:r>
              <a:rPr lang="en-US" dirty="0"/>
              <a:t>When an object is dynamically allocated with the new operator, its constructor executes:</a:t>
            </a:r>
            <a:br>
              <a:rPr lang="en-US" dirty="0"/>
            </a:br>
            <a:r>
              <a:rPr lang="en-US" dirty="0"/>
              <a:t/>
            </a:r>
            <a:br>
              <a:rPr lang="en-US" dirty="0"/>
            </a:br>
            <a:r>
              <a:rPr lang="en-US" sz="2800" dirty="0">
                <a:latin typeface="Courier New" pitchFamily="112" charset="0"/>
              </a:rPr>
              <a:t>Rectangle *r = new Rectangle(10, 20);</a:t>
            </a:r>
            <a:r>
              <a:rPr lang="en-US" sz="2800" dirty="0"/>
              <a:t/>
            </a:r>
            <a:br>
              <a:rPr lang="en-US" sz="2800" dirty="0"/>
            </a:br>
            <a:endParaRPr lang="en-US" sz="2800" dirty="0"/>
          </a:p>
          <a:p>
            <a:pPr>
              <a:lnSpc>
                <a:spcPct val="90000"/>
              </a:lnSpc>
            </a:pPr>
            <a:r>
              <a:rPr lang="en-US" dirty="0"/>
              <a:t>When the object is destroyed, its destructor executes:</a:t>
            </a:r>
            <a:br>
              <a:rPr lang="en-US" dirty="0"/>
            </a:br>
            <a:r>
              <a:rPr lang="en-US" dirty="0"/>
              <a:t/>
            </a:r>
            <a:br>
              <a:rPr lang="en-US" dirty="0"/>
            </a:br>
            <a:r>
              <a:rPr lang="en-US" sz="2800" dirty="0">
                <a:latin typeface="Courier New" pitchFamily="112" charset="0"/>
              </a:rPr>
              <a:t>delete r;</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35</a:t>
            </a:fld>
            <a:endParaRPr lang="en-US"/>
          </a:p>
        </p:txBody>
      </p:sp>
    </p:spTree>
    <p:extLst>
      <p:ext uri="{BB962C8B-B14F-4D97-AF65-F5344CB8AC3E}">
        <p14:creationId xmlns:p14="http://schemas.microsoft.com/office/powerpoint/2010/main" val="1342419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Constructors</a:t>
            </a:r>
          </a:p>
        </p:txBody>
      </p:sp>
      <p:sp>
        <p:nvSpPr>
          <p:cNvPr id="3" name="Content Placeholder 2"/>
          <p:cNvSpPr>
            <a:spLocks noGrp="1"/>
          </p:cNvSpPr>
          <p:nvPr>
            <p:ph idx="1"/>
          </p:nvPr>
        </p:nvSpPr>
        <p:spPr/>
        <p:txBody>
          <a:bodyPr/>
          <a:lstStyle/>
          <a:p>
            <a:pPr>
              <a:lnSpc>
                <a:spcPct val="105000"/>
              </a:lnSpc>
            </a:pPr>
            <a:r>
              <a:rPr lang="en-US" dirty="0"/>
              <a:t>A class can have more than one constructor</a:t>
            </a:r>
            <a:br>
              <a:rPr lang="en-US" dirty="0"/>
            </a:br>
            <a:r>
              <a:rPr lang="en-US" dirty="0" smtClean="0"/>
              <a:t>Overloaded </a:t>
            </a:r>
            <a:r>
              <a:rPr lang="en-US" dirty="0"/>
              <a:t>constructors in a class must have different parameter lists:</a:t>
            </a:r>
          </a:p>
          <a:p>
            <a:pPr lvl="1">
              <a:lnSpc>
                <a:spcPct val="105000"/>
              </a:lnSpc>
              <a:buFontTx/>
              <a:buNone/>
            </a:pPr>
            <a:r>
              <a:rPr lang="en-US" sz="2400" dirty="0"/>
              <a:t>	</a:t>
            </a:r>
            <a:r>
              <a:rPr lang="en-US" dirty="0">
                <a:latin typeface="Courier New" pitchFamily="112" charset="0"/>
              </a:rPr>
              <a:t>Rectangle();</a:t>
            </a:r>
            <a:br>
              <a:rPr lang="en-US" dirty="0">
                <a:latin typeface="Courier New" pitchFamily="112" charset="0"/>
              </a:rPr>
            </a:br>
            <a:r>
              <a:rPr lang="en-US" dirty="0">
                <a:latin typeface="Courier New" pitchFamily="112" charset="0"/>
              </a:rPr>
              <a:t>Rectangle(double);</a:t>
            </a:r>
          </a:p>
          <a:p>
            <a:pPr lvl="1">
              <a:lnSpc>
                <a:spcPct val="105000"/>
              </a:lnSpc>
              <a:buFontTx/>
              <a:buNone/>
            </a:pPr>
            <a:r>
              <a:rPr lang="en-US" dirty="0">
                <a:latin typeface="Courier New" pitchFamily="112" charset="0"/>
              </a:rPr>
              <a:t>	Rectangle(double, double);</a:t>
            </a:r>
            <a:endParaRPr lang="en-US" dirty="0"/>
          </a:p>
          <a:p>
            <a:endParaRPr lang="en-US" sz="2800"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36</a:t>
            </a:fld>
            <a:endParaRPr lang="en-US"/>
          </a:p>
        </p:txBody>
      </p:sp>
    </p:spTree>
    <p:extLst>
      <p:ext uri="{BB962C8B-B14F-4D97-AF65-F5344CB8AC3E}">
        <p14:creationId xmlns:p14="http://schemas.microsoft.com/office/powerpoint/2010/main" val="78860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Only One Default Constructor                     and One Destructor</a:t>
            </a:r>
          </a:p>
        </p:txBody>
      </p:sp>
      <p:sp>
        <p:nvSpPr>
          <p:cNvPr id="3" name="Content Placeholder 2"/>
          <p:cNvSpPr>
            <a:spLocks noGrp="1"/>
          </p:cNvSpPr>
          <p:nvPr>
            <p:ph idx="1"/>
          </p:nvPr>
        </p:nvSpPr>
        <p:spPr/>
        <p:txBody>
          <a:bodyPr/>
          <a:lstStyle/>
          <a:p>
            <a:pPr>
              <a:spcBef>
                <a:spcPct val="30000"/>
              </a:spcBef>
            </a:pPr>
            <a:r>
              <a:rPr lang="en-US" sz="2800" dirty="0"/>
              <a:t>Do not provide more than one default constructor for a class: one that takes no arguments and one that has default arguments for all parameters</a:t>
            </a:r>
          </a:p>
          <a:p>
            <a:pPr lvl="1">
              <a:spcBef>
                <a:spcPct val="30000"/>
              </a:spcBef>
              <a:buClr>
                <a:srgbClr val="3333CC"/>
              </a:buClr>
              <a:buFontTx/>
              <a:buNone/>
            </a:pPr>
            <a:r>
              <a:rPr lang="en-US" sz="2400" dirty="0"/>
              <a:t>	</a:t>
            </a:r>
            <a:r>
              <a:rPr lang="en-US" sz="2400" dirty="0">
                <a:latin typeface="Courier New" pitchFamily="112" charset="0"/>
              </a:rPr>
              <a:t>Square();</a:t>
            </a:r>
          </a:p>
          <a:p>
            <a:pPr lvl="1">
              <a:spcBef>
                <a:spcPct val="30000"/>
              </a:spcBef>
              <a:buClr>
                <a:srgbClr val="3333CC"/>
              </a:buClr>
              <a:buFontTx/>
              <a:buNone/>
            </a:pPr>
            <a:r>
              <a:rPr lang="en-US" sz="2400" dirty="0"/>
              <a:t>	</a:t>
            </a:r>
            <a:r>
              <a:rPr lang="en-US" sz="2400" dirty="0">
                <a:latin typeface="Courier New" pitchFamily="112" charset="0"/>
              </a:rPr>
              <a:t>Square(</a:t>
            </a:r>
            <a:r>
              <a:rPr lang="en-US" sz="2400" dirty="0" err="1">
                <a:latin typeface="Courier New" pitchFamily="112" charset="0"/>
              </a:rPr>
              <a:t>int</a:t>
            </a:r>
            <a:r>
              <a:rPr lang="en-US" sz="2400" dirty="0">
                <a:latin typeface="Courier New" pitchFamily="112" charset="0"/>
              </a:rPr>
              <a:t> = 0);  // will not compile</a:t>
            </a:r>
            <a:br>
              <a:rPr lang="en-US" sz="2400" dirty="0">
                <a:latin typeface="Courier New" pitchFamily="112" charset="0"/>
              </a:rPr>
            </a:br>
            <a:endParaRPr lang="en-US" sz="2400" dirty="0">
              <a:latin typeface="Courier New" pitchFamily="112" charset="0"/>
            </a:endParaRPr>
          </a:p>
          <a:p>
            <a:pPr>
              <a:spcBef>
                <a:spcPct val="30000"/>
              </a:spcBef>
            </a:pPr>
            <a:r>
              <a:rPr lang="en-US" sz="2800" dirty="0"/>
              <a:t>Since a destructor takes no arguments, there can only be one destructor for a class</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37</a:t>
            </a:fld>
            <a:endParaRPr lang="en-US"/>
          </a:p>
        </p:txBody>
      </p:sp>
    </p:spTree>
    <p:extLst>
      <p:ext uri="{BB962C8B-B14F-4D97-AF65-F5344CB8AC3E}">
        <p14:creationId xmlns:p14="http://schemas.microsoft.com/office/powerpoint/2010/main" val="54368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 Overloading</a:t>
            </a:r>
          </a:p>
        </p:txBody>
      </p:sp>
      <p:sp>
        <p:nvSpPr>
          <p:cNvPr id="3" name="Content Placeholder 2"/>
          <p:cNvSpPr>
            <a:spLocks noGrp="1"/>
          </p:cNvSpPr>
          <p:nvPr>
            <p:ph idx="1"/>
          </p:nvPr>
        </p:nvSpPr>
        <p:spPr/>
        <p:txBody>
          <a:bodyPr/>
          <a:lstStyle/>
          <a:p>
            <a:pPr lvl="0" fontAlgn="base">
              <a:spcAft>
                <a:spcPct val="0"/>
              </a:spcAft>
              <a:buFontTx/>
              <a:buChar char="•"/>
            </a:pPr>
            <a:r>
              <a:rPr lang="en-US" kern="0" dirty="0">
                <a:solidFill>
                  <a:srgbClr val="000000"/>
                </a:solidFill>
                <a:latin typeface="Arial"/>
                <a:cs typeface="Arial"/>
              </a:rPr>
              <a:t>Non-constructor member functions can also be overloaded:</a:t>
            </a:r>
          </a:p>
          <a:p>
            <a:pPr lvl="1" fontAlgn="base">
              <a:spcAft>
                <a:spcPct val="0"/>
              </a:spcAft>
              <a:buClr>
                <a:srgbClr val="3333CC"/>
              </a:buClr>
              <a:buNone/>
            </a:pPr>
            <a:r>
              <a:rPr lang="en-US" kern="0" dirty="0">
                <a:solidFill>
                  <a:srgbClr val="000000"/>
                </a:solidFill>
                <a:latin typeface="Arial"/>
                <a:cs typeface="Arial"/>
              </a:rPr>
              <a:t>	</a:t>
            </a:r>
            <a:r>
              <a:rPr lang="en-US" kern="0" dirty="0">
                <a:solidFill>
                  <a:srgbClr val="000000"/>
                </a:solidFill>
                <a:latin typeface="Courier New" pitchFamily="112" charset="0"/>
                <a:cs typeface="Arial"/>
              </a:rPr>
              <a:t>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(double);</a:t>
            </a:r>
          </a:p>
          <a:p>
            <a:pPr lvl="1" fontAlgn="base">
              <a:spcAft>
                <a:spcPct val="0"/>
              </a:spcAft>
              <a:buClr>
                <a:srgbClr val="3333CC"/>
              </a:buClr>
              <a:buNone/>
            </a:pPr>
            <a:r>
              <a:rPr lang="en-US" kern="0" dirty="0">
                <a:solidFill>
                  <a:srgbClr val="000000"/>
                </a:solidFill>
                <a:latin typeface="Courier New" pitchFamily="112" charset="0"/>
                <a:cs typeface="Arial"/>
              </a:rPr>
              <a:t>	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(char *);</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0" fontAlgn="base">
              <a:spcAft>
                <a:spcPct val="0"/>
              </a:spcAft>
              <a:buFontTx/>
              <a:buChar char="•"/>
            </a:pPr>
            <a:r>
              <a:rPr lang="en-US" kern="0" dirty="0">
                <a:solidFill>
                  <a:srgbClr val="000000"/>
                </a:solidFill>
                <a:latin typeface="Arial"/>
                <a:cs typeface="Arial"/>
              </a:rPr>
              <a:t>Must have unique parameter lists as for constructors</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38</a:t>
            </a:fld>
            <a:endParaRPr lang="en-US"/>
          </a:p>
        </p:txBody>
      </p:sp>
    </p:spTree>
    <p:extLst>
      <p:ext uri="{BB962C8B-B14F-4D97-AF65-F5344CB8AC3E}">
        <p14:creationId xmlns:p14="http://schemas.microsoft.com/office/powerpoint/2010/main" val="2096054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Private Member Functions</a:t>
            </a:r>
          </a:p>
        </p:txBody>
      </p:sp>
      <p:sp>
        <p:nvSpPr>
          <p:cNvPr id="3" name="Content Placeholder 2"/>
          <p:cNvSpPr>
            <a:spLocks noGrp="1"/>
          </p:cNvSpPr>
          <p:nvPr>
            <p:ph idx="1"/>
          </p:nvPr>
        </p:nvSpPr>
        <p:spPr/>
        <p:txBody>
          <a:bodyPr/>
          <a:lstStyle/>
          <a:p>
            <a:pPr>
              <a:lnSpc>
                <a:spcPct val="90000"/>
              </a:lnSpc>
              <a:spcBef>
                <a:spcPct val="60000"/>
              </a:spcBef>
            </a:pPr>
            <a:r>
              <a:rPr lang="en-US" dirty="0"/>
              <a:t>A </a:t>
            </a:r>
            <a:r>
              <a:rPr lang="en-US" dirty="0">
                <a:latin typeface="Courier New" pitchFamily="112" charset="0"/>
              </a:rPr>
              <a:t>private</a:t>
            </a:r>
            <a:r>
              <a:rPr lang="en-US" dirty="0"/>
              <a:t> member function can only be called by another member </a:t>
            </a:r>
            <a:r>
              <a:rPr lang="en-US" dirty="0" smtClean="0"/>
              <a:t>function</a:t>
            </a:r>
          </a:p>
          <a:p>
            <a:pPr>
              <a:lnSpc>
                <a:spcPct val="90000"/>
              </a:lnSpc>
              <a:spcBef>
                <a:spcPct val="60000"/>
              </a:spcBef>
            </a:pPr>
            <a:r>
              <a:rPr lang="en-US" dirty="0" smtClean="0"/>
              <a:t>It </a:t>
            </a:r>
            <a:r>
              <a:rPr lang="en-US" dirty="0"/>
              <a:t>is used for internal processing by the class, not for use outside of the </a:t>
            </a:r>
            <a:r>
              <a:rPr lang="en-US" dirty="0" smtClean="0"/>
              <a:t>class</a:t>
            </a:r>
            <a:endParaRPr lang="en-US" dirty="0"/>
          </a:p>
          <a:p>
            <a:pPr>
              <a:lnSpc>
                <a:spcPct val="90000"/>
              </a:lnSpc>
              <a:spcBef>
                <a:spcPct val="60000"/>
              </a:spcBef>
            </a:pPr>
            <a:r>
              <a:rPr lang="en-US" dirty="0" smtClean="0"/>
              <a:t>If you wrote a class that had a public sort function and needed a function to swap two elements, you’d make that private</a:t>
            </a:r>
            <a:endParaRPr lang="en-US" dirty="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39</a:t>
            </a:fld>
            <a:endParaRPr lang="en-US"/>
          </a:p>
        </p:txBody>
      </p:sp>
    </p:spTree>
    <p:extLst>
      <p:ext uri="{BB962C8B-B14F-4D97-AF65-F5344CB8AC3E}">
        <p14:creationId xmlns:p14="http://schemas.microsoft.com/office/powerpoint/2010/main" val="2092551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Procedural Programming</a:t>
            </a:r>
            <a:endParaRPr lang="en-US" dirty="0"/>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kern="0" dirty="0">
                <a:solidFill>
                  <a:srgbClr val="000000"/>
                </a:solidFill>
                <a:latin typeface="Arial"/>
                <a:cs typeface="Arial"/>
              </a:rPr>
              <a:t>If the data structures change, many functions must also be changed</a:t>
            </a:r>
            <a:br>
              <a:rPr lang="en-US" kern="0" dirty="0">
                <a:solidFill>
                  <a:srgbClr val="000000"/>
                </a:solidFill>
                <a:latin typeface="Arial"/>
                <a:cs typeface="Arial"/>
              </a:rPr>
            </a:br>
            <a:endParaRPr lang="en-US" kern="0" dirty="0">
              <a:solidFill>
                <a:srgbClr val="000000"/>
              </a:solidFill>
              <a:latin typeface="Arial"/>
              <a:cs typeface="Arial"/>
            </a:endParaRPr>
          </a:p>
          <a:p>
            <a:pPr lvl="0" fontAlgn="base">
              <a:lnSpc>
                <a:spcPct val="90000"/>
              </a:lnSpc>
              <a:spcAft>
                <a:spcPct val="0"/>
              </a:spcAft>
              <a:buFontTx/>
              <a:buChar char="•"/>
            </a:pPr>
            <a:r>
              <a:rPr lang="en-US" kern="0" dirty="0">
                <a:solidFill>
                  <a:srgbClr val="000000"/>
                </a:solidFill>
                <a:latin typeface="Arial"/>
                <a:cs typeface="Arial"/>
              </a:rPr>
              <a:t>Programs that are based on complex function hierarchies are:</a:t>
            </a:r>
          </a:p>
          <a:p>
            <a:pPr lvl="1" fontAlgn="base">
              <a:lnSpc>
                <a:spcPct val="90000"/>
              </a:lnSpc>
              <a:spcAft>
                <a:spcPct val="0"/>
              </a:spcAft>
              <a:buFontTx/>
              <a:buChar char="–"/>
            </a:pPr>
            <a:r>
              <a:rPr lang="en-US" kern="0" dirty="0">
                <a:solidFill>
                  <a:srgbClr val="000000"/>
                </a:solidFill>
                <a:latin typeface="Arial"/>
                <a:cs typeface="Arial"/>
              </a:rPr>
              <a:t>difficult to understand and maintain</a:t>
            </a:r>
          </a:p>
          <a:p>
            <a:pPr lvl="1" fontAlgn="base">
              <a:lnSpc>
                <a:spcPct val="90000"/>
              </a:lnSpc>
              <a:spcAft>
                <a:spcPct val="0"/>
              </a:spcAft>
              <a:buFontTx/>
              <a:buChar char="–"/>
            </a:pPr>
            <a:r>
              <a:rPr lang="en-US" kern="0" dirty="0">
                <a:solidFill>
                  <a:srgbClr val="000000"/>
                </a:solidFill>
                <a:latin typeface="Arial"/>
                <a:cs typeface="Arial"/>
              </a:rPr>
              <a:t>difficult to modify and extend</a:t>
            </a:r>
          </a:p>
          <a:p>
            <a:pPr lvl="1" fontAlgn="base">
              <a:lnSpc>
                <a:spcPct val="90000"/>
              </a:lnSpc>
              <a:spcAft>
                <a:spcPct val="0"/>
              </a:spcAft>
              <a:buFontTx/>
              <a:buChar char="–"/>
            </a:pPr>
            <a:r>
              <a:rPr lang="en-US" kern="0" dirty="0">
                <a:solidFill>
                  <a:srgbClr val="000000"/>
                </a:solidFill>
                <a:latin typeface="Arial"/>
                <a:cs typeface="Arial"/>
              </a:rPr>
              <a:t>easy to break</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a:t>
            </a:fld>
            <a:endParaRPr lang="en-US"/>
          </a:p>
        </p:txBody>
      </p:sp>
    </p:spTree>
    <p:extLst>
      <p:ext uri="{BB962C8B-B14F-4D97-AF65-F5344CB8AC3E}">
        <p14:creationId xmlns:p14="http://schemas.microsoft.com/office/powerpoint/2010/main" val="1456764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p:txBody>
          <a:bodyPr/>
          <a:lstStyle/>
          <a:p>
            <a:pPr>
              <a:lnSpc>
                <a:spcPct val="90000"/>
              </a:lnSpc>
              <a:spcBef>
                <a:spcPct val="15000"/>
              </a:spcBef>
            </a:pPr>
            <a:r>
              <a:rPr lang="en-US" dirty="0"/>
              <a:t>Objects can be the elements of an array:</a:t>
            </a:r>
            <a:br>
              <a:rPr lang="en-US" dirty="0"/>
            </a:br>
            <a:endParaRPr lang="en-US" dirty="0"/>
          </a:p>
          <a:p>
            <a:pPr lvl="1">
              <a:lnSpc>
                <a:spcPct val="90000"/>
              </a:lnSpc>
              <a:spcBef>
                <a:spcPct val="15000"/>
              </a:spcBef>
              <a:buClr>
                <a:schemeClr val="tx1"/>
              </a:buClr>
              <a:buFontTx/>
              <a:buNone/>
            </a:pPr>
            <a:r>
              <a:rPr lang="en-US" dirty="0" smtClean="0">
                <a:latin typeface="Courier New" pitchFamily="112" charset="0"/>
              </a:rPr>
              <a:t>Rectangle rooms[8];</a:t>
            </a:r>
            <a:r>
              <a:rPr lang="en-US" dirty="0">
                <a:latin typeface="Courier New" pitchFamily="112" charset="0"/>
              </a:rPr>
              <a:t/>
            </a:r>
            <a:br>
              <a:rPr lang="en-US" dirty="0">
                <a:latin typeface="Courier New" pitchFamily="112" charset="0"/>
              </a:rPr>
            </a:br>
            <a:endParaRPr lang="en-US" dirty="0"/>
          </a:p>
          <a:p>
            <a:pPr>
              <a:lnSpc>
                <a:spcPct val="90000"/>
              </a:lnSpc>
              <a:spcBef>
                <a:spcPct val="15000"/>
              </a:spcBef>
            </a:pPr>
            <a:r>
              <a:rPr lang="en-US" dirty="0"/>
              <a:t>Default constructor for object is used when array is defined</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40</a:t>
            </a:fld>
            <a:endParaRPr lang="en-US"/>
          </a:p>
        </p:txBody>
      </p:sp>
    </p:spTree>
    <p:extLst>
      <p:ext uri="{BB962C8B-B14F-4D97-AF65-F5344CB8AC3E}">
        <p14:creationId xmlns:p14="http://schemas.microsoft.com/office/powerpoint/2010/main" val="10139909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a:xfrm>
            <a:off x="152400" y="1600200"/>
            <a:ext cx="8839200" cy="4525963"/>
          </a:xfrm>
        </p:spPr>
        <p:txBody>
          <a:bodyPr>
            <a:normAutofit/>
          </a:bodyPr>
          <a:lstStyle/>
          <a:p>
            <a:pPr marL="0" indent="0">
              <a:buNone/>
            </a:pPr>
            <a:r>
              <a:rPr lang="en-US" dirty="0"/>
              <a:t>Must use initializer list to invoke constructor that takes arguments:</a:t>
            </a:r>
            <a:br>
              <a:rPr lang="en-US" dirty="0"/>
            </a:br>
            <a:endParaRPr lang="en-US" dirty="0" smtClean="0">
              <a:latin typeface="Courier New" pitchFamily="49" charset="0"/>
              <a:cs typeface="Courier New" pitchFamily="49" charset="0"/>
            </a:endParaRPr>
          </a:p>
          <a:p>
            <a:pPr marL="0" indent="0">
              <a:buNone/>
            </a:pPr>
            <a:r>
              <a:rPr lang="en-US" sz="2800" dirty="0" smtClean="0">
                <a:latin typeface="Courier New" pitchFamily="49" charset="0"/>
                <a:cs typeface="Courier New" pitchFamily="49" charset="0"/>
              </a:rPr>
              <a:t>Rectangle </a:t>
            </a:r>
            <a:r>
              <a:rPr lang="en-US" sz="2800" dirty="0" err="1" smtClean="0">
                <a:latin typeface="Courier New" pitchFamily="49" charset="0"/>
                <a:cs typeface="Courier New" pitchFamily="49" charset="0"/>
              </a:rPr>
              <a:t>rArray</a:t>
            </a:r>
            <a:r>
              <a:rPr lang="en-US" sz="2800" dirty="0" smtClean="0">
                <a:latin typeface="Courier New" pitchFamily="49" charset="0"/>
                <a:cs typeface="Courier New" pitchFamily="49" charset="0"/>
              </a:rPr>
              <a:t>[3]={Rectangle(2.1,3.2),                         </a:t>
            </a:r>
            <a:r>
              <a:rPr lang="en-US" sz="2800" dirty="0">
                <a:latin typeface="Courier New" pitchFamily="49" charset="0"/>
                <a:cs typeface="Courier New" pitchFamily="49" charset="0"/>
              </a:rPr>
              <a:t>Rectangle(4.1, 9.9</a:t>
            </a:r>
            <a:r>
              <a:rPr lang="en-US" sz="2800" dirty="0" smtClean="0">
                <a:latin typeface="Courier New" pitchFamily="49" charset="0"/>
                <a:cs typeface="Courier New" pitchFamily="49" charset="0"/>
              </a:rPr>
              <a:t>),</a:t>
            </a:r>
          </a:p>
          <a:p>
            <a:pPr marL="0" indent="0">
              <a:buNone/>
            </a:pPr>
            <a:r>
              <a:rPr lang="en-US" sz="2800" dirty="0" smtClean="0">
                <a:latin typeface="Courier New" pitchFamily="49" charset="0"/>
                <a:cs typeface="Courier New" pitchFamily="49" charset="0"/>
              </a:rPr>
              <a:t>Rectangle(11.2</a:t>
            </a:r>
            <a:r>
              <a:rPr lang="en-US" sz="2800" dirty="0">
                <a:latin typeface="Courier New" pitchFamily="49" charset="0"/>
                <a:cs typeface="Courier New" pitchFamily="49" charset="0"/>
              </a:rPr>
              <a:t>, 31.4)};</a:t>
            </a:r>
          </a:p>
          <a:p>
            <a:pPr marL="0" indent="0">
              <a:buNone/>
            </a:pP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41</a:t>
            </a:fld>
            <a:endParaRPr lang="en-US"/>
          </a:p>
        </p:txBody>
      </p:sp>
    </p:spTree>
    <p:extLst>
      <p:ext uri="{BB962C8B-B14F-4D97-AF65-F5344CB8AC3E}">
        <p14:creationId xmlns:p14="http://schemas.microsoft.com/office/powerpoint/2010/main" val="4164591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p:txBody>
          <a:bodyPr/>
          <a:lstStyle/>
          <a:p>
            <a:r>
              <a:rPr lang="en-US" dirty="0"/>
              <a:t>It isn't necessary to call the same constructor for each object in an array:</a:t>
            </a:r>
          </a:p>
          <a:p>
            <a:pPr marL="0" indent="0">
              <a:buNone/>
            </a:pPr>
            <a:r>
              <a:rPr lang="en-US" dirty="0">
                <a:latin typeface="Courier New" pitchFamily="49" charset="0"/>
                <a:cs typeface="Courier New" pitchFamily="49" charset="0"/>
              </a:rPr>
              <a:t>Rectangle </a:t>
            </a:r>
            <a:r>
              <a:rPr lang="en-US" dirty="0" err="1">
                <a:latin typeface="Courier New" pitchFamily="49" charset="0"/>
                <a:cs typeface="Courier New" pitchFamily="49" charset="0"/>
              </a:rPr>
              <a:t>rArray</a:t>
            </a:r>
            <a:r>
              <a:rPr lang="en-US" dirty="0">
                <a:latin typeface="Courier New" pitchFamily="49" charset="0"/>
                <a:cs typeface="Courier New" pitchFamily="49" charset="0"/>
              </a:rPr>
              <a:t>[3]={Rectangle(2.1,3.2),                         </a:t>
            </a:r>
            <a:r>
              <a:rPr lang="en-US" dirty="0" smtClean="0">
                <a:latin typeface="Courier New" pitchFamily="49" charset="0"/>
                <a:cs typeface="Courier New" pitchFamily="49" charset="0"/>
              </a:rPr>
              <a:t>Rectangle(),</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Rectangle(11.2, 31.4)};</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42</a:t>
            </a:fld>
            <a:endParaRPr lang="en-US"/>
          </a:p>
        </p:txBody>
      </p:sp>
    </p:spTree>
    <p:extLst>
      <p:ext uri="{BB962C8B-B14F-4D97-AF65-F5344CB8AC3E}">
        <p14:creationId xmlns:p14="http://schemas.microsoft.com/office/powerpoint/2010/main" val="2439179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Objects in an Array</a:t>
            </a:r>
          </a:p>
        </p:txBody>
      </p:sp>
      <p:sp>
        <p:nvSpPr>
          <p:cNvPr id="3" name="Content Placeholder 2"/>
          <p:cNvSpPr>
            <a:spLocks noGrp="1"/>
          </p:cNvSpPr>
          <p:nvPr>
            <p:ph idx="1"/>
          </p:nvPr>
        </p:nvSpPr>
        <p:spPr/>
        <p:txBody>
          <a:bodyPr/>
          <a:lstStyle/>
          <a:p>
            <a:pPr>
              <a:lnSpc>
                <a:spcPct val="90000"/>
              </a:lnSpc>
              <a:spcBef>
                <a:spcPct val="25000"/>
              </a:spcBef>
            </a:pPr>
            <a:r>
              <a:rPr lang="en-US" sz="2800" dirty="0"/>
              <a:t>Objects in an array are referenced using subscripts</a:t>
            </a:r>
            <a:br>
              <a:rPr lang="en-US" sz="2800" dirty="0"/>
            </a:br>
            <a:endParaRPr lang="en-US" sz="2800" dirty="0"/>
          </a:p>
          <a:p>
            <a:pPr>
              <a:lnSpc>
                <a:spcPct val="90000"/>
              </a:lnSpc>
              <a:spcBef>
                <a:spcPct val="25000"/>
              </a:spcBef>
            </a:pPr>
            <a:r>
              <a:rPr lang="en-US" sz="2800" dirty="0"/>
              <a:t>Member functions are referenced using dot notation:</a:t>
            </a:r>
            <a:br>
              <a:rPr lang="en-US" sz="2800" dirty="0"/>
            </a:br>
            <a:endParaRPr lang="en-US" sz="2800" dirty="0"/>
          </a:p>
          <a:p>
            <a:pPr lvl="1">
              <a:lnSpc>
                <a:spcPct val="90000"/>
              </a:lnSpc>
              <a:spcBef>
                <a:spcPct val="25000"/>
              </a:spcBef>
              <a:buClr>
                <a:schemeClr val="tx1"/>
              </a:buClr>
              <a:buFontTx/>
              <a:buNone/>
            </a:pPr>
            <a:r>
              <a:rPr lang="en-US" sz="2400" dirty="0" err="1" smtClean="0">
                <a:latin typeface="Courier New" pitchFamily="112" charset="0"/>
              </a:rPr>
              <a:t>rArray</a:t>
            </a:r>
            <a:r>
              <a:rPr lang="en-US" sz="2400" dirty="0" smtClean="0">
                <a:latin typeface="Courier New" pitchFamily="112" charset="0"/>
              </a:rPr>
              <a:t>[1].</a:t>
            </a:r>
            <a:r>
              <a:rPr lang="en-US" sz="2400" dirty="0" err="1" smtClean="0">
                <a:latin typeface="Courier New" pitchFamily="112" charset="0"/>
              </a:rPr>
              <a:t>setWidth</a:t>
            </a:r>
            <a:r>
              <a:rPr lang="en-US" sz="2400" dirty="0" smtClean="0">
                <a:latin typeface="Courier New" pitchFamily="112" charset="0"/>
              </a:rPr>
              <a:t>(11.3);</a:t>
            </a:r>
          </a:p>
          <a:p>
            <a:pPr lvl="1">
              <a:lnSpc>
                <a:spcPct val="90000"/>
              </a:lnSpc>
              <a:spcBef>
                <a:spcPct val="25000"/>
              </a:spcBef>
              <a:buClr>
                <a:schemeClr val="tx1"/>
              </a:buClr>
              <a:buFontTx/>
              <a:buNone/>
            </a:pPr>
            <a:r>
              <a:rPr lang="en-US" sz="2400" dirty="0" err="1" smtClean="0">
                <a:latin typeface="Courier New" pitchFamily="112" charset="0"/>
              </a:rPr>
              <a:t>cout</a:t>
            </a:r>
            <a:r>
              <a:rPr lang="en-US" sz="2400" dirty="0" smtClean="0">
                <a:latin typeface="Courier New" pitchFamily="112" charset="0"/>
              </a:rPr>
              <a:t> &lt;&lt; </a:t>
            </a:r>
            <a:r>
              <a:rPr lang="en-US" sz="2400" dirty="0" err="1" smtClean="0">
                <a:latin typeface="Courier New" pitchFamily="112" charset="0"/>
              </a:rPr>
              <a:t>rArray</a:t>
            </a:r>
            <a:r>
              <a:rPr lang="en-US" sz="2400" dirty="0" smtClean="0">
                <a:latin typeface="Courier New" pitchFamily="112" charset="0"/>
              </a:rPr>
              <a:t>[1].</a:t>
            </a:r>
            <a:r>
              <a:rPr lang="en-US" sz="2400" dirty="0" err="1" smtClean="0">
                <a:latin typeface="Courier New" pitchFamily="112" charset="0"/>
              </a:rPr>
              <a:t>getArea</a:t>
            </a:r>
            <a:r>
              <a:rPr lang="en-US" sz="2400" dirty="0" smtClean="0">
                <a:latin typeface="Courier New" pitchFamily="112" charset="0"/>
              </a:rPr>
              <a:t>();</a:t>
            </a:r>
            <a:endParaRPr lang="en-US" sz="2400" dirty="0">
              <a:latin typeface="Courier New" pitchFamily="112" charset="0"/>
            </a:endParaRP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43</a:t>
            </a:fld>
            <a:endParaRPr lang="en-US"/>
          </a:p>
        </p:txBody>
      </p:sp>
    </p:spTree>
    <p:extLst>
      <p:ext uri="{BB962C8B-B14F-4D97-AF65-F5344CB8AC3E}">
        <p14:creationId xmlns:p14="http://schemas.microsoft.com/office/powerpoint/2010/main" val="2791371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a:t>
            </a:r>
          </a:p>
        </p:txBody>
      </p:sp>
      <p:sp>
        <p:nvSpPr>
          <p:cNvPr id="3" name="Content Placeholder 2"/>
          <p:cNvSpPr>
            <a:spLocks noGrp="1"/>
          </p:cNvSpPr>
          <p:nvPr>
            <p:ph idx="1"/>
          </p:nvPr>
        </p:nvSpPr>
        <p:spPr/>
        <p:txBody>
          <a:bodyPr/>
          <a:lstStyle/>
          <a:p>
            <a:r>
              <a:rPr lang="en-US" i="1" dirty="0"/>
              <a:t>UML</a:t>
            </a:r>
            <a:r>
              <a:rPr lang="en-US" dirty="0"/>
              <a:t> stands for </a:t>
            </a:r>
            <a:r>
              <a:rPr lang="en-US" i="1" dirty="0"/>
              <a:t>Unified Modeling Language</a:t>
            </a:r>
            <a:r>
              <a:rPr lang="en-US" dirty="0"/>
              <a:t>. </a:t>
            </a:r>
            <a:br>
              <a:rPr lang="en-US" dirty="0"/>
            </a:br>
            <a:endParaRPr lang="en-US" dirty="0"/>
          </a:p>
          <a:p>
            <a:r>
              <a:rPr lang="en-US" dirty="0"/>
              <a:t>The UML provides a set of standard diagrams for graphically depicting object-oriented systems</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44</a:t>
            </a:fld>
            <a:endParaRPr lang="en-US"/>
          </a:p>
        </p:txBody>
      </p:sp>
    </p:spTree>
    <p:extLst>
      <p:ext uri="{BB962C8B-B14F-4D97-AF65-F5344CB8AC3E}">
        <p14:creationId xmlns:p14="http://schemas.microsoft.com/office/powerpoint/2010/main" val="17362423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45</a:t>
            </a:fld>
            <a:endParaRPr lang="en-US"/>
          </a:p>
        </p:txBody>
      </p:sp>
      <p:sp>
        <p:nvSpPr>
          <p:cNvPr id="6" name="Rectangle 5"/>
          <p:cNvSpPr>
            <a:spLocks noGrp="1" noChangeArrowheads="1"/>
          </p:cNvSpPr>
          <p:nvPr/>
        </p:nvSpPr>
        <p:spPr bwMode="auto">
          <a:xfrm>
            <a:off x="304800" y="1945481"/>
            <a:ext cx="853440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mtClean="0"/>
              <a:t>A UML diagram for a class has three main sections.</a:t>
            </a:r>
          </a:p>
        </p:txBody>
      </p:sp>
      <p:pic>
        <p:nvPicPr>
          <p:cNvPr id="7" name="Picture 6"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56743"/>
            <a:ext cx="76136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774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Rectangle Class</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46</a:t>
            </a:fld>
            <a:endParaRPr lang="en-US"/>
          </a:p>
        </p:txBody>
      </p:sp>
      <p:sp>
        <p:nvSpPr>
          <p:cNvPr id="6" name="Text Box 3"/>
          <p:cNvSpPr txBox="1">
            <a:spLocks noChangeArrowheads="1"/>
          </p:cNvSpPr>
          <p:nvPr/>
        </p:nvSpPr>
        <p:spPr bwMode="auto">
          <a:xfrm>
            <a:off x="2885209" y="1708150"/>
            <a:ext cx="5867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dirty="0">
                <a:latin typeface="Courier New" pitchFamily="112" charset="0"/>
              </a:rPr>
              <a:t>class Rectangle</a:t>
            </a:r>
          </a:p>
          <a:p>
            <a:pPr eaLnBrk="1" hangingPunct="1"/>
            <a:r>
              <a:rPr lang="en-US" dirty="0">
                <a:latin typeface="Courier New" pitchFamily="112" charset="0"/>
              </a:rPr>
              <a:t>{</a:t>
            </a:r>
          </a:p>
          <a:p>
            <a:pPr eaLnBrk="1" hangingPunct="1"/>
            <a:r>
              <a:rPr lang="en-US" dirty="0">
                <a:latin typeface="Courier New" pitchFamily="112" charset="0"/>
              </a:rPr>
              <a:t>   private:</a:t>
            </a:r>
          </a:p>
          <a:p>
            <a:pPr eaLnBrk="1" hangingPunct="1"/>
            <a:r>
              <a:rPr lang="en-US" dirty="0">
                <a:latin typeface="Courier New" pitchFamily="112" charset="0"/>
              </a:rPr>
              <a:t>      double width;</a:t>
            </a:r>
          </a:p>
          <a:p>
            <a:pPr eaLnBrk="1" hangingPunct="1"/>
            <a:r>
              <a:rPr lang="en-US" dirty="0">
                <a:latin typeface="Courier New" pitchFamily="112" charset="0"/>
              </a:rPr>
              <a:t>      double length;</a:t>
            </a:r>
          </a:p>
          <a:p>
            <a:pPr eaLnBrk="1" hangingPunct="1"/>
            <a:r>
              <a:rPr lang="en-US" dirty="0">
                <a:latin typeface="Courier New" pitchFamily="112" charset="0"/>
              </a:rPr>
              <a:t>   public:</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setWidth</a:t>
            </a:r>
            <a:r>
              <a:rPr lang="en-US" dirty="0">
                <a:latin typeface="Courier New" pitchFamily="112" charset="0"/>
              </a:rPr>
              <a:t>(double);</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setLength</a:t>
            </a:r>
            <a:r>
              <a:rPr lang="en-US" dirty="0">
                <a:latin typeface="Courier New" pitchFamily="112" charset="0"/>
              </a:rPr>
              <a:t>(double);</a:t>
            </a:r>
          </a:p>
          <a:p>
            <a:pPr eaLnBrk="1" hangingPunct="1"/>
            <a:r>
              <a:rPr lang="en-US" dirty="0">
                <a:latin typeface="Courier New" pitchFamily="112" charset="0"/>
              </a:rPr>
              <a:t>      double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getLength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getArea</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a:t>
            </a:r>
          </a:p>
        </p:txBody>
      </p:sp>
      <p:pic>
        <p:nvPicPr>
          <p:cNvPr id="7" name="Picture 6"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9" y="2514600"/>
            <a:ext cx="2371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7574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Access Specification Notation</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47</a:t>
            </a:fld>
            <a:endParaRPr lang="en-US"/>
          </a:p>
        </p:txBody>
      </p:sp>
      <p:sp>
        <p:nvSpPr>
          <p:cNvPr id="6" name="Rectangle 5"/>
          <p:cNvSpPr>
            <a:spLocks noGrp="1" noChangeArrowheads="1"/>
          </p:cNvSpPr>
          <p:nvPr/>
        </p:nvSpPr>
        <p:spPr bwMode="auto">
          <a:xfrm>
            <a:off x="675480" y="1905000"/>
            <a:ext cx="7793037"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smtClean="0"/>
              <a:t>In UML you indicate a private member with a minus (-) and a public member with a plus(+).</a:t>
            </a:r>
          </a:p>
        </p:txBody>
      </p:sp>
      <p:sp>
        <p:nvSpPr>
          <p:cNvPr id="7" name="Text Box 4"/>
          <p:cNvSpPr txBox="1">
            <a:spLocks noChangeArrowheads="1"/>
          </p:cNvSpPr>
          <p:nvPr/>
        </p:nvSpPr>
        <p:spPr bwMode="auto">
          <a:xfrm>
            <a:off x="848517" y="3665537"/>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FF0000"/>
                </a:solidFill>
              </a:rPr>
              <a:t>These member variables are private.</a:t>
            </a:r>
          </a:p>
        </p:txBody>
      </p:sp>
      <p:sp>
        <p:nvSpPr>
          <p:cNvPr id="8" name="Text Box 5"/>
          <p:cNvSpPr txBox="1">
            <a:spLocks noChangeArrowheads="1"/>
          </p:cNvSpPr>
          <p:nvPr/>
        </p:nvSpPr>
        <p:spPr bwMode="auto">
          <a:xfrm>
            <a:off x="772317" y="5021262"/>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0070C0"/>
                </a:solidFill>
              </a:rPr>
              <a:t>These member functions are public.</a:t>
            </a:r>
          </a:p>
        </p:txBody>
      </p:sp>
      <p:sp>
        <p:nvSpPr>
          <p:cNvPr id="9" name="Line 9"/>
          <p:cNvSpPr>
            <a:spLocks noChangeShapeType="1"/>
          </p:cNvSpPr>
          <p:nvPr/>
        </p:nvSpPr>
        <p:spPr bwMode="auto">
          <a:xfrm>
            <a:off x="4277517" y="5402262"/>
            <a:ext cx="598488" cy="217488"/>
          </a:xfrm>
          <a:prstGeom prst="line">
            <a:avLst/>
          </a:prstGeom>
          <a:no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Line 11"/>
          <p:cNvSpPr>
            <a:spLocks noChangeShapeType="1"/>
          </p:cNvSpPr>
          <p:nvPr/>
        </p:nvSpPr>
        <p:spPr bwMode="auto">
          <a:xfrm flipV="1">
            <a:off x="4125117" y="4073525"/>
            <a:ext cx="750888" cy="476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pic>
        <p:nvPicPr>
          <p:cNvPr id="11" name="Picture 10"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517" y="3268662"/>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424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Data Type Notation</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48</a:t>
            </a:fld>
            <a:endParaRPr lang="en-US"/>
          </a:p>
        </p:txBody>
      </p:sp>
      <p:sp>
        <p:nvSpPr>
          <p:cNvPr id="6" name="Rectangle 5"/>
          <p:cNvSpPr>
            <a:spLocks noGrp="1" noChangeArrowheads="1"/>
          </p:cNvSpPr>
          <p:nvPr/>
        </p:nvSpPr>
        <p:spPr bwMode="auto">
          <a:xfrm>
            <a:off x="565943" y="2064544"/>
            <a:ext cx="8012113"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z="2800" smtClean="0"/>
              <a:t>To indicate the data type of a member variable, place a colon followed by the name of the data type after the name of the variable. </a:t>
            </a:r>
          </a:p>
        </p:txBody>
      </p:sp>
      <p:sp>
        <p:nvSpPr>
          <p:cNvPr id="7" name="Rectangle 6"/>
          <p:cNvSpPr>
            <a:spLocks noChangeArrowheads="1"/>
          </p:cNvSpPr>
          <p:nvPr/>
        </p:nvSpPr>
        <p:spPr bwMode="auto">
          <a:xfrm>
            <a:off x="2928143" y="3847306"/>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width : double</a:t>
            </a:r>
          </a:p>
          <a:p>
            <a:r>
              <a:rPr lang="en-US" sz="2800">
                <a:latin typeface="Lucida Console" pitchFamily="49" charset="0"/>
              </a:rPr>
              <a:t>- length : double</a:t>
            </a:r>
          </a:p>
        </p:txBody>
      </p:sp>
    </p:spTree>
    <p:extLst>
      <p:ext uri="{BB962C8B-B14F-4D97-AF65-F5344CB8AC3E}">
        <p14:creationId xmlns:p14="http://schemas.microsoft.com/office/powerpoint/2010/main" val="3807871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Parameter Type Notation</a:t>
            </a:r>
          </a:p>
        </p:txBody>
      </p:sp>
      <p:sp>
        <p:nvSpPr>
          <p:cNvPr id="3" name="Content Placeholder 2"/>
          <p:cNvSpPr>
            <a:spLocks noGrp="1"/>
          </p:cNvSpPr>
          <p:nvPr>
            <p:ph idx="1"/>
          </p:nvPr>
        </p:nvSpPr>
        <p:spPr/>
        <p:txBody>
          <a:bodyPr/>
          <a:lstStyle/>
          <a:p>
            <a:r>
              <a:rPr lang="en-US" dirty="0"/>
              <a:t>To indicate the data type of a function’s parameter variable, place a colon followed by the name of the data type after the name of the variable. </a:t>
            </a:r>
          </a:p>
          <a:p>
            <a:pPr lvl="1"/>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49</a:t>
            </a:fld>
            <a:endParaRPr lang="en-US"/>
          </a:p>
        </p:txBody>
      </p:sp>
      <p:sp>
        <p:nvSpPr>
          <p:cNvPr id="6" name="Rectangle 5"/>
          <p:cNvSpPr>
            <a:spLocks noChangeArrowheads="1"/>
          </p:cNvSpPr>
          <p:nvPr/>
        </p:nvSpPr>
        <p:spPr bwMode="auto">
          <a:xfrm>
            <a:off x="1943100" y="3962400"/>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dirty="0" smtClean="0">
                <a:latin typeface="Lucida Console" pitchFamily="49" charset="0"/>
              </a:rPr>
              <a:t>+</a:t>
            </a:r>
            <a:r>
              <a:rPr lang="en-US" sz="2800" dirty="0" err="1" smtClean="0">
                <a:latin typeface="Lucida Console" pitchFamily="49" charset="0"/>
              </a:rPr>
              <a:t>setWidth</a:t>
            </a:r>
            <a:r>
              <a:rPr lang="en-US" sz="2800" dirty="0" smtClean="0">
                <a:latin typeface="Lucida Console" pitchFamily="49" charset="0"/>
              </a:rPr>
              <a:t>(w </a:t>
            </a:r>
            <a:r>
              <a:rPr lang="en-US" sz="2800" dirty="0">
                <a:latin typeface="Lucida Console" pitchFamily="49" charset="0"/>
              </a:rPr>
              <a:t>: double)</a:t>
            </a:r>
          </a:p>
        </p:txBody>
      </p:sp>
    </p:spTree>
    <p:extLst>
      <p:ext uri="{BB962C8B-B14F-4D97-AF65-F5344CB8AC3E}">
        <p14:creationId xmlns:p14="http://schemas.microsoft.com/office/powerpoint/2010/main" val="237591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Programming</a:t>
            </a:r>
            <a:br>
              <a:rPr lang="en-US" dirty="0" smtClean="0"/>
            </a:br>
            <a:r>
              <a:rPr lang="en-US" dirty="0" smtClean="0"/>
              <a:t>Terminology</a:t>
            </a:r>
            <a:endParaRPr lang="en-US" dirty="0"/>
          </a:p>
        </p:txBody>
      </p:sp>
      <p:sp>
        <p:nvSpPr>
          <p:cNvPr id="3" name="Content Placeholder 2"/>
          <p:cNvSpPr>
            <a:spLocks noGrp="1"/>
          </p:cNvSpPr>
          <p:nvPr>
            <p:ph idx="1"/>
          </p:nvPr>
        </p:nvSpPr>
        <p:spPr/>
        <p:txBody>
          <a:bodyPr/>
          <a:lstStyle/>
          <a:p>
            <a:pPr>
              <a:spcBef>
                <a:spcPct val="60000"/>
              </a:spcBef>
            </a:pPr>
            <a:r>
              <a:rPr lang="en-US" u="sng" dirty="0" smtClean="0"/>
              <a:t>class</a:t>
            </a:r>
            <a:r>
              <a:rPr lang="en-US" dirty="0" smtClean="0"/>
              <a:t>: like a </a:t>
            </a:r>
            <a:r>
              <a:rPr lang="en-US" dirty="0" err="1" smtClean="0">
                <a:latin typeface="Courier New" pitchFamily="112" charset="0"/>
              </a:rPr>
              <a:t>struct</a:t>
            </a:r>
            <a:r>
              <a:rPr lang="en-US" dirty="0" smtClean="0"/>
              <a:t> (allows bundling of related variables),  but variables and functions in the class can have different properties than in a </a:t>
            </a:r>
            <a:r>
              <a:rPr lang="en-US" dirty="0" err="1" smtClean="0">
                <a:latin typeface="Courier New" pitchFamily="112" charset="0"/>
              </a:rPr>
              <a:t>struct</a:t>
            </a:r>
            <a:endParaRPr lang="en-US" dirty="0" smtClean="0"/>
          </a:p>
          <a:p>
            <a:pPr>
              <a:spcBef>
                <a:spcPct val="60000"/>
              </a:spcBef>
            </a:pPr>
            <a:r>
              <a:rPr lang="en-US" u="sng" dirty="0" smtClean="0"/>
              <a:t>object</a:t>
            </a:r>
            <a:r>
              <a:rPr lang="en-US" dirty="0" smtClean="0"/>
              <a:t>: an instance of a </a:t>
            </a:r>
            <a:r>
              <a:rPr lang="en-US" dirty="0" smtClean="0">
                <a:latin typeface="Courier New" pitchFamily="112" charset="0"/>
              </a:rPr>
              <a:t>class</a:t>
            </a:r>
            <a:r>
              <a:rPr lang="en-US" dirty="0" smtClean="0"/>
              <a:t>, in the same way that a variable can be an instance of a </a:t>
            </a:r>
            <a:r>
              <a:rPr lang="en-US" dirty="0" err="1" smtClean="0">
                <a:latin typeface="Courier New" pitchFamily="112" charset="0"/>
              </a:rPr>
              <a:t>struct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5</a:t>
            </a:fld>
            <a:endParaRPr lang="en-US"/>
          </a:p>
        </p:txBody>
      </p:sp>
    </p:spTree>
    <p:extLst>
      <p:ext uri="{BB962C8B-B14F-4D97-AF65-F5344CB8AC3E}">
        <p14:creationId xmlns:p14="http://schemas.microsoft.com/office/powerpoint/2010/main" val="38774251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UML Function Return Type Notation</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50</a:t>
            </a:fld>
            <a:endParaRPr lang="en-US"/>
          </a:p>
        </p:txBody>
      </p:sp>
      <p:sp>
        <p:nvSpPr>
          <p:cNvPr id="6" name="Rectangle 5"/>
          <p:cNvSpPr>
            <a:spLocks noGrp="1" noChangeArrowheads="1"/>
          </p:cNvSpPr>
          <p:nvPr/>
        </p:nvSpPr>
        <p:spPr bwMode="auto">
          <a:xfrm>
            <a:off x="381000" y="2023269"/>
            <a:ext cx="83820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smtClean="0"/>
              <a:t>To indicate the data type of a function’s return value, place a colon followed by the name of the data type after the function’s parameter list. </a:t>
            </a:r>
          </a:p>
        </p:txBody>
      </p:sp>
      <p:sp>
        <p:nvSpPr>
          <p:cNvPr id="7" name="Rectangle 6"/>
          <p:cNvSpPr>
            <a:spLocks noChangeArrowheads="1"/>
          </p:cNvSpPr>
          <p:nvPr/>
        </p:nvSpPr>
        <p:spPr bwMode="auto">
          <a:xfrm>
            <a:off x="1066800" y="4315619"/>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setWidth(w : double) : void</a:t>
            </a:r>
          </a:p>
        </p:txBody>
      </p:sp>
    </p:spTree>
    <p:extLst>
      <p:ext uri="{BB962C8B-B14F-4D97-AF65-F5344CB8AC3E}">
        <p14:creationId xmlns:p14="http://schemas.microsoft.com/office/powerpoint/2010/main" val="3775679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Rectangle Class</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51</a:t>
            </a:fld>
            <a:endParaRPr lang="en-US"/>
          </a:p>
        </p:txBody>
      </p:sp>
      <p:pic>
        <p:nvPicPr>
          <p:cNvPr id="6" name="Picture 5" descr="132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09800"/>
            <a:ext cx="39624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115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Constructors and </a:t>
            </a:r>
            <a:r>
              <a:rPr lang="en-US" dirty="0" smtClean="0"/>
              <a:t>Destructors	</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52</a:t>
            </a:fld>
            <a:endParaRPr lang="en-US"/>
          </a:p>
        </p:txBody>
      </p:sp>
      <p:pic>
        <p:nvPicPr>
          <p:cNvPr id="6" name="Picture 5" descr="132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568" y="1629569"/>
            <a:ext cx="30908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2112168" y="37472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Constructors</a:t>
            </a:r>
          </a:p>
        </p:txBody>
      </p:sp>
      <p:sp>
        <p:nvSpPr>
          <p:cNvPr id="8" name="Line 7"/>
          <p:cNvSpPr>
            <a:spLocks noChangeShapeType="1"/>
          </p:cNvSpPr>
          <p:nvPr/>
        </p:nvSpPr>
        <p:spPr bwMode="auto">
          <a:xfrm>
            <a:off x="3712368" y="3991769"/>
            <a:ext cx="1052513"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9" name="Text Box 8"/>
          <p:cNvSpPr txBox="1">
            <a:spLocks noChangeArrowheads="1"/>
          </p:cNvSpPr>
          <p:nvPr/>
        </p:nvSpPr>
        <p:spPr bwMode="auto">
          <a:xfrm>
            <a:off x="2112168" y="44330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Destructor</a:t>
            </a:r>
          </a:p>
        </p:txBody>
      </p:sp>
      <p:sp>
        <p:nvSpPr>
          <p:cNvPr id="10" name="Line 9"/>
          <p:cNvSpPr>
            <a:spLocks noChangeShapeType="1"/>
          </p:cNvSpPr>
          <p:nvPr/>
        </p:nvSpPr>
        <p:spPr bwMode="auto">
          <a:xfrm>
            <a:off x="3559968" y="4652169"/>
            <a:ext cx="1295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10"/>
          <p:cNvSpPr txBox="1">
            <a:spLocks noChangeArrowheads="1"/>
          </p:cNvSpPr>
          <p:nvPr/>
        </p:nvSpPr>
        <p:spPr bwMode="auto">
          <a:xfrm>
            <a:off x="1121568" y="2162969"/>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i="1"/>
              <a:t>No return type listed for constructors or destructors</a:t>
            </a:r>
          </a:p>
        </p:txBody>
      </p:sp>
    </p:spTree>
    <p:extLst>
      <p:ext uri="{BB962C8B-B14F-4D97-AF65-F5344CB8AC3E}">
        <p14:creationId xmlns:p14="http://schemas.microsoft.com/office/powerpoint/2010/main" val="90807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r>
              <a:rPr lang="en-US" dirty="0" smtClean="0"/>
              <a:t>A Class is like a blueprint and objects are like houses built from the blueprint</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6</a:t>
            </a:fld>
            <a:endParaRPr lang="en-US"/>
          </a:p>
        </p:txBody>
      </p:sp>
      <p:pic>
        <p:nvPicPr>
          <p:cNvPr id="6" name="Picture 5" descr="130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936" y="2819400"/>
            <a:ext cx="43434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772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Programming</a:t>
            </a:r>
            <a:br>
              <a:rPr lang="en-US" dirty="0" smtClean="0"/>
            </a:br>
            <a:r>
              <a:rPr lang="en-US" dirty="0" smtClean="0"/>
              <a:t>Terminology</a:t>
            </a:r>
            <a:endParaRPr lang="en-US" dirty="0"/>
          </a:p>
        </p:txBody>
      </p:sp>
      <p:sp>
        <p:nvSpPr>
          <p:cNvPr id="3" name="Content Placeholder 2"/>
          <p:cNvSpPr>
            <a:spLocks noGrp="1"/>
          </p:cNvSpPr>
          <p:nvPr>
            <p:ph idx="1"/>
          </p:nvPr>
        </p:nvSpPr>
        <p:spPr/>
        <p:txBody>
          <a:bodyPr/>
          <a:lstStyle/>
          <a:p>
            <a:r>
              <a:rPr lang="en-US" u="sng" dirty="0" smtClean="0"/>
              <a:t>attributes</a:t>
            </a:r>
            <a:r>
              <a:rPr lang="en-US" dirty="0" smtClean="0"/>
              <a:t>: members of a class </a:t>
            </a:r>
          </a:p>
          <a:p>
            <a:endParaRPr lang="en-US" dirty="0" smtClean="0"/>
          </a:p>
          <a:p>
            <a:r>
              <a:rPr lang="en-US" u="sng" dirty="0" smtClean="0"/>
              <a:t>methods</a:t>
            </a:r>
            <a:r>
              <a:rPr lang="en-US" dirty="0" smtClean="0"/>
              <a:t> or </a:t>
            </a:r>
            <a:r>
              <a:rPr lang="en-US" u="sng" dirty="0" smtClean="0"/>
              <a:t>behaviors</a:t>
            </a:r>
            <a:r>
              <a:rPr lang="en-US" dirty="0" smtClean="0"/>
              <a:t>: member functions of a class</a:t>
            </a:r>
            <a:endParaRPr lang="en-US" dirty="0" smtClean="0">
              <a:latin typeface="Courier New" pitchFamily="112" charset="0"/>
            </a:endParaRP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7</a:t>
            </a:fld>
            <a:endParaRPr lang="en-US"/>
          </a:p>
        </p:txBody>
      </p:sp>
    </p:spTree>
    <p:extLst>
      <p:ext uri="{BB962C8B-B14F-4D97-AF65-F5344CB8AC3E}">
        <p14:creationId xmlns:p14="http://schemas.microsoft.com/office/powerpoint/2010/main" val="149139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Object Terms</a:t>
            </a:r>
            <a:endParaRPr lang="en-US" dirty="0"/>
          </a:p>
        </p:txBody>
      </p:sp>
      <p:sp>
        <p:nvSpPr>
          <p:cNvPr id="3" name="Content Placeholder 2"/>
          <p:cNvSpPr>
            <a:spLocks noGrp="1"/>
          </p:cNvSpPr>
          <p:nvPr>
            <p:ph idx="1"/>
          </p:nvPr>
        </p:nvSpPr>
        <p:spPr/>
        <p:txBody>
          <a:bodyPr/>
          <a:lstStyle/>
          <a:p>
            <a:pPr>
              <a:lnSpc>
                <a:spcPct val="85000"/>
              </a:lnSpc>
            </a:pPr>
            <a:r>
              <a:rPr lang="en-US" u="sng" dirty="0" smtClean="0"/>
              <a:t>data hiding</a:t>
            </a:r>
            <a:r>
              <a:rPr lang="en-US" dirty="0" smtClean="0"/>
              <a:t>: restricting access to certain members of an object</a:t>
            </a:r>
            <a:br>
              <a:rPr lang="en-US" dirty="0" smtClean="0"/>
            </a:br>
            <a:endParaRPr lang="en-US" dirty="0" smtClean="0"/>
          </a:p>
          <a:p>
            <a:pPr>
              <a:lnSpc>
                <a:spcPct val="85000"/>
              </a:lnSpc>
            </a:pPr>
            <a:r>
              <a:rPr lang="en-US" u="sng" dirty="0" smtClean="0"/>
              <a:t>public interface</a:t>
            </a:r>
            <a:r>
              <a:rPr lang="en-US" dirty="0" smtClean="0"/>
              <a:t>: members of an object that are available outside of the object.  This allows the object to provide access to some data and functions without sharing its internal details and design, and provides some protection from data corruption</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8</a:t>
            </a:fld>
            <a:endParaRPr lang="en-US"/>
          </a:p>
        </p:txBody>
      </p:sp>
    </p:spTree>
    <p:extLst>
      <p:ext uri="{BB962C8B-B14F-4D97-AF65-F5344CB8AC3E}">
        <p14:creationId xmlns:p14="http://schemas.microsoft.com/office/powerpoint/2010/main" val="1567170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Class</a:t>
            </a:r>
            <a:endParaRPr lang="en-US" dirty="0"/>
          </a:p>
        </p:txBody>
      </p:sp>
      <p:sp>
        <p:nvSpPr>
          <p:cNvPr id="3" name="Content Placeholder 2"/>
          <p:cNvSpPr>
            <a:spLocks noGrp="1"/>
          </p:cNvSpPr>
          <p:nvPr>
            <p:ph idx="1"/>
          </p:nvPr>
        </p:nvSpPr>
        <p:spPr/>
        <p:txBody>
          <a:bodyPr/>
          <a:lstStyle/>
          <a:p>
            <a:r>
              <a:rPr lang="en-US" dirty="0" smtClean="0"/>
              <a:t>Objects are created from a </a:t>
            </a:r>
            <a:r>
              <a:rPr lang="en-US" dirty="0" smtClean="0">
                <a:latin typeface="Courier New" pitchFamily="112" charset="0"/>
              </a:rPr>
              <a:t>class</a:t>
            </a:r>
            <a:endParaRPr lang="en-US" dirty="0" smtClean="0"/>
          </a:p>
          <a:p>
            <a:r>
              <a:rPr lang="en-US" dirty="0" smtClean="0"/>
              <a:t>Format:</a:t>
            </a:r>
          </a:p>
          <a:p>
            <a:pPr lvl="1">
              <a:buFontTx/>
              <a:buNone/>
            </a:pPr>
            <a:r>
              <a:rPr lang="en-US" dirty="0" smtClean="0"/>
              <a:t>	</a:t>
            </a:r>
            <a:r>
              <a:rPr lang="en-US" dirty="0" smtClean="0">
                <a:latin typeface="Courier New" pitchFamily="112" charset="0"/>
              </a:rPr>
              <a:t>class </a:t>
            </a:r>
            <a:r>
              <a:rPr lang="en-US" i="1" dirty="0" err="1" smtClean="0">
                <a:latin typeface="Courier New" pitchFamily="112" charset="0"/>
              </a:rPr>
              <a:t>ClassName</a:t>
            </a:r>
            <a:endParaRPr lang="en-US" dirty="0" smtClean="0">
              <a:latin typeface="Courier New" pitchFamily="112" charset="0"/>
            </a:endParaRPr>
          </a:p>
          <a:p>
            <a:pPr lvl="1">
              <a:buFontTx/>
              <a:buNone/>
            </a:pPr>
            <a:r>
              <a:rPr lang="en-US" dirty="0" smtClean="0">
                <a:latin typeface="Courier New" pitchFamily="112" charset="0"/>
              </a:rPr>
              <a:t>	{</a:t>
            </a:r>
          </a:p>
          <a:p>
            <a:pPr lvl="1">
              <a:buFontTx/>
              <a:buNone/>
            </a:pPr>
            <a:r>
              <a:rPr lang="en-US" dirty="0" smtClean="0">
                <a:latin typeface="Courier New" pitchFamily="112" charset="0"/>
              </a:rPr>
              <a:t>			</a:t>
            </a:r>
            <a:r>
              <a:rPr lang="en-US" i="1" dirty="0" smtClean="0">
                <a:latin typeface="Courier New" pitchFamily="112" charset="0"/>
              </a:rPr>
              <a:t>declaration;</a:t>
            </a:r>
          </a:p>
          <a:p>
            <a:pPr lvl="1">
              <a:buFontTx/>
              <a:buNone/>
            </a:pPr>
            <a:r>
              <a:rPr lang="en-US" i="1" dirty="0" smtClean="0">
                <a:latin typeface="Courier New" pitchFamily="112" charset="0"/>
              </a:rPr>
              <a:t>			declaration</a:t>
            </a:r>
            <a:r>
              <a:rPr lang="en-US" dirty="0" smtClean="0">
                <a:latin typeface="Courier New" pitchFamily="112" charset="0"/>
              </a:rPr>
              <a:t>;</a:t>
            </a:r>
          </a:p>
          <a:p>
            <a:pPr lvl="1">
              <a:buFontTx/>
              <a:buNone/>
            </a:pPr>
            <a:r>
              <a:rPr lang="en-US" dirty="0" smtClean="0">
                <a:latin typeface="Courier New" pitchFamily="112" charset="0"/>
              </a:rPr>
              <a:t>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9</a:t>
            </a:fld>
            <a:endParaRPr lang="en-US"/>
          </a:p>
        </p:txBody>
      </p:sp>
    </p:spTree>
    <p:extLst>
      <p:ext uri="{BB962C8B-B14F-4D97-AF65-F5344CB8AC3E}">
        <p14:creationId xmlns:p14="http://schemas.microsoft.com/office/powerpoint/2010/main" val="1037948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1766</Words>
  <Application>Microsoft Office PowerPoint</Application>
  <PresentationFormat>On-screen Show (4:3)</PresentationFormat>
  <Paragraphs>317</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Lesson 4</vt:lpstr>
      <vt:lpstr>Procedural versus Object-Oriented Programming</vt:lpstr>
      <vt:lpstr>Key Point</vt:lpstr>
      <vt:lpstr>Limitations of Procedural Programming</vt:lpstr>
      <vt:lpstr>Object-Oriented Programming Terminology</vt:lpstr>
      <vt:lpstr>Classes and Objects</vt:lpstr>
      <vt:lpstr>Object-Oriented Programming Terminology</vt:lpstr>
      <vt:lpstr>More Object Terms</vt:lpstr>
      <vt:lpstr>Creating a Class</vt:lpstr>
      <vt:lpstr>Classic Class Example</vt:lpstr>
      <vt:lpstr>Access Specifiers</vt:lpstr>
      <vt:lpstr>Class Example</vt:lpstr>
      <vt:lpstr>Access Specifiers</vt:lpstr>
      <vt:lpstr>Access Specifiers (continued)</vt:lpstr>
      <vt:lpstr>Using const With Member Functions</vt:lpstr>
      <vt:lpstr>Defining a Member Function</vt:lpstr>
      <vt:lpstr>Global Functions</vt:lpstr>
      <vt:lpstr>Accessors and Mutators</vt:lpstr>
      <vt:lpstr>Defining an Instance of a Class</vt:lpstr>
      <vt:lpstr>Derived Attributes</vt:lpstr>
      <vt:lpstr>Pointers to Objects</vt:lpstr>
      <vt:lpstr>Dynamically Allocating Objects</vt:lpstr>
      <vt:lpstr>Private Members</vt:lpstr>
      <vt:lpstr>Private Members</vt:lpstr>
      <vt:lpstr>Separating Specification from Implementation</vt:lpstr>
      <vt:lpstr>Inline Member Functions</vt:lpstr>
      <vt:lpstr>Tradeoffs – Inline vs. Regular Member Functions</vt:lpstr>
      <vt:lpstr>Constructors</vt:lpstr>
      <vt:lpstr>Default Constructors</vt:lpstr>
      <vt:lpstr>Passing Arguments to Constructors</vt:lpstr>
      <vt:lpstr>Passing Arguments to Constructors</vt:lpstr>
      <vt:lpstr>More About Default Constructors</vt:lpstr>
      <vt:lpstr>Classes with No Default Constructor</vt:lpstr>
      <vt:lpstr>Destructors</vt:lpstr>
      <vt:lpstr>Constructors, Destructors, and Dynamically Allocated Objects</vt:lpstr>
      <vt:lpstr>Overloading Constructors</vt:lpstr>
      <vt:lpstr>Only One Default Constructor                     and One Destructor</vt:lpstr>
      <vt:lpstr>Member Function Overloading</vt:lpstr>
      <vt:lpstr>Using Private Member Functions</vt:lpstr>
      <vt:lpstr>Arrays of Objects</vt:lpstr>
      <vt:lpstr>Arrays of Objects</vt:lpstr>
      <vt:lpstr>Arrays of Objects</vt:lpstr>
      <vt:lpstr>Accessing Objects in an Array</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 </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jcole</dc:creator>
  <cp:lastModifiedBy>Admin</cp:lastModifiedBy>
  <cp:revision>43</cp:revision>
  <dcterms:created xsi:type="dcterms:W3CDTF">2013-03-10T14:01:26Z</dcterms:created>
  <dcterms:modified xsi:type="dcterms:W3CDTF">2023-10-04T03:50:46Z</dcterms:modified>
</cp:coreProperties>
</file>