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73" r:id="rId7"/>
    <p:sldId id="274" r:id="rId8"/>
    <p:sldId id="264" r:id="rId9"/>
    <p:sldId id="267" r:id="rId10"/>
    <p:sldId id="265" r:id="rId11"/>
    <p:sldId id="27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21" autoAdjust="0"/>
    <p:restoredTop sz="94660"/>
  </p:normalViewPr>
  <p:slideViewPr>
    <p:cSldViewPr snapToGrid="0">
      <p:cViewPr>
        <p:scale>
          <a:sx n="50" d="100"/>
          <a:sy n="50" d="100"/>
        </p:scale>
        <p:origin x="-1452" y="-52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AD347D-5ACD-4C99-B74B-A9C85AD731A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4509A250-FF31-4206-8172-F9D3106AAC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4509A250-FF31-4206-8172-F9D3106AACB1}"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4509A250-FF31-4206-8172-F9D3106AACB1}"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09A250-FF31-4206-8172-F9D3106AACB1}"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509A250-FF31-4206-8172-F9D3106AACB1}"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509A250-FF31-4206-8172-F9D3106AACB1}"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9A250-FF31-4206-8172-F9D3106AACB1}" type="datetimeFigureOut">
              <a:rPr lang="en-US" smtClean="0"/>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02580"/>
            <a:ext cx="11677650" cy="3329581"/>
          </a:xfrm>
        </p:spPr>
        <p:txBody>
          <a:bodyPr/>
          <a:lstStyle/>
          <a:p>
            <a:pPr algn="ctr"/>
            <a:r>
              <a:rPr lang="en-IN" b="1" dirty="0">
                <a:solidFill>
                  <a:schemeClr val="accent1">
                    <a:lumMod val="75000"/>
                  </a:schemeClr>
                </a:solidFill>
              </a:rPr>
              <a:t>STUDENT GRADE ANALYSIS</a:t>
            </a:r>
            <a:endParaRPr lang="en-IN" b="1" dirty="0">
              <a:solidFill>
                <a:schemeClr val="accent1">
                  <a:lumMod val="75000"/>
                </a:schemeClr>
              </a:solidFill>
            </a:endParaRPr>
          </a:p>
        </p:txBody>
      </p:sp>
      <p:sp>
        <p:nvSpPr>
          <p:cNvPr id="3" name="Subtitle 2"/>
          <p:cNvSpPr>
            <a:spLocks noGrp="1"/>
          </p:cNvSpPr>
          <p:nvPr>
            <p:ph type="subTitle" idx="1"/>
          </p:nvPr>
        </p:nvSpPr>
        <p:spPr>
          <a:xfrm>
            <a:off x="650240" y="3953510"/>
            <a:ext cx="11288395" cy="2280920"/>
          </a:xfrm>
        </p:spPr>
        <p:txBody>
          <a:bodyPr>
            <a:normAutofit/>
          </a:bodyPr>
          <a:lstStyle/>
          <a:p>
            <a:pPr algn="r"/>
            <a:r>
              <a:rPr lang="en-IN" b="1" dirty="0" smtClean="0">
                <a:solidFill>
                  <a:schemeClr val="accent1">
                    <a:lumMod val="75000"/>
                  </a:schemeClr>
                </a:solidFill>
              </a:rPr>
              <a:t>TEAM MEMBERS</a:t>
            </a:r>
            <a:endParaRPr lang="en-IN" b="1" dirty="0" smtClean="0">
              <a:solidFill>
                <a:schemeClr val="accent1">
                  <a:lumMod val="75000"/>
                </a:schemeClr>
              </a:solidFill>
            </a:endParaRPr>
          </a:p>
          <a:p>
            <a:pPr algn="r"/>
            <a:r>
              <a:rPr lang="en-IN" dirty="0" smtClean="0">
                <a:solidFill>
                  <a:schemeClr val="accent1">
                    <a:lumMod val="75000"/>
                  </a:schemeClr>
                </a:solidFill>
              </a:rPr>
              <a:t>Ruthwik Reddy[RA2011003010466]</a:t>
            </a:r>
            <a:endParaRPr lang="en-IN" dirty="0" smtClean="0">
              <a:solidFill>
                <a:schemeClr val="accent1">
                  <a:lumMod val="75000"/>
                </a:schemeClr>
              </a:solidFill>
            </a:endParaRPr>
          </a:p>
          <a:p>
            <a:pPr algn="r"/>
            <a:r>
              <a:rPr lang="en-IN" dirty="0" smtClean="0">
                <a:solidFill>
                  <a:schemeClr val="accent1">
                    <a:lumMod val="75000"/>
                  </a:schemeClr>
                </a:solidFill>
              </a:rPr>
              <a:t> </a:t>
            </a:r>
            <a:endParaRPr lang="en-IN" dirty="0" smtClean="0">
              <a:solidFill>
                <a:schemeClr val="accent1">
                  <a:lumMod val="75000"/>
                </a:schemeClr>
              </a:solidFill>
            </a:endParaRPr>
          </a:p>
          <a:p>
            <a:pPr algn="r"/>
            <a:endParaRPr lang="en-IN" dirty="0">
              <a:solidFill>
                <a:schemeClr val="accent1">
                  <a:lumMod val="75000"/>
                </a:schemeClr>
              </a:solidFill>
            </a:endParaRPr>
          </a:p>
        </p:txBody>
      </p:sp>
      <p:pic>
        <p:nvPicPr>
          <p:cNvPr id="4" name="Google Shape;90;p1"/>
          <p:cNvPicPr preferRelativeResize="0"/>
          <p:nvPr/>
        </p:nvPicPr>
        <p:blipFill rotWithShape="1">
          <a:blip r:embed="rId1"/>
          <a:srcRect/>
          <a:stretch>
            <a:fillRect/>
          </a:stretch>
        </p:blipFill>
        <p:spPr>
          <a:xfrm>
            <a:off x="9568364" y="283800"/>
            <a:ext cx="2452186" cy="9354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solidFill>
                  <a:schemeClr val="accent1">
                    <a:lumMod val="50000"/>
                  </a:schemeClr>
                </a:solidFill>
              </a:rPr>
              <a:t>References</a:t>
            </a:r>
            <a:endParaRPr lang="en-IN" b="1" dirty="0">
              <a:solidFill>
                <a:schemeClr val="accent1">
                  <a:lumMod val="50000"/>
                </a:schemeClr>
              </a:solidFill>
            </a:endParaRPr>
          </a:p>
        </p:txBody>
      </p:sp>
      <p:pic>
        <p:nvPicPr>
          <p:cNvPr id="4" name="Google Shape;90;p1"/>
          <p:cNvPicPr preferRelativeResize="0"/>
          <p:nvPr/>
        </p:nvPicPr>
        <p:blipFill rotWithShape="1">
          <a:blip r:embed="rId1"/>
          <a:srcRect/>
          <a:stretch>
            <a:fillRect/>
          </a:stretch>
        </p:blipFill>
        <p:spPr>
          <a:xfrm>
            <a:off x="9507984" y="253048"/>
            <a:ext cx="2281745" cy="92467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
        <p:nvSpPr>
          <p:cNvPr id="5" name="Content Placeholder 4"/>
          <p:cNvSpPr/>
          <p:nvPr>
            <p:ph idx="1"/>
          </p:nvPr>
        </p:nvSpPr>
        <p:spPr/>
        <p:txBody>
          <a:bodyPr>
            <a:normAutofit lnSpcReduction="20000"/>
          </a:bodyPr>
          <a:p>
            <a:r>
              <a:rPr lang="en-US"/>
              <a:t>1. Alshammari, R., &amp; Khan, S. U. (2018). Machine Learning Techniques for Educational Data Mining: A Survey. IEEE Access, 6, 53409-53427.</a:t>
            </a:r>
            <a:endParaRPr lang="en-US"/>
          </a:p>
          <a:p>
            <a:r>
              <a:rPr lang="en-US"/>
              <a:t>2. Bawaneh, S. S. (2019). A Comparative Study on Classification Models for Predicting Student Performance. Journal of Educational Computing Research, 57(5), 1139-1159.</a:t>
            </a:r>
            <a:endParaRPr lang="en-US"/>
          </a:p>
          <a:p>
            <a:r>
              <a:rPr lang="en-US"/>
              <a:t>3. Chakraborty, T., Chakraborty, S., &amp; Das, R. (2021). Predictive analytics of student academic performance using machine learning: A review. Journal of King Saud University-Computer and Information Sciences, 33(1), 77-89.</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347943"/>
            <a:ext cx="9404723" cy="1400530"/>
          </a:xfrm>
        </p:spPr>
        <p:txBody>
          <a:bodyPr/>
          <a:lstStyle/>
          <a:p>
            <a:r>
              <a:rPr lang="en-IN" sz="4400" b="1" dirty="0">
                <a:solidFill>
                  <a:schemeClr val="accent1">
                    <a:lumMod val="75000"/>
                  </a:schemeClr>
                </a:solidFill>
              </a:rPr>
              <a:t>ABSTRACT</a:t>
            </a:r>
            <a:r>
              <a:rPr lang="en-IN" dirty="0">
                <a:solidFill>
                  <a:schemeClr val="accent1">
                    <a:lumMod val="75000"/>
                  </a:schemeClr>
                </a:solidFill>
              </a:rPr>
              <a:t> </a:t>
            </a:r>
            <a:endParaRPr lang="en-IN" dirty="0">
              <a:solidFill>
                <a:schemeClr val="accent1">
                  <a:lumMod val="75000"/>
                </a:schemeClr>
              </a:solidFill>
            </a:endParaRPr>
          </a:p>
        </p:txBody>
      </p:sp>
      <p:pic>
        <p:nvPicPr>
          <p:cNvPr id="4" name="Google Shape;90;p1"/>
          <p:cNvPicPr preferRelativeResize="0"/>
          <p:nvPr/>
        </p:nvPicPr>
        <p:blipFill rotWithShape="1">
          <a:blip r:embed="rId1"/>
          <a:srcRect/>
          <a:stretch>
            <a:fillRect/>
          </a:stretch>
        </p:blipFill>
        <p:spPr>
          <a:xfrm>
            <a:off x="9568364" y="283800"/>
            <a:ext cx="2452186" cy="9354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
        <p:nvSpPr>
          <p:cNvPr id="5" name="Content Placeholder 4"/>
          <p:cNvSpPr/>
          <p:nvPr>
            <p:ph idx="1"/>
          </p:nvPr>
        </p:nvSpPr>
        <p:spPr/>
        <p:txBody>
          <a:bodyPr>
            <a:normAutofit fontScale="90000" lnSpcReduction="20000"/>
          </a:bodyPr>
          <a:p>
            <a:r>
              <a:rPr lang="en-US"/>
              <a:t>In the world of open education systems, students have flexibility to learn anything with ease as the learning content is easily available. But this facility can make student complacent. Therefore, it becomes difficult to predict the student’s performance in advance. In this project, an attempt is made to help the student to know his performance in advance. This is done by using univariate linear regression model. This would help students to improve their performance based on predicted grades and would enable teachers to identify those individuals who need assistance. The Main Objective of “Student Grade Analysis and Prediction” is to implement a simple algorithmic model that predicts the score of an individual student at he /she end of the year.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0915" y="2556726"/>
            <a:ext cx="9404723" cy="1400530"/>
          </a:xfrm>
        </p:spPr>
        <p:txBody>
          <a:bodyPr>
            <a:normAutofit/>
          </a:bodyPr>
          <a:lstStyle/>
          <a:p>
            <a:pPr algn="ctr"/>
            <a:r>
              <a:rPr lang="en-IN" sz="5400" b="1" dirty="0">
                <a:solidFill>
                  <a:schemeClr val="accent1">
                    <a:lumMod val="75000"/>
                  </a:schemeClr>
                </a:solidFill>
              </a:rPr>
              <a:t>LITERATURE SURVEY</a:t>
            </a:r>
            <a:endParaRPr lang="en-IN" sz="5400" b="1" dirty="0">
              <a:solidFill>
                <a:schemeClr val="accent1">
                  <a:lumMod val="75000"/>
                </a:schemeClr>
              </a:solidFill>
            </a:endParaRPr>
          </a:p>
        </p:txBody>
      </p:sp>
      <p:pic>
        <p:nvPicPr>
          <p:cNvPr id="4" name="Google Shape;90;p1"/>
          <p:cNvPicPr preferRelativeResize="0"/>
          <p:nvPr/>
        </p:nvPicPr>
        <p:blipFill rotWithShape="1">
          <a:blip r:embed="rId1"/>
          <a:srcRect/>
          <a:stretch>
            <a:fillRect/>
          </a:stretch>
        </p:blipFill>
        <p:spPr>
          <a:xfrm>
            <a:off x="9568364" y="283800"/>
            <a:ext cx="2452186" cy="9354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4"/>
          <p:cNvGraphicFramePr>
            <a:graphicFrameLocks noGrp="1"/>
          </p:cNvGraphicFramePr>
          <p:nvPr/>
        </p:nvGraphicFramePr>
        <p:xfrm>
          <a:off x="0" y="0"/>
          <a:ext cx="12192000" cy="11292840"/>
        </p:xfrm>
        <a:graphic>
          <a:graphicData uri="http://schemas.openxmlformats.org/drawingml/2006/table">
            <a:tbl>
              <a:tblPr firstRow="1" bandRow="1">
                <a:tableStyleId>{C4B1156A-380E-4F78-BDF5-A606A8083BF9}</a:tableStyleId>
              </a:tblPr>
              <a:tblGrid>
                <a:gridCol w="547370"/>
                <a:gridCol w="3522345"/>
                <a:gridCol w="1437640"/>
                <a:gridCol w="1824990"/>
                <a:gridCol w="4036060"/>
                <a:gridCol w="823595"/>
              </a:tblGrid>
              <a:tr h="1722755">
                <a:tc>
                  <a:txBody>
                    <a:bodyPr/>
                    <a:lstStyle/>
                    <a:p>
                      <a:pPr algn="ctr">
                        <a:lnSpc>
                          <a:spcPct val="150000"/>
                        </a:lnSpc>
                      </a:pPr>
                      <a:r>
                        <a:rPr lang="en-US" sz="1800" dirty="0" err="1"/>
                        <a:t>S.No</a:t>
                      </a:r>
                      <a:endParaRPr lang="en-US" sz="1800" b="1" dirty="0" err="1">
                        <a:solidFill>
                          <a:schemeClr val="tx1"/>
                        </a:solidFill>
                        <a:latin typeface="+mn-lt"/>
                      </a:endParaRPr>
                    </a:p>
                  </a:txBody>
                  <a:tcPr/>
                </a:tc>
                <a:tc>
                  <a:txBody>
                    <a:bodyPr/>
                    <a:lstStyle/>
                    <a:p>
                      <a:pPr algn="ctr">
                        <a:lnSpc>
                          <a:spcPct val="150000"/>
                        </a:lnSpc>
                      </a:pPr>
                      <a:r>
                        <a:rPr lang="en-US" sz="1800" dirty="0" smtClean="0"/>
                        <a:t>Title</a:t>
                      </a:r>
                      <a:endParaRPr lang="en-US" sz="1800" b="1" dirty="0">
                        <a:solidFill>
                          <a:schemeClr val="tx1"/>
                        </a:solidFill>
                        <a:latin typeface="+mn-lt"/>
                      </a:endParaRPr>
                    </a:p>
                  </a:txBody>
                  <a:tcPr/>
                </a:tc>
                <a:tc>
                  <a:txBody>
                    <a:bodyPr/>
                    <a:lstStyle/>
                    <a:p>
                      <a:pPr algn="ctr">
                        <a:lnSpc>
                          <a:spcPct val="150000"/>
                        </a:lnSpc>
                      </a:pPr>
                      <a:r>
                        <a:rPr lang="en-US" sz="1800" dirty="0"/>
                        <a:t>Author Name and Year of Publication</a:t>
                      </a:r>
                      <a:endParaRPr lang="en-US" sz="1800" b="1" dirty="0">
                        <a:solidFill>
                          <a:schemeClr val="tx1"/>
                        </a:solidFill>
                        <a:latin typeface="+mn-lt"/>
                      </a:endParaRPr>
                    </a:p>
                  </a:txBody>
                  <a:tcPr/>
                </a:tc>
                <a:tc>
                  <a:txBody>
                    <a:bodyPr/>
                    <a:lstStyle/>
                    <a:p>
                      <a:pPr algn="ctr">
                        <a:lnSpc>
                          <a:spcPct val="150000"/>
                        </a:lnSpc>
                      </a:pPr>
                      <a:r>
                        <a:rPr lang="en-US" sz="1800" dirty="0"/>
                        <a:t>Methodology</a:t>
                      </a:r>
                      <a:endParaRPr lang="en-US" sz="1800" b="1" dirty="0">
                        <a:solidFill>
                          <a:schemeClr val="tx1"/>
                        </a:solidFill>
                        <a:latin typeface="+mn-lt"/>
                      </a:endParaRPr>
                    </a:p>
                  </a:txBody>
                  <a:tcPr/>
                </a:tc>
                <a:tc>
                  <a:txBody>
                    <a:bodyPr/>
                    <a:lstStyle/>
                    <a:p>
                      <a:pPr algn="ctr">
                        <a:lnSpc>
                          <a:spcPct val="150000"/>
                        </a:lnSpc>
                      </a:pPr>
                      <a:r>
                        <a:rPr lang="en-US" sz="1800" dirty="0"/>
                        <a:t>Inference</a:t>
                      </a:r>
                      <a:endParaRPr lang="en-US" sz="1800" b="1" dirty="0">
                        <a:solidFill>
                          <a:schemeClr val="tx1"/>
                        </a:solidFill>
                        <a:latin typeface="+mn-lt"/>
                      </a:endParaRPr>
                    </a:p>
                  </a:txBody>
                  <a:tcPr/>
                </a:tc>
                <a:tc>
                  <a:txBody>
                    <a:bodyPr/>
                    <a:lstStyle/>
                    <a:p>
                      <a:pPr algn="ctr">
                        <a:lnSpc>
                          <a:spcPct val="150000"/>
                        </a:lnSpc>
                      </a:pPr>
                      <a:r>
                        <a:rPr lang="en-US" sz="1800" dirty="0"/>
                        <a:t>Drawbacks</a:t>
                      </a:r>
                      <a:endParaRPr lang="en-US" sz="1800" b="1" dirty="0">
                        <a:solidFill>
                          <a:schemeClr val="tx1"/>
                        </a:solidFill>
                        <a:latin typeface="+mn-lt"/>
                      </a:endParaRPr>
                    </a:p>
                  </a:txBody>
                  <a:tcPr/>
                </a:tc>
              </a:tr>
              <a:tr h="5134610">
                <a:tc>
                  <a:txBody>
                    <a:bodyPr/>
                    <a:lstStyle/>
                    <a:p>
                      <a:pPr algn="ctr">
                        <a:lnSpc>
                          <a:spcPct val="150000"/>
                        </a:lnSpc>
                      </a:pPr>
                      <a:r>
                        <a:rPr lang="en-US" sz="1800" dirty="0"/>
                        <a:t>1</a:t>
                      </a:r>
                      <a:r>
                        <a:rPr lang="en-US" sz="1800" dirty="0" smtClean="0"/>
                        <a:t>.</a:t>
                      </a:r>
                      <a:endParaRPr lang="en-US" sz="1800" dirty="0" smtClean="0"/>
                    </a:p>
                    <a:p>
                      <a:pPr algn="ctr">
                        <a:lnSpc>
                          <a:spcPct val="150000"/>
                        </a:lnSpc>
                      </a:pPr>
                      <a:endParaRPr lang="en-US" sz="1800" dirty="0" smtClean="0"/>
                    </a:p>
                    <a:p>
                      <a:pPr algn="ctr">
                        <a:lnSpc>
                          <a:spcPct val="150000"/>
                        </a:lnSpc>
                      </a:pPr>
                      <a:endParaRPr lang="en-US" sz="1800" dirty="0" smtClean="0"/>
                    </a:p>
                    <a:p>
                      <a:pPr algn="ctr">
                        <a:lnSpc>
                          <a:spcPct val="150000"/>
                        </a:lnSpc>
                      </a:pPr>
                      <a:endParaRPr lang="en-US" sz="1800" dirty="0" smtClean="0"/>
                    </a:p>
                    <a:p>
                      <a:pPr algn="ctr">
                        <a:lnSpc>
                          <a:spcPct val="150000"/>
                        </a:lnSpc>
                      </a:pPr>
                      <a:endParaRPr lang="en-US" sz="1800" dirty="0" smtClean="0"/>
                    </a:p>
                    <a:p>
                      <a:pPr algn="ctr">
                        <a:lnSpc>
                          <a:spcPct val="150000"/>
                        </a:lnSpc>
                      </a:pPr>
                      <a:r>
                        <a:rPr lang="en-US" sz="1800" dirty="0" smtClean="0"/>
                        <a:t>2.</a:t>
                      </a:r>
                      <a:endParaRPr lang="en-US" sz="1800" dirty="0" smtClean="0"/>
                    </a:p>
                    <a:p>
                      <a:pPr algn="ctr">
                        <a:lnSpc>
                          <a:spcPct val="150000"/>
                        </a:lnSpc>
                      </a:pPr>
                      <a:endParaRPr lang="en-US" sz="1800" dirty="0" smtClean="0"/>
                    </a:p>
                    <a:p>
                      <a:pPr algn="ctr">
                        <a:lnSpc>
                          <a:spcPct val="150000"/>
                        </a:lnSpc>
                      </a:pPr>
                      <a:endParaRPr lang="en-US" sz="1800" dirty="0" smtClean="0"/>
                    </a:p>
                    <a:p>
                      <a:pPr algn="ctr">
                        <a:lnSpc>
                          <a:spcPct val="150000"/>
                        </a:lnSpc>
                      </a:pPr>
                      <a:endParaRPr lang="en-US" sz="1800" dirty="0" smtClean="0"/>
                    </a:p>
                    <a:p>
                      <a:pPr algn="ctr">
                        <a:lnSpc>
                          <a:spcPct val="150000"/>
                        </a:lnSpc>
                      </a:pPr>
                      <a:r>
                        <a:rPr lang="en-US" sz="1800" dirty="0" smtClean="0"/>
                        <a:t>3.</a:t>
                      </a:r>
                      <a:endParaRPr lang="en-US" sz="1800" dirty="0" smtClean="0"/>
                    </a:p>
                    <a:p>
                      <a:pPr algn="ctr">
                        <a:lnSpc>
                          <a:spcPct val="150000"/>
                        </a:lnSpc>
                      </a:pPr>
                      <a:endParaRPr lang="en-US" sz="1800" dirty="0" smtClean="0"/>
                    </a:p>
                    <a:p>
                      <a:pPr algn="ctr">
                        <a:lnSpc>
                          <a:spcPct val="150000"/>
                        </a:lnSpc>
                      </a:pPr>
                      <a:endParaRPr lang="en-US" sz="1800" dirty="0" smtClean="0"/>
                    </a:p>
                    <a:p>
                      <a:pPr algn="ctr">
                        <a:lnSpc>
                          <a:spcPct val="150000"/>
                        </a:lnSpc>
                      </a:pPr>
                      <a:endParaRPr lang="en-US" sz="1800" dirty="0" smtClean="0"/>
                    </a:p>
                    <a:p>
                      <a:pPr algn="ctr">
                        <a:lnSpc>
                          <a:spcPct val="150000"/>
                        </a:lnSpc>
                      </a:pPr>
                      <a:endParaRPr lang="en-US" sz="1800" dirty="0" smtClean="0"/>
                    </a:p>
                    <a:p>
                      <a:pPr algn="ctr">
                        <a:lnSpc>
                          <a:spcPct val="150000"/>
                        </a:lnSpc>
                      </a:pPr>
                      <a:r>
                        <a:rPr lang="en-US" sz="1800" dirty="0" smtClean="0"/>
                        <a:t>4.</a:t>
                      </a:r>
                      <a:endParaRPr lang="en-US" sz="1800" dirty="0" smtClean="0"/>
                    </a:p>
                    <a:p>
                      <a:pPr algn="ctr">
                        <a:lnSpc>
                          <a:spcPct val="150000"/>
                        </a:lnSpc>
                      </a:pPr>
                      <a:endParaRPr lang="en-US" sz="1800" dirty="0" smtClean="0"/>
                    </a:p>
                    <a:p>
                      <a:pPr algn="ctr">
                        <a:lnSpc>
                          <a:spcPct val="150000"/>
                        </a:lnSpc>
                      </a:pPr>
                      <a:endParaRPr lang="en-US" sz="1800" dirty="0" smtClean="0"/>
                    </a:p>
                    <a:p>
                      <a:pPr algn="ctr">
                        <a:lnSpc>
                          <a:spcPct val="150000"/>
                        </a:lnSpc>
                      </a:pPr>
                      <a:endParaRPr lang="en-US" sz="1800" dirty="0" smtClean="0"/>
                    </a:p>
                    <a:p>
                      <a:pPr algn="ctr">
                        <a:lnSpc>
                          <a:spcPct val="150000"/>
                        </a:lnSpc>
                      </a:pPr>
                      <a:endParaRPr lang="en-US" sz="1800" dirty="0" smtClean="0"/>
                    </a:p>
                    <a:p>
                      <a:pPr algn="ctr">
                        <a:lnSpc>
                          <a:spcPct val="150000"/>
                        </a:lnSpc>
                      </a:pPr>
                      <a:endParaRPr lang="en-US" sz="1800" dirty="0" smtClean="0"/>
                    </a:p>
                    <a:p>
                      <a:pPr algn="ctr">
                        <a:lnSpc>
                          <a:spcPct val="150000"/>
                        </a:lnSpc>
                      </a:pPr>
                      <a:endParaRPr lang="en-US" sz="1800" dirty="0" smtClean="0"/>
                    </a:p>
                    <a:p>
                      <a:pPr algn="ctr">
                        <a:lnSpc>
                          <a:spcPct val="150000"/>
                        </a:lnSpc>
                      </a:pPr>
                      <a:endParaRPr lang="en-US" sz="1800" dirty="0" smtClean="0"/>
                    </a:p>
                    <a:p>
                      <a:pPr algn="ctr">
                        <a:lnSpc>
                          <a:spcPct val="150000"/>
                        </a:lnSpc>
                      </a:pPr>
                      <a:r>
                        <a:rPr lang="en-US" sz="1800" dirty="0" smtClean="0"/>
                        <a:t>5.</a:t>
                      </a:r>
                      <a:endParaRPr lang="en-US" sz="1800" b="1" dirty="0">
                        <a:solidFill>
                          <a:schemeClr val="tx1"/>
                        </a:solidFill>
                        <a:latin typeface="+mn-lt"/>
                        <a:ea typeface="Cambria" panose="02040503050406030204" pitchFamily="18" charset="0"/>
                        <a:cs typeface="Calibri" panose="020F0502020204030204" pitchFamily="34" charset="0"/>
                      </a:endParaRPr>
                    </a:p>
                  </a:txBody>
                  <a:tcPr/>
                </a:tc>
                <a:tc>
                  <a:txBody>
                    <a:bodyPr/>
                    <a:lstStyle/>
                    <a:p>
                      <a:pPr algn="ctr">
                        <a:lnSpc>
                          <a:spcPct val="150000"/>
                        </a:lnSpc>
                      </a:pPr>
                      <a:r>
                        <a:rPr lang="en-IN" altLang="en-US" sz="1800" b="1" i="0" kern="1200" dirty="0">
                          <a:solidFill>
                            <a:schemeClr val="tx1"/>
                          </a:solidFill>
                          <a:effectLst/>
                          <a:latin typeface="+mn-lt"/>
                          <a:ea typeface="Cambria" panose="02040503050406030204" pitchFamily="18" charset="0"/>
                          <a:cs typeface="Calibri" panose="020F0502020204030204" pitchFamily="34" charset="0"/>
                        </a:rPr>
                        <a:t> Literature survey on student's performance prediction in education using data mining techniques.</a:t>
                      </a:r>
                      <a:endParaRPr lang="en-IN" altLang="en-US" sz="1800" b="1" i="0" kern="1200" dirty="0">
                        <a:solidFill>
                          <a:schemeClr val="tx1"/>
                        </a:solidFill>
                        <a:effectLst/>
                        <a:latin typeface="+mn-lt"/>
                        <a:ea typeface="Cambria" panose="02040503050406030204" pitchFamily="18" charset="0"/>
                        <a:cs typeface="Calibri" panose="020F0502020204030204" pitchFamily="34" charset="0"/>
                      </a:endParaRPr>
                    </a:p>
                    <a:p>
                      <a:pPr algn="ctr">
                        <a:lnSpc>
                          <a:spcPct val="150000"/>
                        </a:lnSpc>
                      </a:pPr>
                      <a:endParaRPr lang="en-IN" altLang="en-US" sz="1800" b="1" i="0" kern="1200" dirty="0">
                        <a:solidFill>
                          <a:schemeClr val="tx1"/>
                        </a:solidFill>
                        <a:effectLst/>
                        <a:latin typeface="+mn-lt"/>
                        <a:ea typeface="Cambria" panose="02040503050406030204" pitchFamily="18" charset="0"/>
                        <a:cs typeface="Calibri" panose="020F0502020204030204" pitchFamily="34" charset="0"/>
                      </a:endParaRPr>
                    </a:p>
                    <a:p>
                      <a:pPr algn="ctr">
                        <a:lnSpc>
                          <a:spcPct val="150000"/>
                        </a:lnSpc>
                      </a:pPr>
                      <a:r>
                        <a:rPr lang="en-IN" altLang="en-US" sz="1800" b="1" i="0" kern="1200" dirty="0">
                          <a:solidFill>
                            <a:schemeClr val="tx1"/>
                          </a:solidFill>
                          <a:effectLst/>
                          <a:latin typeface="+mn-lt"/>
                          <a:ea typeface="Cambria" panose="02040503050406030204" pitchFamily="18" charset="0"/>
                          <a:cs typeface="Calibri" panose="020F0502020204030204" pitchFamily="34" charset="0"/>
                        </a:rPr>
                        <a:t>survey on various aspects of education data mining in predicting student performance</a:t>
                      </a:r>
                      <a:endParaRPr lang="en-IN" altLang="en-US" sz="1800" b="1" i="0" kern="1200" dirty="0">
                        <a:solidFill>
                          <a:schemeClr val="tx1"/>
                        </a:solidFill>
                        <a:effectLst/>
                        <a:latin typeface="+mn-lt"/>
                        <a:ea typeface="Cambria" panose="02040503050406030204" pitchFamily="18" charset="0"/>
                        <a:cs typeface="Calibri" panose="020F0502020204030204" pitchFamily="34" charset="0"/>
                      </a:endParaRPr>
                    </a:p>
                    <a:p>
                      <a:pPr algn="ctr">
                        <a:lnSpc>
                          <a:spcPct val="150000"/>
                        </a:lnSpc>
                      </a:pPr>
                      <a:endParaRPr lang="en-IN" altLang="en-US" sz="1800" b="1" i="0" kern="1200" dirty="0">
                        <a:solidFill>
                          <a:schemeClr val="tx1"/>
                        </a:solidFill>
                        <a:effectLst/>
                        <a:latin typeface="+mn-lt"/>
                        <a:ea typeface="Cambria" panose="02040503050406030204" pitchFamily="18" charset="0"/>
                        <a:cs typeface="Calibri" panose="020F0502020204030204" pitchFamily="34" charset="0"/>
                      </a:endParaRPr>
                    </a:p>
                    <a:p>
                      <a:pPr algn="ctr">
                        <a:lnSpc>
                          <a:spcPct val="150000"/>
                        </a:lnSpc>
                      </a:pPr>
                      <a:r>
                        <a:rPr lang="en-IN" altLang="en-US" sz="1800" b="1" i="0" kern="1200" dirty="0">
                          <a:solidFill>
                            <a:schemeClr val="tx1"/>
                          </a:solidFill>
                          <a:effectLst/>
                          <a:latin typeface="+mn-lt"/>
                          <a:ea typeface="Cambria" panose="02040503050406030204" pitchFamily="18" charset="0"/>
                          <a:cs typeface="Calibri" panose="020F0502020204030204" pitchFamily="34" charset="0"/>
                        </a:rPr>
                        <a:t>A machine learning algorithm framework for predicting students performance</a:t>
                      </a:r>
                      <a:endParaRPr lang="en-IN" altLang="en-US" sz="1800" b="1" i="0" kern="1200" dirty="0">
                        <a:solidFill>
                          <a:schemeClr val="tx1"/>
                        </a:solidFill>
                        <a:effectLst/>
                        <a:latin typeface="+mn-lt"/>
                        <a:ea typeface="Cambria" panose="02040503050406030204" pitchFamily="18" charset="0"/>
                        <a:cs typeface="Calibri" panose="020F0502020204030204" pitchFamily="34" charset="0"/>
                      </a:endParaRPr>
                    </a:p>
                    <a:p>
                      <a:pPr algn="ctr">
                        <a:lnSpc>
                          <a:spcPct val="150000"/>
                        </a:lnSpc>
                      </a:pPr>
                      <a:endParaRPr lang="en-IN" altLang="en-US" sz="1800" b="1" i="0" kern="1200" dirty="0">
                        <a:solidFill>
                          <a:schemeClr val="tx1"/>
                        </a:solidFill>
                        <a:effectLst/>
                        <a:latin typeface="+mn-lt"/>
                        <a:ea typeface="Cambria" panose="02040503050406030204" pitchFamily="18" charset="0"/>
                        <a:cs typeface="Calibri" panose="020F0502020204030204" pitchFamily="34" charset="0"/>
                      </a:endParaRPr>
                    </a:p>
                    <a:p>
                      <a:pPr algn="ctr">
                        <a:lnSpc>
                          <a:spcPct val="150000"/>
                        </a:lnSpc>
                      </a:pPr>
                      <a:endParaRPr lang="en-IN" altLang="en-US" sz="1800" b="1" i="0" kern="1200" dirty="0">
                        <a:solidFill>
                          <a:schemeClr val="tx1"/>
                        </a:solidFill>
                        <a:effectLst/>
                        <a:latin typeface="+mn-lt"/>
                        <a:ea typeface="Cambria" panose="02040503050406030204" pitchFamily="18" charset="0"/>
                        <a:cs typeface="Calibri" panose="020F0502020204030204" pitchFamily="34" charset="0"/>
                      </a:endParaRPr>
                    </a:p>
                    <a:p>
                      <a:pPr algn="ctr">
                        <a:lnSpc>
                          <a:spcPct val="150000"/>
                        </a:lnSpc>
                      </a:pPr>
                      <a:r>
                        <a:rPr lang="en-IN" altLang="en-US" sz="1800" b="1" i="0" kern="1200" dirty="0">
                          <a:solidFill>
                            <a:schemeClr val="tx1"/>
                          </a:solidFill>
                          <a:effectLst/>
                          <a:latin typeface="+mn-lt"/>
                          <a:ea typeface="Cambria" panose="02040503050406030204" pitchFamily="18" charset="0"/>
                          <a:cs typeface="Calibri" panose="020F0502020204030204" pitchFamily="34" charset="0"/>
                        </a:rPr>
                        <a:t>systematic review on educational data mining.</a:t>
                      </a:r>
                      <a:endParaRPr lang="en-IN" altLang="en-US" sz="1800" b="1" i="0" kern="1200" dirty="0">
                        <a:solidFill>
                          <a:schemeClr val="tx1"/>
                        </a:solidFill>
                        <a:effectLst/>
                        <a:latin typeface="+mn-lt"/>
                        <a:ea typeface="Cambria" panose="02040503050406030204" pitchFamily="18" charset="0"/>
                        <a:cs typeface="Calibri" panose="020F0502020204030204" pitchFamily="34" charset="0"/>
                      </a:endParaRPr>
                    </a:p>
                  </a:txBody>
                  <a:tcPr/>
                </a:tc>
                <a:tc>
                  <a:txBody>
                    <a:bodyPr/>
                    <a:lstStyle/>
                    <a:p>
                      <a:pPr lvl="0" algn="ctr">
                        <a:lnSpc>
                          <a:spcPct val="150000"/>
                        </a:lnSpc>
                        <a:buNone/>
                      </a:pPr>
                      <a:r>
                        <a:rPr lang="en-US" sz="1800" b="1" i="0" u="none" strike="noStrike" noProof="0" dirty="0">
                          <a:solidFill>
                            <a:schemeClr val="tx1"/>
                          </a:solidFill>
                          <a:latin typeface="+mn-lt"/>
                          <a:ea typeface="Cambria" panose="02040503050406030204" pitchFamily="18" charset="0"/>
                          <a:cs typeface="Calibri" panose="020F0502020204030204" pitchFamily="34" charset="0"/>
                        </a:rPr>
                        <a:t>Kumar M</a:t>
                      </a:r>
                      <a:r>
                        <a:rPr lang="en-IN" altLang="en-US" sz="1800" b="1" i="0" u="none" strike="noStrike" noProof="0" dirty="0">
                          <a:solidFill>
                            <a:schemeClr val="tx1"/>
                          </a:solidFill>
                          <a:latin typeface="+mn-lt"/>
                          <a:ea typeface="Cambria" panose="02040503050406030204" pitchFamily="18" charset="0"/>
                          <a:cs typeface="Calibri" panose="020F0502020204030204" pitchFamily="34" charset="0"/>
                        </a:rPr>
                        <a:t>,2017</a:t>
                      </a:r>
                      <a:endParaRPr lang="en-IN" altLang="en-US" sz="1800" b="1" i="0" u="none" strike="noStrike" noProof="0" dirty="0">
                        <a:solidFill>
                          <a:schemeClr val="tx1"/>
                        </a:solidFill>
                        <a:latin typeface="+mn-lt"/>
                        <a:ea typeface="Cambria" panose="02040503050406030204" pitchFamily="18" charset="0"/>
                        <a:cs typeface="Calibri" panose="020F0502020204030204" pitchFamily="34" charset="0"/>
                      </a:endParaRPr>
                    </a:p>
                    <a:p>
                      <a:pPr lvl="0" algn="ctr">
                        <a:lnSpc>
                          <a:spcPct val="150000"/>
                        </a:lnSpc>
                        <a:buNone/>
                      </a:pPr>
                      <a:endParaRPr lang="en-IN" altLang="en-US" sz="1800" b="1" i="0" u="none" strike="noStrike" noProof="0" dirty="0">
                        <a:solidFill>
                          <a:schemeClr val="tx1"/>
                        </a:solidFill>
                        <a:latin typeface="+mn-lt"/>
                        <a:ea typeface="Cambria" panose="02040503050406030204" pitchFamily="18" charset="0"/>
                        <a:cs typeface="Calibri" panose="020F0502020204030204" pitchFamily="34" charset="0"/>
                      </a:endParaRPr>
                    </a:p>
                    <a:p>
                      <a:pPr lvl="0" algn="ctr">
                        <a:lnSpc>
                          <a:spcPct val="150000"/>
                        </a:lnSpc>
                        <a:buNone/>
                      </a:pPr>
                      <a:endParaRPr lang="en-IN" altLang="en-US" sz="1800" b="1" i="0" u="none" strike="noStrike" noProof="0" dirty="0">
                        <a:solidFill>
                          <a:schemeClr val="tx1"/>
                        </a:solidFill>
                        <a:latin typeface="+mn-lt"/>
                        <a:ea typeface="Cambria" panose="02040503050406030204" pitchFamily="18" charset="0"/>
                        <a:cs typeface="Calibri" panose="020F0502020204030204" pitchFamily="34" charset="0"/>
                      </a:endParaRPr>
                    </a:p>
                    <a:p>
                      <a:pPr lvl="0" algn="ctr">
                        <a:lnSpc>
                          <a:spcPct val="150000"/>
                        </a:lnSpc>
                        <a:buNone/>
                      </a:pPr>
                      <a:endParaRPr lang="en-IN" altLang="en-US" sz="1800" b="1" i="0" u="none" strike="noStrike" noProof="0" dirty="0">
                        <a:solidFill>
                          <a:schemeClr val="tx1"/>
                        </a:solidFill>
                        <a:latin typeface="+mn-lt"/>
                        <a:ea typeface="Cambria" panose="02040503050406030204" pitchFamily="18" charset="0"/>
                        <a:cs typeface="Calibri" panose="020F0502020204030204" pitchFamily="34" charset="0"/>
                      </a:endParaRPr>
                    </a:p>
                    <a:p>
                      <a:pPr lvl="0" algn="ctr">
                        <a:lnSpc>
                          <a:spcPct val="150000"/>
                        </a:lnSpc>
                        <a:buNone/>
                      </a:pPr>
                      <a:r>
                        <a:rPr lang="en-IN" altLang="en-US" sz="1800" b="1" i="0" u="none" strike="noStrike" noProof="0" dirty="0">
                          <a:solidFill>
                            <a:schemeClr val="tx1"/>
                          </a:solidFill>
                          <a:latin typeface="+mn-lt"/>
                          <a:ea typeface="Cambria" panose="02040503050406030204" pitchFamily="18" charset="0"/>
                          <a:cs typeface="Calibri" panose="020F0502020204030204" pitchFamily="34" charset="0"/>
                        </a:rPr>
                        <a:t>Shingari I,2018</a:t>
                      </a:r>
                      <a:endParaRPr lang="en-IN" altLang="en-US" sz="1800" b="1" i="0" u="none" strike="noStrike" noProof="0" dirty="0">
                        <a:solidFill>
                          <a:schemeClr val="tx1"/>
                        </a:solidFill>
                        <a:latin typeface="+mn-lt"/>
                        <a:ea typeface="Cambria" panose="02040503050406030204" pitchFamily="18" charset="0"/>
                        <a:cs typeface="Calibri" panose="020F0502020204030204" pitchFamily="34" charset="0"/>
                      </a:endParaRPr>
                    </a:p>
                    <a:p>
                      <a:pPr lvl="0" algn="ctr">
                        <a:lnSpc>
                          <a:spcPct val="150000"/>
                        </a:lnSpc>
                        <a:buNone/>
                      </a:pPr>
                      <a:endParaRPr lang="en-IN" altLang="en-US" sz="1800" b="1" i="0" u="none" strike="noStrike" noProof="0" dirty="0">
                        <a:solidFill>
                          <a:schemeClr val="tx1"/>
                        </a:solidFill>
                        <a:latin typeface="+mn-lt"/>
                        <a:ea typeface="Cambria" panose="02040503050406030204" pitchFamily="18" charset="0"/>
                        <a:cs typeface="Calibri" panose="020F0502020204030204" pitchFamily="34" charset="0"/>
                      </a:endParaRPr>
                    </a:p>
                    <a:p>
                      <a:pPr lvl="0" algn="ctr">
                        <a:lnSpc>
                          <a:spcPct val="150000"/>
                        </a:lnSpc>
                        <a:buNone/>
                      </a:pPr>
                      <a:endParaRPr lang="en-IN" altLang="en-US" sz="1800" b="1" i="0" u="none" strike="noStrike" noProof="0" dirty="0">
                        <a:solidFill>
                          <a:schemeClr val="tx1"/>
                        </a:solidFill>
                        <a:latin typeface="+mn-lt"/>
                        <a:ea typeface="Cambria" panose="02040503050406030204" pitchFamily="18" charset="0"/>
                        <a:cs typeface="Calibri" panose="020F0502020204030204" pitchFamily="34" charset="0"/>
                      </a:endParaRPr>
                    </a:p>
                    <a:p>
                      <a:pPr lvl="0" algn="ctr">
                        <a:lnSpc>
                          <a:spcPct val="150000"/>
                        </a:lnSpc>
                        <a:buNone/>
                      </a:pPr>
                      <a:r>
                        <a:rPr lang="en-IN" altLang="en-US" sz="1800" b="1" i="0" u="none" strike="noStrike" noProof="0" dirty="0">
                          <a:solidFill>
                            <a:schemeClr val="tx1"/>
                          </a:solidFill>
                          <a:latin typeface="+mn-lt"/>
                          <a:ea typeface="Cambria" panose="02040503050406030204" pitchFamily="18" charset="0"/>
                          <a:cs typeface="Calibri" panose="020F0502020204030204" pitchFamily="34" charset="0"/>
                        </a:rPr>
                        <a:t>Qazdar A,2018</a:t>
                      </a:r>
                      <a:endParaRPr lang="en-IN" altLang="en-US" sz="1800" b="1" i="0" u="none" strike="noStrike" noProof="0" dirty="0">
                        <a:solidFill>
                          <a:schemeClr val="tx1"/>
                        </a:solidFill>
                        <a:latin typeface="+mn-lt"/>
                        <a:ea typeface="Cambria" panose="02040503050406030204" pitchFamily="18" charset="0"/>
                        <a:cs typeface="Calibri" panose="020F0502020204030204" pitchFamily="34" charset="0"/>
                      </a:endParaRPr>
                    </a:p>
                    <a:p>
                      <a:pPr lvl="0" algn="ctr">
                        <a:lnSpc>
                          <a:spcPct val="150000"/>
                        </a:lnSpc>
                        <a:buNone/>
                      </a:pPr>
                      <a:endParaRPr lang="en-IN" altLang="en-US" sz="1800" b="1" i="0" u="none" strike="noStrike" noProof="0" dirty="0">
                        <a:solidFill>
                          <a:schemeClr val="tx1"/>
                        </a:solidFill>
                        <a:latin typeface="+mn-lt"/>
                        <a:ea typeface="Cambria" panose="02040503050406030204" pitchFamily="18" charset="0"/>
                        <a:cs typeface="Calibri" panose="020F0502020204030204" pitchFamily="34" charset="0"/>
                      </a:endParaRPr>
                    </a:p>
                    <a:p>
                      <a:pPr lvl="0" algn="ctr">
                        <a:lnSpc>
                          <a:spcPct val="150000"/>
                        </a:lnSpc>
                        <a:buNone/>
                      </a:pPr>
                      <a:endParaRPr lang="en-IN" altLang="en-US" sz="1800" b="1" i="0" u="none" strike="noStrike" noProof="0" dirty="0">
                        <a:solidFill>
                          <a:schemeClr val="tx1"/>
                        </a:solidFill>
                        <a:latin typeface="+mn-lt"/>
                        <a:ea typeface="Cambria" panose="02040503050406030204" pitchFamily="18" charset="0"/>
                        <a:cs typeface="Calibri" panose="020F0502020204030204" pitchFamily="34" charset="0"/>
                      </a:endParaRPr>
                    </a:p>
                    <a:p>
                      <a:pPr lvl="0" algn="ctr">
                        <a:lnSpc>
                          <a:spcPct val="150000"/>
                        </a:lnSpc>
                        <a:buNone/>
                      </a:pPr>
                      <a:endParaRPr lang="en-IN" altLang="en-US" sz="1800" b="1" i="0" u="none" strike="noStrike" noProof="0" dirty="0">
                        <a:solidFill>
                          <a:schemeClr val="tx1"/>
                        </a:solidFill>
                        <a:latin typeface="+mn-lt"/>
                        <a:ea typeface="Cambria" panose="02040503050406030204" pitchFamily="18" charset="0"/>
                        <a:cs typeface="Calibri" panose="020F0502020204030204" pitchFamily="34" charset="0"/>
                      </a:endParaRPr>
                    </a:p>
                    <a:p>
                      <a:pPr lvl="0" algn="ctr">
                        <a:lnSpc>
                          <a:spcPct val="150000"/>
                        </a:lnSpc>
                        <a:buNone/>
                      </a:pPr>
                      <a:r>
                        <a:rPr lang="en-IN" altLang="en-US" sz="1800" b="1" i="0" u="none" strike="noStrike" noProof="0" dirty="0">
                          <a:solidFill>
                            <a:schemeClr val="tx1"/>
                          </a:solidFill>
                          <a:latin typeface="+mn-lt"/>
                          <a:ea typeface="Cambria" panose="02040503050406030204" pitchFamily="18" charset="0"/>
                          <a:cs typeface="Calibri" panose="020F0502020204030204" pitchFamily="34" charset="0"/>
                        </a:rPr>
                        <a:t>Dutt A,2018</a:t>
                      </a:r>
                      <a:endParaRPr lang="en-IN" altLang="en-US" sz="1800" b="1" i="0" u="none" strike="noStrike" noProof="0" dirty="0">
                        <a:solidFill>
                          <a:schemeClr val="tx1"/>
                        </a:solidFill>
                        <a:latin typeface="+mn-lt"/>
                        <a:ea typeface="Cambria" panose="02040503050406030204" pitchFamily="18" charset="0"/>
                        <a:cs typeface="Calibri" panose="020F0502020204030204" pitchFamily="34" charset="0"/>
                      </a:endParaRPr>
                    </a:p>
                  </a:txBody>
                  <a:tcPr/>
                </a:tc>
                <a:tc>
                  <a:txBody>
                    <a:bodyPr/>
                    <a:lstStyle/>
                    <a:p>
                      <a:pPr lvl="0" indent="0" algn="ctr">
                        <a:lnSpc>
                          <a:spcPct val="150000"/>
                        </a:lnSpc>
                        <a:buFont typeface="Arial" panose="020B0604020202020204"/>
                        <a:buNone/>
                      </a:pPr>
                      <a:r>
                        <a:rPr lang="en-IN" sz="1800" b="1" i="0" dirty="0">
                          <a:solidFill>
                            <a:schemeClr val="tx1"/>
                          </a:solidFill>
                          <a:effectLst/>
                          <a:latin typeface="+mn-lt"/>
                          <a:cs typeface="Calibri" panose="020F0502020204030204" pitchFamily="34" charset="0"/>
                        </a:rPr>
                        <a:t>students performance prediction</a:t>
                      </a:r>
                      <a:endParaRPr lang="en-IN" sz="1800" b="1" i="0" dirty="0">
                        <a:solidFill>
                          <a:schemeClr val="tx1"/>
                        </a:solidFill>
                        <a:effectLst/>
                        <a:latin typeface="+mn-lt"/>
                        <a:cs typeface="Calibri" panose="020F0502020204030204" pitchFamily="34" charset="0"/>
                      </a:endParaRPr>
                    </a:p>
                    <a:p>
                      <a:pPr lvl="0" indent="0" algn="ctr">
                        <a:lnSpc>
                          <a:spcPct val="150000"/>
                        </a:lnSpc>
                        <a:buFont typeface="Arial" panose="020B0604020202020204"/>
                        <a:buNone/>
                      </a:pPr>
                      <a:endParaRPr lang="en-IN" sz="1800" b="1" i="0" dirty="0">
                        <a:solidFill>
                          <a:schemeClr val="tx1"/>
                        </a:solidFill>
                        <a:effectLst/>
                        <a:latin typeface="+mn-lt"/>
                        <a:cs typeface="Calibri" panose="020F0502020204030204" pitchFamily="34" charset="0"/>
                      </a:endParaRPr>
                    </a:p>
                    <a:p>
                      <a:pPr lvl="0" indent="0" algn="ctr">
                        <a:lnSpc>
                          <a:spcPct val="150000"/>
                        </a:lnSpc>
                        <a:buFont typeface="Arial" panose="020B0604020202020204"/>
                        <a:buNone/>
                      </a:pPr>
                      <a:endParaRPr lang="en-IN" sz="1800" b="1" i="0" dirty="0">
                        <a:solidFill>
                          <a:schemeClr val="tx1"/>
                        </a:solidFill>
                        <a:effectLst/>
                        <a:latin typeface="+mn-lt"/>
                        <a:cs typeface="Calibri" panose="020F0502020204030204" pitchFamily="34" charset="0"/>
                      </a:endParaRPr>
                    </a:p>
                    <a:p>
                      <a:pPr lvl="0" indent="0" algn="ctr">
                        <a:lnSpc>
                          <a:spcPct val="150000"/>
                        </a:lnSpc>
                        <a:buFont typeface="Arial" panose="020B0604020202020204"/>
                        <a:buNone/>
                      </a:pPr>
                      <a:r>
                        <a:rPr lang="en-IN" sz="1800" b="1" i="0" dirty="0">
                          <a:solidFill>
                            <a:schemeClr val="tx1"/>
                          </a:solidFill>
                          <a:effectLst/>
                          <a:latin typeface="+mn-lt"/>
                          <a:cs typeface="Calibri" panose="020F0502020204030204" pitchFamily="34" charset="0"/>
                        </a:rPr>
                        <a:t>predicting students performance</a:t>
                      </a:r>
                      <a:endParaRPr lang="en-IN" sz="1800" b="1" i="0" dirty="0">
                        <a:solidFill>
                          <a:schemeClr val="tx1"/>
                        </a:solidFill>
                        <a:effectLst/>
                        <a:latin typeface="+mn-lt"/>
                        <a:cs typeface="Calibri" panose="020F0502020204030204" pitchFamily="34" charset="0"/>
                      </a:endParaRPr>
                    </a:p>
                    <a:p>
                      <a:pPr lvl="0" indent="0" algn="ctr">
                        <a:lnSpc>
                          <a:spcPct val="150000"/>
                        </a:lnSpc>
                        <a:buFont typeface="Arial" panose="020B0604020202020204"/>
                        <a:buNone/>
                      </a:pPr>
                      <a:endParaRPr lang="en-IN" sz="1800" b="1" i="0" dirty="0">
                        <a:solidFill>
                          <a:schemeClr val="tx1"/>
                        </a:solidFill>
                        <a:effectLst/>
                        <a:latin typeface="+mn-lt"/>
                        <a:cs typeface="Calibri" panose="020F0502020204030204" pitchFamily="34" charset="0"/>
                      </a:endParaRPr>
                    </a:p>
                    <a:p>
                      <a:pPr lvl="0" indent="0" algn="ctr">
                        <a:lnSpc>
                          <a:spcPct val="150000"/>
                        </a:lnSpc>
                        <a:buFont typeface="Arial" panose="020B0604020202020204"/>
                        <a:buNone/>
                      </a:pPr>
                      <a:r>
                        <a:rPr lang="en-IN" sz="1800" b="1" i="0" dirty="0">
                          <a:solidFill>
                            <a:schemeClr val="tx1"/>
                          </a:solidFill>
                          <a:effectLst/>
                          <a:latin typeface="+mn-lt"/>
                          <a:cs typeface="Calibri" panose="020F0502020204030204" pitchFamily="34" charset="0"/>
                        </a:rPr>
                        <a:t>predicting students perfomance by machine learning</a:t>
                      </a:r>
                      <a:endParaRPr lang="en-IN" sz="1800" b="1" i="0" dirty="0">
                        <a:solidFill>
                          <a:schemeClr val="tx1"/>
                        </a:solidFill>
                        <a:effectLst/>
                        <a:latin typeface="+mn-lt"/>
                        <a:cs typeface="Calibri" panose="020F0502020204030204" pitchFamily="34" charset="0"/>
                      </a:endParaRPr>
                    </a:p>
                    <a:p>
                      <a:pPr lvl="0" indent="0" algn="ctr">
                        <a:lnSpc>
                          <a:spcPct val="150000"/>
                        </a:lnSpc>
                        <a:buFont typeface="Arial" panose="020B0604020202020204"/>
                        <a:buNone/>
                      </a:pPr>
                      <a:endParaRPr lang="en-IN" sz="1800" b="1" i="0" dirty="0">
                        <a:solidFill>
                          <a:schemeClr val="tx1"/>
                        </a:solidFill>
                        <a:effectLst/>
                        <a:latin typeface="+mn-lt"/>
                        <a:cs typeface="Calibri" panose="020F0502020204030204" pitchFamily="34" charset="0"/>
                      </a:endParaRPr>
                    </a:p>
                    <a:p>
                      <a:pPr lvl="0" indent="0" algn="ctr">
                        <a:lnSpc>
                          <a:spcPct val="150000"/>
                        </a:lnSpc>
                        <a:buFont typeface="Arial" panose="020B0604020202020204"/>
                        <a:buNone/>
                      </a:pPr>
                      <a:r>
                        <a:rPr lang="en-IN" sz="1800" b="1" i="0" dirty="0">
                          <a:solidFill>
                            <a:schemeClr val="tx1"/>
                          </a:solidFill>
                          <a:effectLst/>
                          <a:latin typeface="+mn-lt"/>
                          <a:cs typeface="Calibri" panose="020F0502020204030204" pitchFamily="34" charset="0"/>
                        </a:rPr>
                        <a:t>educational data mining</a:t>
                      </a:r>
                      <a:endParaRPr lang="en-IN" sz="1800" b="1" i="0" dirty="0">
                        <a:solidFill>
                          <a:schemeClr val="tx1"/>
                        </a:solidFill>
                        <a:effectLst/>
                        <a:latin typeface="+mn-lt"/>
                        <a:cs typeface="Calibri" panose="020F0502020204030204" pitchFamily="34" charset="0"/>
                      </a:endParaRPr>
                    </a:p>
                  </a:txBody>
                  <a:tcPr/>
                </a:tc>
                <a:tc>
                  <a:txBody>
                    <a:bodyPr/>
                    <a:lstStyle/>
                    <a:p>
                      <a:pPr marL="0" lvl="0" indent="0" algn="ctr">
                        <a:lnSpc>
                          <a:spcPct val="150000"/>
                        </a:lnSpc>
                        <a:buFont typeface="Arial" panose="020B0604020202020204" pitchFamily="34" charset="0"/>
                        <a:buNone/>
                      </a:pPr>
                      <a:r>
                        <a:rPr lang="en-IN" sz="1800" b="1" i="0" dirty="0">
                          <a:solidFill>
                            <a:schemeClr val="tx1"/>
                          </a:solidFill>
                          <a:effectLst/>
                          <a:latin typeface="+mn-lt"/>
                          <a:cs typeface="Calibri" panose="020F0502020204030204" pitchFamily="34" charset="0"/>
                        </a:rPr>
                        <a:t>Important factors of students used for predicting students' performance</a:t>
                      </a:r>
                      <a:endParaRPr lang="en-IN" sz="1800" b="1" i="0" dirty="0">
                        <a:solidFill>
                          <a:schemeClr val="tx1"/>
                        </a:solidFill>
                        <a:effectLst/>
                        <a:latin typeface="+mn-lt"/>
                        <a:cs typeface="Calibri" panose="020F0502020204030204" pitchFamily="34" charset="0"/>
                      </a:endParaRPr>
                    </a:p>
                    <a:p>
                      <a:pPr marL="0" lvl="0" indent="0" algn="ctr">
                        <a:lnSpc>
                          <a:spcPct val="150000"/>
                        </a:lnSpc>
                        <a:buFont typeface="Arial" panose="020B0604020202020204" pitchFamily="34" charset="0"/>
                        <a:buNone/>
                      </a:pPr>
                      <a:r>
                        <a:rPr lang="en-IN" sz="1800" b="1" i="0" dirty="0">
                          <a:solidFill>
                            <a:schemeClr val="tx1"/>
                          </a:solidFill>
                          <a:effectLst/>
                          <a:latin typeface="+mn-lt"/>
                          <a:cs typeface="Calibri" panose="020F0502020204030204" pitchFamily="34" charset="0"/>
                        </a:rPr>
                        <a:t>Accuracy of different prediction models</a:t>
                      </a:r>
                      <a:endParaRPr lang="en-IN" sz="1800" b="1" i="0" dirty="0">
                        <a:solidFill>
                          <a:schemeClr val="tx1"/>
                        </a:solidFill>
                        <a:effectLst/>
                        <a:latin typeface="+mn-lt"/>
                        <a:cs typeface="Calibri" panose="020F0502020204030204" pitchFamily="34" charset="0"/>
                      </a:endParaRPr>
                    </a:p>
                    <a:p>
                      <a:pPr marL="0" lvl="0" indent="0" algn="ctr">
                        <a:lnSpc>
                          <a:spcPct val="150000"/>
                        </a:lnSpc>
                        <a:buFont typeface="Arial" panose="020B0604020202020204" pitchFamily="34" charset="0"/>
                        <a:buNone/>
                      </a:pPr>
                      <a:endParaRPr lang="en-IN" sz="1800" b="1" i="0" dirty="0">
                        <a:solidFill>
                          <a:schemeClr val="tx1"/>
                        </a:solidFill>
                        <a:effectLst/>
                        <a:latin typeface="+mn-lt"/>
                        <a:cs typeface="Calibri" panose="020F0502020204030204" pitchFamily="34" charset="0"/>
                      </a:endParaRPr>
                    </a:p>
                    <a:p>
                      <a:pPr marL="0" lvl="0" indent="0" algn="ctr">
                        <a:lnSpc>
                          <a:spcPct val="150000"/>
                        </a:lnSpc>
                        <a:buFont typeface="Arial" panose="020B0604020202020204" pitchFamily="34" charset="0"/>
                        <a:buNone/>
                      </a:pPr>
                      <a:r>
                        <a:rPr lang="en-IN" sz="1800" b="1" i="0" dirty="0">
                          <a:solidFill>
                            <a:schemeClr val="tx1"/>
                          </a:solidFill>
                          <a:effectLst/>
                          <a:latin typeface="+mn-lt"/>
                          <a:cs typeface="Calibri" panose="020F0502020204030204" pitchFamily="34" charset="0"/>
                        </a:rPr>
                        <a:t>Education Data Mining (EDM) is an interdisciplinary straightforward field to investigate that handles the</a:t>
                      </a:r>
                      <a:endParaRPr lang="en-IN" sz="1800" b="1" i="0" dirty="0">
                        <a:solidFill>
                          <a:schemeClr val="tx1"/>
                        </a:solidFill>
                        <a:effectLst/>
                        <a:latin typeface="+mn-lt"/>
                        <a:cs typeface="Calibri" panose="020F0502020204030204" pitchFamily="34" charset="0"/>
                      </a:endParaRPr>
                    </a:p>
                    <a:p>
                      <a:pPr marL="0" lvl="0" indent="0" algn="ctr">
                        <a:lnSpc>
                          <a:spcPct val="150000"/>
                        </a:lnSpc>
                        <a:buFont typeface="Arial" panose="020B0604020202020204" pitchFamily="34" charset="0"/>
                        <a:buNone/>
                      </a:pPr>
                      <a:r>
                        <a:rPr lang="en-IN" sz="1800" b="1" i="0" dirty="0">
                          <a:solidFill>
                            <a:schemeClr val="tx1"/>
                          </a:solidFill>
                          <a:effectLst/>
                          <a:latin typeface="+mn-lt"/>
                          <a:cs typeface="Calibri" panose="020F0502020204030204" pitchFamily="34" charset="0"/>
                        </a:rPr>
                        <a:t>advancement of strategies </a:t>
                      </a:r>
                      <a:endParaRPr lang="en-IN" sz="1800" b="1" i="0" dirty="0">
                        <a:solidFill>
                          <a:schemeClr val="tx1"/>
                        </a:solidFill>
                        <a:effectLst/>
                        <a:latin typeface="+mn-lt"/>
                        <a:cs typeface="Calibri" panose="020F0502020204030204" pitchFamily="34" charset="0"/>
                      </a:endParaRPr>
                    </a:p>
                    <a:p>
                      <a:pPr marL="0" lvl="0" indent="0" algn="ctr">
                        <a:lnSpc>
                          <a:spcPct val="150000"/>
                        </a:lnSpc>
                        <a:buFont typeface="Arial" panose="020B0604020202020204" pitchFamily="34" charset="0"/>
                        <a:buNone/>
                      </a:pPr>
                      <a:endParaRPr lang="en-IN" sz="1800" b="1" i="0" dirty="0">
                        <a:solidFill>
                          <a:schemeClr val="tx1"/>
                        </a:solidFill>
                        <a:effectLst/>
                        <a:latin typeface="+mn-lt"/>
                        <a:cs typeface="Calibri" panose="020F0502020204030204" pitchFamily="34" charset="0"/>
                      </a:endParaRPr>
                    </a:p>
                    <a:p>
                      <a:pPr marL="0" lvl="0" indent="0" algn="ctr">
                        <a:lnSpc>
                          <a:spcPct val="150000"/>
                        </a:lnSpc>
                        <a:buFont typeface="Arial" panose="020B0604020202020204" pitchFamily="34" charset="0"/>
                        <a:buNone/>
                      </a:pPr>
                      <a:r>
                        <a:rPr lang="en-IN" sz="1800" b="1" i="0" dirty="0">
                          <a:solidFill>
                            <a:schemeClr val="tx1"/>
                          </a:solidFill>
                          <a:effectLst/>
                          <a:latin typeface="+mn-lt"/>
                          <a:cs typeface="Calibri" panose="020F0502020204030204" pitchFamily="34" charset="0"/>
                        </a:rPr>
                        <a:t>we present a framework for predicting student performance based on Machine Learning algorithm </a:t>
                      </a:r>
                      <a:endParaRPr lang="en-IN" sz="1800" b="1" i="0" dirty="0">
                        <a:solidFill>
                          <a:schemeClr val="tx1"/>
                        </a:solidFill>
                        <a:effectLst/>
                        <a:latin typeface="+mn-lt"/>
                        <a:cs typeface="Calibri" panose="020F0502020204030204" pitchFamily="34" charset="0"/>
                      </a:endParaRPr>
                    </a:p>
                    <a:p>
                      <a:pPr marL="0" lvl="0" indent="0" algn="ctr">
                        <a:lnSpc>
                          <a:spcPct val="150000"/>
                        </a:lnSpc>
                        <a:buFont typeface="Arial" panose="020B0604020202020204" pitchFamily="34" charset="0"/>
                        <a:buNone/>
                      </a:pPr>
                      <a:endParaRPr lang="en-IN" sz="1800" b="1" i="0" dirty="0">
                        <a:solidFill>
                          <a:schemeClr val="tx1"/>
                        </a:solidFill>
                        <a:effectLst/>
                        <a:latin typeface="+mn-lt"/>
                        <a:cs typeface="Calibri" panose="020F0502020204030204" pitchFamily="34" charset="0"/>
                      </a:endParaRPr>
                    </a:p>
                    <a:p>
                      <a:pPr marL="0" lvl="0" indent="0" algn="ctr">
                        <a:lnSpc>
                          <a:spcPct val="150000"/>
                        </a:lnSpc>
                        <a:buFont typeface="Arial" panose="020B0604020202020204" pitchFamily="34" charset="0"/>
                        <a:buNone/>
                      </a:pPr>
                      <a:endParaRPr lang="en-IN" sz="1800" b="1" i="0" dirty="0">
                        <a:solidFill>
                          <a:schemeClr val="tx1"/>
                        </a:solidFill>
                        <a:effectLst/>
                        <a:latin typeface="+mn-lt"/>
                        <a:cs typeface="Calibri" panose="020F0502020204030204" pitchFamily="34" charset="0"/>
                      </a:endParaRPr>
                    </a:p>
                    <a:p>
                      <a:pPr marL="0" lvl="0" indent="0" algn="ctr">
                        <a:lnSpc>
                          <a:spcPct val="150000"/>
                        </a:lnSpc>
                        <a:buFont typeface="Arial" panose="020B0604020202020204" pitchFamily="34" charset="0"/>
                        <a:buNone/>
                      </a:pPr>
                      <a:r>
                        <a:rPr lang="en-IN" sz="1800" b="1" i="0" dirty="0">
                          <a:solidFill>
                            <a:schemeClr val="tx1"/>
                          </a:solidFill>
                          <a:effectLst/>
                          <a:latin typeface="+mn-lt"/>
                          <a:cs typeface="Calibri" panose="020F0502020204030204" pitchFamily="34" charset="0"/>
                        </a:rPr>
                        <a:t>This implies that a preprocessing algorithm has to be enforced first and only then some specific data mining methods can be applied to the problems</a:t>
                      </a:r>
                      <a:endParaRPr lang="en-IN" sz="1800" b="1" i="0" dirty="0">
                        <a:solidFill>
                          <a:schemeClr val="tx1"/>
                        </a:solidFill>
                        <a:effectLst/>
                        <a:latin typeface="+mn-lt"/>
                        <a:cs typeface="Calibri" panose="020F0502020204030204" pitchFamily="34" charset="0"/>
                      </a:endParaRPr>
                    </a:p>
                  </a:txBody>
                  <a:tcPr/>
                </a:tc>
                <a:tc>
                  <a:txBody>
                    <a:bodyPr/>
                    <a:lstStyle/>
                    <a:p>
                      <a:pPr marL="285750" lvl="0" indent="-285750" algn="ctr">
                        <a:lnSpc>
                          <a:spcPct val="150000"/>
                        </a:lnSpc>
                        <a:buFont typeface="Arial" panose="020B0604020202020204"/>
                        <a:buChar char="•"/>
                      </a:pPr>
                      <a:endParaRPr lang="en-US" sz="1800" b="1" dirty="0">
                        <a:solidFill>
                          <a:schemeClr val="tx1"/>
                        </a:solidFill>
                        <a:latin typeface="+mn-lt"/>
                        <a:cs typeface="Calibri" panose="020F0502020204030204" pitchFamily="34" charset="0"/>
                      </a:endParaRPr>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106" y="88734"/>
            <a:ext cx="9404723" cy="1400530"/>
          </a:xfrm>
        </p:spPr>
        <p:txBody>
          <a:bodyPr>
            <a:normAutofit fontScale="90000"/>
          </a:bodyPr>
          <a:lstStyle/>
          <a:p>
            <a:pPr algn="l"/>
            <a:r>
              <a:rPr lang="en-US" sz="3600" b="1" dirty="0">
                <a:solidFill>
                  <a:schemeClr val="accent1">
                    <a:lumMod val="50000"/>
                  </a:schemeClr>
                </a:solidFill>
                <a:cs typeface="Times New Roman" panose="02020603050405020304" pitchFamily="18" charset="0"/>
              </a:rPr>
              <a:t>Comparison of Existing methods with merits and </a:t>
            </a:r>
            <a:r>
              <a:rPr lang="en-US" sz="3600" b="1" dirty="0" smtClean="0">
                <a:solidFill>
                  <a:schemeClr val="accent1">
                    <a:lumMod val="50000"/>
                  </a:schemeClr>
                </a:solidFill>
                <a:cs typeface="Times New Roman" panose="02020603050405020304" pitchFamily="18" charset="0"/>
              </a:rPr>
              <a:t>demerits</a:t>
            </a:r>
            <a:br>
              <a:rPr lang="en-IN" sz="4400" b="1" dirty="0">
                <a:solidFill>
                  <a:srgbClr val="C00000"/>
                </a:solidFill>
                <a:cs typeface="Times New Roman" panose="02020603050405020304" pitchFamily="18" charset="0"/>
              </a:rPr>
            </a:br>
            <a:endParaRPr lang="en-IN" dirty="0"/>
          </a:p>
        </p:txBody>
      </p:sp>
      <p:graphicFrame>
        <p:nvGraphicFramePr>
          <p:cNvPr id="7" name="Table 7"/>
          <p:cNvGraphicFramePr>
            <a:graphicFrameLocks noGrp="1"/>
          </p:cNvGraphicFramePr>
          <p:nvPr>
            <p:ph idx="1"/>
          </p:nvPr>
        </p:nvGraphicFramePr>
        <p:xfrm>
          <a:off x="71120" y="1562100"/>
          <a:ext cx="12120880" cy="4790440"/>
        </p:xfrm>
        <a:graphic>
          <a:graphicData uri="http://schemas.openxmlformats.org/drawingml/2006/table">
            <a:tbl>
              <a:tblPr firstRow="1" bandRow="1">
                <a:tableStyleId>{C4B1156A-380E-4F78-BDF5-A606A8083BF9}</a:tableStyleId>
              </a:tblPr>
              <a:tblGrid>
                <a:gridCol w="3858260"/>
                <a:gridCol w="4131310"/>
                <a:gridCol w="4131310"/>
              </a:tblGrid>
              <a:tr h="647065">
                <a:tc>
                  <a:txBody>
                    <a:bodyPr/>
                    <a:lstStyle/>
                    <a:p>
                      <a:pPr>
                        <a:lnSpc>
                          <a:spcPct val="150000"/>
                        </a:lnSpc>
                      </a:pPr>
                      <a:r>
                        <a:rPr lang="en-IN" sz="2000" dirty="0"/>
                        <a:t>EXISTING SYSTEMS</a:t>
                      </a:r>
                      <a:endParaRPr lang="en-IN" sz="2000" dirty="0"/>
                    </a:p>
                  </a:txBody>
                  <a:tcPr/>
                </a:tc>
                <a:tc>
                  <a:txBody>
                    <a:bodyPr/>
                    <a:lstStyle/>
                    <a:p>
                      <a:pPr>
                        <a:lnSpc>
                          <a:spcPct val="150000"/>
                        </a:lnSpc>
                      </a:pPr>
                      <a:r>
                        <a:rPr lang="en-IN" sz="2000" dirty="0"/>
                        <a:t>MERITS</a:t>
                      </a:r>
                      <a:endParaRPr lang="en-IN" sz="2000" dirty="0"/>
                    </a:p>
                  </a:txBody>
                  <a:tcPr/>
                </a:tc>
                <a:tc>
                  <a:txBody>
                    <a:bodyPr/>
                    <a:lstStyle/>
                    <a:p>
                      <a:pPr>
                        <a:lnSpc>
                          <a:spcPct val="150000"/>
                        </a:lnSpc>
                      </a:pPr>
                      <a:r>
                        <a:rPr lang="en-IN" sz="2000" dirty="0"/>
                        <a:t>DEMERITS</a:t>
                      </a:r>
                      <a:endParaRPr lang="en-IN" sz="2000" dirty="0"/>
                    </a:p>
                  </a:txBody>
                  <a:tcPr/>
                </a:tc>
              </a:tr>
              <a:tr h="1763395">
                <a:tc>
                  <a:txBody>
                    <a:bodyPr/>
                    <a:lstStyle/>
                    <a:p>
                      <a:pPr>
                        <a:lnSpc>
                          <a:spcPct val="150000"/>
                        </a:lnSpc>
                      </a:pPr>
                      <a:r>
                        <a:rPr lang="en-IN" sz="2000" dirty="0"/>
                        <a:t>          </a:t>
                      </a:r>
                      <a:endParaRPr lang="en-IN" sz="2000" dirty="0"/>
                    </a:p>
                    <a:p>
                      <a:pPr>
                        <a:lnSpc>
                          <a:spcPct val="150000"/>
                        </a:lnSpc>
                      </a:pPr>
                      <a:r>
                        <a:rPr lang="en-IN" sz="2000" dirty="0"/>
                        <a:t>           Standardized Exams</a:t>
                      </a:r>
                      <a:endParaRPr lang="en-IN" sz="2000" dirty="0"/>
                    </a:p>
                  </a:txBody>
                  <a:tcPr/>
                </a:tc>
                <a:tc>
                  <a:txBody>
                    <a:bodyPr/>
                    <a:lstStyle/>
                    <a:p>
                      <a:pPr>
                        <a:lnSpc>
                          <a:spcPct val="150000"/>
                        </a:lnSpc>
                      </a:pPr>
                      <a:r>
                        <a:rPr lang="en-IN" sz="2000" dirty="0"/>
                        <a:t>Reduces or eliminates faculty time demands in instrument development and grading. </a:t>
                      </a:r>
                      <a:endParaRPr lang="en-IN" sz="2000" dirty="0"/>
                    </a:p>
                  </a:txBody>
                  <a:tcPr/>
                </a:tc>
                <a:tc>
                  <a:txBody>
                    <a:bodyPr/>
                    <a:lstStyle/>
                    <a:p>
                      <a:pPr>
                        <a:lnSpc>
                          <a:spcPct val="150000"/>
                        </a:lnSpc>
                      </a:pPr>
                      <a:r>
                        <a:rPr lang="en-IN" sz="2000" dirty="0"/>
                        <a:t>Unlikely to match the specific goals and objectives of a program/</a:t>
                      </a:r>
                      <a:endParaRPr lang="en-IN" sz="2000" dirty="0"/>
                    </a:p>
                    <a:p>
                      <a:pPr>
                        <a:lnSpc>
                          <a:spcPct val="150000"/>
                        </a:lnSpc>
                      </a:pPr>
                      <a:r>
                        <a:rPr lang="en-IN" sz="2000" dirty="0"/>
                        <a:t>institution </a:t>
                      </a:r>
                      <a:endParaRPr lang="en-IN" sz="2000" dirty="0"/>
                    </a:p>
                  </a:txBody>
                  <a:tcPr/>
                </a:tc>
              </a:tr>
              <a:tr h="2379980">
                <a:tc>
                  <a:txBody>
                    <a:bodyPr/>
                    <a:lstStyle/>
                    <a:p>
                      <a:pPr>
                        <a:lnSpc>
                          <a:spcPct val="150000"/>
                        </a:lnSpc>
                      </a:pPr>
                      <a:r>
                        <a:rPr lang="en-IN" sz="2000" dirty="0"/>
                        <a:t> </a:t>
                      </a:r>
                      <a:endParaRPr lang="en-IN" sz="2000" dirty="0"/>
                    </a:p>
                    <a:p>
                      <a:pPr>
                        <a:lnSpc>
                          <a:spcPct val="150000"/>
                        </a:lnSpc>
                      </a:pPr>
                      <a:endParaRPr lang="en-IN" sz="2000" dirty="0"/>
                    </a:p>
                    <a:p>
                      <a:pPr>
                        <a:lnSpc>
                          <a:spcPct val="150000"/>
                        </a:lnSpc>
                      </a:pPr>
                      <a:r>
                        <a:rPr lang="en-IN" sz="2000" dirty="0"/>
                        <a:t>        Locally Developed Exams</a:t>
                      </a:r>
                      <a:endParaRPr lang="en-IN" sz="2000" dirty="0"/>
                    </a:p>
                  </a:txBody>
                  <a:tcPr/>
                </a:tc>
                <a:tc>
                  <a:txBody>
                    <a:bodyPr/>
                    <a:lstStyle/>
                    <a:p>
                      <a:pPr>
                        <a:lnSpc>
                          <a:spcPct val="150000"/>
                        </a:lnSpc>
                      </a:pPr>
                      <a:r>
                        <a:rPr lang="en-IN" sz="2000" dirty="0"/>
                        <a:t>Specific criteria for performance can be established in relation to the</a:t>
                      </a:r>
                      <a:endParaRPr lang="en-IN" sz="2000" dirty="0"/>
                    </a:p>
                    <a:p>
                      <a:pPr>
                        <a:lnSpc>
                          <a:spcPct val="150000"/>
                        </a:lnSpc>
                      </a:pPr>
                      <a:r>
                        <a:rPr lang="en-IN" sz="2000" dirty="0"/>
                        <a:t>curriculum. </a:t>
                      </a:r>
                      <a:endParaRPr lang="en-IN" sz="2000" dirty="0"/>
                    </a:p>
                  </a:txBody>
                  <a:tcPr/>
                </a:tc>
                <a:tc>
                  <a:txBody>
                    <a:bodyPr/>
                    <a:lstStyle/>
                    <a:p>
                      <a:pPr>
                        <a:lnSpc>
                          <a:spcPct val="150000"/>
                        </a:lnSpc>
                      </a:pPr>
                      <a:r>
                        <a:rPr lang="en-IN" sz="2000" dirty="0"/>
                        <a:t>May hinder curriculum change if it means that exam would have to be</a:t>
                      </a:r>
                      <a:endParaRPr lang="en-IN" sz="2000" dirty="0"/>
                    </a:p>
                    <a:p>
                      <a:pPr>
                        <a:lnSpc>
                          <a:spcPct val="150000"/>
                        </a:lnSpc>
                      </a:pPr>
                      <a:r>
                        <a:rPr lang="en-IN" sz="2000" dirty="0"/>
                        <a:t>revised.</a:t>
                      </a:r>
                      <a:endParaRPr lang="en-IN" sz="2000" dirty="0"/>
                    </a:p>
                  </a:txBody>
                  <a:tcPr/>
                </a:tc>
              </a:tr>
            </a:tbl>
          </a:graphicData>
        </a:graphic>
      </p:graphicFrame>
      <p:graphicFrame>
        <p:nvGraphicFramePr>
          <p:cNvPr id="8" name="Table 7"/>
          <p:cNvGraphicFramePr>
            <a:graphicFrameLocks noGrp="1"/>
          </p:cNvGraphicFramePr>
          <p:nvPr/>
        </p:nvGraphicFramePr>
        <p:xfrm>
          <a:off x="-497150" y="559293"/>
          <a:ext cx="208280" cy="365760"/>
        </p:xfrm>
        <a:graphic>
          <a:graphicData uri="http://schemas.openxmlformats.org/drawingml/2006/table">
            <a:tbl>
              <a:tblPr/>
              <a:tblGrid>
                <a:gridCol w="208280"/>
              </a:tblGrid>
              <a:tr h="0">
                <a:tc>
                  <a:txBody>
                    <a:bodyPr/>
                    <a:lstStyle/>
                    <a:p>
                      <a:endParaRPr lang="en-IN" dirty="0"/>
                    </a:p>
                  </a:txBody>
                  <a:tcPr>
                    <a:lnL w="19050" cmpd="sng">
                      <a:solidFill>
                        <a:schemeClr val="bg1"/>
                      </a:solidFill>
                      <a:prstDash val="sysDash"/>
                    </a:lnL>
                    <a:lnR w="19050" cmpd="sng">
                      <a:solidFill>
                        <a:schemeClr val="bg1"/>
                      </a:solidFill>
                      <a:prstDash val="sysDash"/>
                    </a:lnR>
                    <a:lnT w="19050" cmpd="sng">
                      <a:solidFill>
                        <a:schemeClr val="bg1"/>
                      </a:solidFill>
                      <a:prstDash val="sysDash"/>
                    </a:lnT>
                    <a:lnB w="19050" cmpd="sng">
                      <a:solidFill>
                        <a:schemeClr val="bg1"/>
                      </a:solidFill>
                      <a:prstDash val="sysDash"/>
                    </a:lnB>
                  </a:tcPr>
                </a:tc>
              </a:tr>
            </a:tbl>
          </a:graphicData>
        </a:graphic>
      </p:graphicFrame>
      <p:pic>
        <p:nvPicPr>
          <p:cNvPr id="5" name="Google Shape;90;p1"/>
          <p:cNvPicPr preferRelativeResize="0"/>
          <p:nvPr/>
        </p:nvPicPr>
        <p:blipFill rotWithShape="1">
          <a:blip r:embed="rId1"/>
          <a:srcRect/>
          <a:stretch>
            <a:fillRect/>
          </a:stretch>
        </p:blipFill>
        <p:spPr>
          <a:xfrm>
            <a:off x="9568364" y="283800"/>
            <a:ext cx="2452186" cy="9354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801100" cy="1143000"/>
          </a:xfrm>
        </p:spPr>
        <p:txBody>
          <a:bodyPr>
            <a:normAutofit fontScale="90000"/>
          </a:bodyPr>
          <a:lstStyle/>
          <a:p>
            <a:pPr algn="l"/>
            <a:r>
              <a:rPr lang="en-US" b="1" dirty="0">
                <a:solidFill>
                  <a:schemeClr val="accent1">
                    <a:lumMod val="50000"/>
                  </a:schemeClr>
                </a:solidFill>
                <a:cs typeface="Times New Roman" panose="02020603050405020304" pitchFamily="18" charset="0"/>
              </a:rPr>
              <a:t>Challenges to </a:t>
            </a:r>
            <a:r>
              <a:rPr lang="en-US" b="1" dirty="0" smtClean="0">
                <a:solidFill>
                  <a:schemeClr val="accent1">
                    <a:lumMod val="50000"/>
                  </a:schemeClr>
                </a:solidFill>
                <a:cs typeface="Times New Roman" panose="02020603050405020304" pitchFamily="18" charset="0"/>
              </a:rPr>
              <a:t>address</a:t>
            </a:r>
            <a:br>
              <a:rPr lang="en-US" b="1" dirty="0">
                <a:solidFill>
                  <a:schemeClr val="bg2"/>
                </a:solidFill>
                <a:cs typeface="Times New Roman" panose="02020603050405020304" pitchFamily="18" charset="0"/>
              </a:rPr>
            </a:br>
            <a:endParaRPr lang="en-IN" dirty="0"/>
          </a:p>
        </p:txBody>
      </p:sp>
      <p:pic>
        <p:nvPicPr>
          <p:cNvPr id="4" name="Google Shape;90;p1"/>
          <p:cNvPicPr preferRelativeResize="0"/>
          <p:nvPr/>
        </p:nvPicPr>
        <p:blipFill rotWithShape="1">
          <a:blip r:embed="rId1"/>
          <a:srcRect/>
          <a:stretch>
            <a:fillRect/>
          </a:stretch>
        </p:blipFill>
        <p:spPr>
          <a:xfrm>
            <a:off x="9568364" y="283800"/>
            <a:ext cx="2452186" cy="9354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
        <p:nvSpPr>
          <p:cNvPr id="5" name="Content Placeholder 4"/>
          <p:cNvSpPr/>
          <p:nvPr>
            <p:ph idx="1"/>
          </p:nvPr>
        </p:nvSpPr>
        <p:spPr>
          <a:xfrm>
            <a:off x="609600" y="990600"/>
            <a:ext cx="10972800" cy="5481320"/>
          </a:xfrm>
        </p:spPr>
        <p:txBody>
          <a:bodyPr>
            <a:normAutofit fontScale="70000"/>
          </a:bodyPr>
          <a:p>
            <a:pPr marL="0" indent="0">
              <a:buNone/>
            </a:pPr>
            <a:endParaRPr lang="en-US"/>
          </a:p>
          <a:p>
            <a:pPr marL="0" indent="0">
              <a:buNone/>
            </a:pPr>
            <a:r>
              <a:rPr lang="en-US"/>
              <a:t>Grading sends a direct message to students about what is expected in class. However, often there is a gap between the assigned grade and the goals of the instructor. In an interview study of faculty teaching calculus-based introductory physics, we verified that this gap exists and identified three themes that appear to shape grading decisions: (1) a desire to see student reasoning, (2) a reluctance to deduct points from a student solution that might be correct, and (3) a tendency to project correct thought processes onto a student solution. When all three themes were expressed by an instructor, the resulting conflict was resolved by placing the burden of proof on either the instructor or the student. The weighting of the themes with the burden of proof criterion explains our finding that although almost all instructors reported telling students to show their reasoning in problem solutions, about half graded problem solutions in a way that would likely discourage students from showing this reasoning.</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934450" cy="1143000"/>
          </a:xfrm>
        </p:spPr>
        <p:txBody>
          <a:bodyPr>
            <a:normAutofit fontScale="90000"/>
          </a:bodyPr>
          <a:lstStyle/>
          <a:p>
            <a:pPr algn="l"/>
            <a:r>
              <a:rPr lang="en-IN" b="1" dirty="0">
                <a:solidFill>
                  <a:schemeClr val="accent1">
                    <a:lumMod val="50000"/>
                  </a:schemeClr>
                </a:solidFill>
              </a:rPr>
              <a:t>Problem </a:t>
            </a:r>
            <a:r>
              <a:rPr lang="en-IN" b="1" dirty="0" smtClean="0">
                <a:solidFill>
                  <a:schemeClr val="accent1">
                    <a:lumMod val="50000"/>
                  </a:schemeClr>
                </a:solidFill>
              </a:rPr>
              <a:t>Statement </a:t>
            </a:r>
            <a:r>
              <a:rPr lang="en-IN" b="1" dirty="0">
                <a:solidFill>
                  <a:schemeClr val="accent1">
                    <a:lumMod val="50000"/>
                  </a:schemeClr>
                </a:solidFill>
              </a:rPr>
              <a:t>and Objectives </a:t>
            </a:r>
            <a:br>
              <a:rPr lang="en-IN" dirty="0">
                <a:solidFill>
                  <a:schemeClr val="accent1">
                    <a:lumMod val="50000"/>
                  </a:schemeClr>
                </a:solidFill>
              </a:rPr>
            </a:br>
            <a:endParaRPr lang="en-IN" dirty="0">
              <a:solidFill>
                <a:schemeClr val="accent1">
                  <a:lumMod val="50000"/>
                </a:schemeClr>
              </a:solidFill>
            </a:endParaRPr>
          </a:p>
        </p:txBody>
      </p:sp>
      <p:pic>
        <p:nvPicPr>
          <p:cNvPr id="4" name="Google Shape;90;p1"/>
          <p:cNvPicPr preferRelativeResize="0"/>
          <p:nvPr/>
        </p:nvPicPr>
        <p:blipFill rotWithShape="1">
          <a:blip r:embed="rId1"/>
          <a:srcRect/>
          <a:stretch>
            <a:fillRect/>
          </a:stretch>
        </p:blipFill>
        <p:spPr>
          <a:xfrm>
            <a:off x="9809824" y="283800"/>
            <a:ext cx="2210725" cy="92356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
        <p:nvSpPr>
          <p:cNvPr id="5" name="Content Placeholder 4"/>
          <p:cNvSpPr/>
          <p:nvPr>
            <p:ph idx="1"/>
          </p:nvPr>
        </p:nvSpPr>
        <p:spPr>
          <a:xfrm>
            <a:off x="609600" y="1207135"/>
            <a:ext cx="10972800" cy="5233670"/>
          </a:xfrm>
        </p:spPr>
        <p:txBody>
          <a:bodyPr>
            <a:normAutofit fontScale="90000"/>
          </a:bodyPr>
          <a:p>
            <a:r>
              <a:rPr lang="en-US"/>
              <a:t>The problem statement can be defined as follows ”Given a dataset containing attribute of 396 Portuguese students where using the features available from dataset and define classification algorithms to identify whether the student performs good in final grade exam, also to evaluate different machine learning models on the dataset.”</a:t>
            </a:r>
            <a:endParaRPr lang="en-US"/>
          </a:p>
          <a:p>
            <a:pPr marL="0" indent="0">
              <a:buNone/>
            </a:pPr>
            <a:endParaRPr lang="en-US"/>
          </a:p>
          <a:p>
            <a:r>
              <a:rPr lang="en-US"/>
              <a:t>The Main Objective of “Student Grade Prediction Application” is to implement a simple algorithmic model</a:t>
            </a:r>
            <a:r>
              <a:rPr lang="en-IN" altLang="en-US"/>
              <a:t> </a:t>
            </a:r>
            <a:r>
              <a:rPr lang="en-US"/>
              <a:t>that predicts the score of an individual student at he /she end of the year. “G3” or the final grade is our</a:t>
            </a:r>
            <a:r>
              <a:rPr lang="en-IN" altLang="en-US"/>
              <a:t> </a:t>
            </a:r>
            <a:r>
              <a:rPr lang="en-US"/>
              <a:t>label (output) and the rest of the columns will be our features (inputs).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800" b="1" dirty="0">
                <a:solidFill>
                  <a:schemeClr val="accent1">
                    <a:lumMod val="50000"/>
                  </a:schemeClr>
                </a:solidFill>
                <a:cs typeface="Times New Roman" panose="02020603050405020304" pitchFamily="18" charset="0"/>
              </a:rPr>
              <a:t>Architecture/Block Diagram of the </a:t>
            </a:r>
            <a:r>
              <a:rPr lang="en-US" sz="3800" b="1" dirty="0" smtClean="0">
                <a:solidFill>
                  <a:schemeClr val="accent1">
                    <a:lumMod val="50000"/>
                  </a:schemeClr>
                </a:solidFill>
                <a:cs typeface="Times New Roman" panose="02020603050405020304" pitchFamily="18" charset="0"/>
              </a:rPr>
              <a:t>Proposed </a:t>
            </a:r>
            <a:r>
              <a:rPr lang="en-US" sz="3800" b="1" dirty="0">
                <a:solidFill>
                  <a:schemeClr val="accent1">
                    <a:lumMod val="50000"/>
                  </a:schemeClr>
                </a:solidFill>
                <a:cs typeface="Times New Roman" panose="02020603050405020304" pitchFamily="18" charset="0"/>
              </a:rPr>
              <a:t>model</a:t>
            </a:r>
            <a:br>
              <a:rPr lang="en-IN" sz="3800" b="1" dirty="0">
                <a:solidFill>
                  <a:srgbClr val="C00000"/>
                </a:solidFill>
                <a:cs typeface="Times New Roman" panose="02020603050405020304" pitchFamily="18" charset="0"/>
              </a:rPr>
            </a:br>
            <a:endParaRPr lang="en-IN" sz="3800" dirty="0">
              <a:solidFill>
                <a:schemeClr val="accent1">
                  <a:lumMod val="50000"/>
                </a:schemeClr>
              </a:solidFill>
            </a:endParaRPr>
          </a:p>
        </p:txBody>
      </p:sp>
      <p:pic>
        <p:nvPicPr>
          <p:cNvPr id="6" name="Google Shape;90;p1"/>
          <p:cNvPicPr preferRelativeResize="0"/>
          <p:nvPr/>
        </p:nvPicPr>
        <p:blipFill rotWithShape="1">
          <a:blip r:embed="rId1"/>
          <a:srcRect/>
          <a:stretch>
            <a:fillRect/>
          </a:stretch>
        </p:blipFill>
        <p:spPr>
          <a:xfrm>
            <a:off x="9532854" y="945449"/>
            <a:ext cx="2452186" cy="9354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pic>
        <p:nvPicPr>
          <p:cNvPr id="825018439" name="Picture 2"/>
          <p:cNvPicPr>
            <a:picLocks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06400" y="973455"/>
            <a:ext cx="5384800" cy="3589655"/>
          </a:xfrm>
          <a:prstGeom prst="rect">
            <a:avLst/>
          </a:prstGeom>
        </p:spPr>
      </p:pic>
      <p:pic>
        <p:nvPicPr>
          <p:cNvPr id="450428471" name="Picture 3"/>
          <p:cNvPicPr>
            <a:picLocks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76670" y="4664710"/>
            <a:ext cx="5384800" cy="18713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898384" cy="1143000"/>
          </a:xfrm>
        </p:spPr>
        <p:txBody>
          <a:bodyPr>
            <a:normAutofit fontScale="90000"/>
          </a:bodyPr>
          <a:lstStyle/>
          <a:p>
            <a:pPr algn="l"/>
            <a:r>
              <a:rPr lang="en-IN" b="1" dirty="0">
                <a:solidFill>
                  <a:schemeClr val="accent1">
                    <a:lumMod val="50000"/>
                  </a:schemeClr>
                </a:solidFill>
              </a:rPr>
              <a:t>Modules Description and Implementation</a:t>
            </a:r>
            <a:endParaRPr lang="en-IN" b="1" dirty="0">
              <a:solidFill>
                <a:schemeClr val="accent1">
                  <a:lumMod val="50000"/>
                </a:schemeClr>
              </a:solidFill>
            </a:endParaRPr>
          </a:p>
        </p:txBody>
      </p:sp>
      <p:pic>
        <p:nvPicPr>
          <p:cNvPr id="4" name="Google Shape;90;p1"/>
          <p:cNvPicPr preferRelativeResize="0"/>
          <p:nvPr/>
        </p:nvPicPr>
        <p:blipFill rotWithShape="1">
          <a:blip r:embed="rId1"/>
          <a:srcRect/>
          <a:stretch>
            <a:fillRect/>
          </a:stretch>
        </p:blipFill>
        <p:spPr>
          <a:xfrm>
            <a:off x="9507984" y="253048"/>
            <a:ext cx="2281745" cy="92467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pic>
      <p:sp>
        <p:nvSpPr>
          <p:cNvPr id="6" name="Content Placeholder 5"/>
          <p:cNvSpPr/>
          <p:nvPr>
            <p:ph idx="1"/>
          </p:nvPr>
        </p:nvSpPr>
        <p:spPr/>
        <p:txBody>
          <a:bodyPr>
            <a:normAutofit fontScale="70000"/>
          </a:bodyPr>
          <a:p>
            <a:pPr marL="0" indent="0">
              <a:buNone/>
            </a:pPr>
            <a:r>
              <a:rPr lang="en-US"/>
              <a:t>Let’s consider a school and data of its students. We collect every single minute information about the</a:t>
            </a:r>
            <a:r>
              <a:rPr lang="en-IN" altLang="en-US"/>
              <a:t> </a:t>
            </a:r>
            <a:r>
              <a:rPr lang="en-US"/>
              <a:t>students and we put in an excel file. This gives a shape to the data. Suppose that we have around thirty three</a:t>
            </a:r>
            <a:r>
              <a:rPr lang="en-IN" altLang="en-US"/>
              <a:t> </a:t>
            </a:r>
            <a:r>
              <a:rPr lang="en-US"/>
              <a:t>different attributes or features of data that we collected for every student. The first step in our process is</a:t>
            </a:r>
            <a:r>
              <a:rPr lang="en-IN" altLang="en-US"/>
              <a:t> </a:t>
            </a:r>
            <a:r>
              <a:rPr lang="en-US"/>
              <a:t>identifying the attributes. We should now consider only those attributes that depend on the Grade of the</a:t>
            </a:r>
            <a:r>
              <a:rPr lang="en-IN" altLang="en-US"/>
              <a:t> </a:t>
            </a:r>
            <a:r>
              <a:rPr lang="en-US"/>
              <a:t>student. To find out these attribute we should find correlations. Correlations give the dependency of a</a:t>
            </a:r>
            <a:r>
              <a:rPr lang="en-IN" altLang="en-US"/>
              <a:t> </a:t>
            </a:r>
            <a:r>
              <a:rPr lang="en-US"/>
              <a:t>dependent variable on an independent variable. We then consider only the attributes that are mostly related</a:t>
            </a:r>
            <a:r>
              <a:rPr lang="en-IN" altLang="en-US"/>
              <a:t> </a:t>
            </a:r>
            <a:r>
              <a:rPr lang="en-US"/>
              <a:t>and discard the rest. We then change the data types of the file as the system cannot compute multiple data</a:t>
            </a:r>
            <a:r>
              <a:rPr lang="en-IN" altLang="en-US"/>
              <a:t> </a:t>
            </a:r>
            <a:r>
              <a:rPr lang="en-US"/>
              <a:t>types at once. So we convert the data type of the file and send it for training and testing. In training and</a:t>
            </a:r>
            <a:r>
              <a:rPr lang="en-IN" altLang="en-US"/>
              <a:t> </a:t>
            </a:r>
            <a:r>
              <a:rPr lang="en-US"/>
              <a:t>testing, the data is partitioned randomly for training and testing. The partitions are sent for training and</a:t>
            </a:r>
            <a:r>
              <a:rPr lang="en-IN" altLang="en-US"/>
              <a:t> </a:t>
            </a:r>
            <a:r>
              <a:rPr lang="en-US"/>
              <a:t>testing respectively. Then, it sent for a fit function using Linear Regression algorithm. The result is then</a:t>
            </a:r>
            <a:r>
              <a:rPr lang="en-IN" altLang="en-US"/>
              <a:t> </a:t>
            </a:r>
            <a:r>
              <a:rPr lang="en-US"/>
              <a:t>predicted and the result obtained is the final grade (G3). For portraying accuracy it is shown using Boxplot.</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5867</Words>
  <Application>WPS Presentation</Application>
  <PresentationFormat>Custom</PresentationFormat>
  <Paragraphs>139</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Cambria</vt:lpstr>
      <vt:lpstr>Calibri</vt:lpstr>
      <vt:lpstr>Arial</vt:lpstr>
      <vt:lpstr>Times New Roman</vt:lpstr>
      <vt:lpstr>Microsoft YaHei</vt:lpstr>
      <vt:lpstr>Arial Unicode MS</vt:lpstr>
      <vt:lpstr>Office Theme</vt:lpstr>
      <vt:lpstr>STUDENT GRADE ANALYSIS</vt:lpstr>
      <vt:lpstr>ABSTRACT </vt:lpstr>
      <vt:lpstr>LITERATURE SURVEY</vt:lpstr>
      <vt:lpstr>PowerPoint 演示文稿</vt:lpstr>
      <vt:lpstr>Comparison of Existing methods with merits and demerits </vt:lpstr>
      <vt:lpstr>Challenges to address </vt:lpstr>
      <vt:lpstr>Problem Statement and Objectives  </vt:lpstr>
      <vt:lpstr>Architecture/Block Diagram of the Proposed model </vt:lpstr>
      <vt:lpstr>Modules Description and Implementation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GYM Tracker</dc:title>
  <dc:creator>Aruna M</dc:creator>
  <cp:lastModifiedBy>ruthwik reddy</cp:lastModifiedBy>
  <cp:revision>8</cp:revision>
  <dcterms:created xsi:type="dcterms:W3CDTF">2022-09-22T15:54:00Z</dcterms:created>
  <dcterms:modified xsi:type="dcterms:W3CDTF">2023-05-07T10:55:15Z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9C731AEEBFB74B0BB98A1BC37F17862C</vt:lpwstr>
  </property>
  <property fmtid="{D5CDD505-2E9C-101B-9397-08002B2CF9AE}" pid="3" name="KSOProductBuildVer">
    <vt:lpwstr>1033-11.2.0.11537</vt:lpwstr>
  </property>
</Properties>
</file>