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 SemiBold"/>
      <p:regular r:id="rId19"/>
      <p:bold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C73B48-F308-433C-8725-8C49F34F4CFC}">
  <a:tblStyle styleId="{35C73B48-F308-433C-8725-8C49F34F4C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SemiBold-bold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SemiBo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d30b3f7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3d30b3f7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d30b3f79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d30b3f79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d30b3f79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d30b3f79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d30b3f79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3d30b3f79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d30b3f79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3d30b3f79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3d30b3f79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3d30b3f79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d30b3f79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3d30b3f79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d30b3f79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3d30b3f79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gradFill>
          <a:gsLst>
            <a:gs pos="0">
              <a:srgbClr val="3176EE"/>
            </a:gs>
            <a:gs pos="100000">
              <a:srgbClr val="113D8A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478" y="-3323"/>
            <a:ext cx="57433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76275" y="32708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640">
                <a:latin typeface="Maven Pro"/>
                <a:ea typeface="Maven Pro"/>
                <a:cs typeface="Maven Pro"/>
                <a:sym typeface="Maven Pro"/>
              </a:rPr>
              <a:t>Executive Presentation</a:t>
            </a:r>
            <a:endParaRPr b="1" sz="164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24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9" name="Google Shape;279;p13"/>
          <p:cNvSpPr txBox="1"/>
          <p:nvPr>
            <p:ph type="ctrTitle"/>
          </p:nvPr>
        </p:nvSpPr>
        <p:spPr>
          <a:xfrm>
            <a:off x="146100" y="1594350"/>
            <a:ext cx="8310300" cy="21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Big Mountain Resort:</a:t>
            </a:r>
            <a:r>
              <a:rPr lang="en" sz="1900"/>
              <a:t>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Ticket Price Prediction &amp; Scenario Modeling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4471900" y="4460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Maven Pro"/>
                <a:ea typeface="Maven Pro"/>
                <a:cs typeface="Maven Pro"/>
                <a:sym typeface="Maven Pro"/>
              </a:rPr>
              <a:t>Prepared by : Md A Rahman Ruhel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509800" y="757425"/>
            <a:ext cx="67995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Identifying the Pricing Challenge! </a:t>
            </a:r>
            <a:endParaRPr sz="3000"/>
          </a:p>
        </p:txBody>
      </p:sp>
      <p:sp>
        <p:nvSpPr>
          <p:cNvPr id="286" name="Google Shape;286;p14"/>
          <p:cNvSpPr txBox="1"/>
          <p:nvPr>
            <p:ph type="title"/>
          </p:nvPr>
        </p:nvSpPr>
        <p:spPr>
          <a:xfrm>
            <a:off x="1433600" y="1613825"/>
            <a:ext cx="6535200" cy="18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ven Pro SemiBold"/>
              <a:buChar char="●"/>
            </a:pPr>
            <a:r>
              <a:rPr b="0" lang="en" sz="1600">
                <a:latin typeface="Maven Pro SemiBold"/>
                <a:ea typeface="Maven Pro SemiBold"/>
                <a:cs typeface="Maven Pro SemiBold"/>
                <a:sym typeface="Maven Pro SemiBold"/>
              </a:rPr>
              <a:t>Big Mountain Resort currently charges $81 for an adult weekend ticket.</a:t>
            </a:r>
            <a:endParaRPr b="0" sz="16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ven Pro SemiBold"/>
              <a:buChar char="●"/>
            </a:pPr>
            <a:r>
              <a:rPr b="0" lang="en" sz="1600">
                <a:latin typeface="Maven Pro SemiBold"/>
                <a:ea typeface="Maven Pro SemiBold"/>
                <a:cs typeface="Maven Pro SemiBold"/>
                <a:sym typeface="Maven Pro SemiBold"/>
              </a:rPr>
              <a:t>Management is uncertain whether this price fully reflects the resort’s facilities and value compared to other resorts.</a:t>
            </a:r>
            <a:endParaRPr b="0" sz="16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287" name="Google Shape;287;p14"/>
          <p:cNvSpPr txBox="1"/>
          <p:nvPr>
            <p:ph type="title"/>
          </p:nvPr>
        </p:nvSpPr>
        <p:spPr>
          <a:xfrm>
            <a:off x="1219775" y="3194025"/>
            <a:ext cx="77754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Maven Pro SemiBold"/>
                <a:ea typeface="Maven Pro SemiBold"/>
                <a:cs typeface="Maven Pro SemiBold"/>
                <a:sym typeface="Maven Pro SemiBold"/>
              </a:rPr>
              <a:t> </a:t>
            </a:r>
            <a:r>
              <a:rPr b="0" lang="en" sz="1622">
                <a:latin typeface="Maven Pro SemiBold"/>
                <a:ea typeface="Maven Pro SemiBold"/>
                <a:cs typeface="Maven Pro SemiBold"/>
                <a:sym typeface="Maven Pro SemiBold"/>
              </a:rPr>
              <a:t>Predict a fair market ticket price using data-driven models and evaluate how changes to amenities could affect this price.</a:t>
            </a:r>
            <a:endParaRPr b="0" sz="3522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75" y="1034000"/>
            <a:ext cx="767300" cy="7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311550"/>
            <a:ext cx="893700" cy="10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509800" y="382600"/>
            <a:ext cx="6292500" cy="6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Data Sources and Key Factors:</a:t>
            </a:r>
            <a:endParaRPr sz="3040"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00" y="321325"/>
            <a:ext cx="883200" cy="7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>
            <p:ph type="title"/>
          </p:nvPr>
        </p:nvSpPr>
        <p:spPr>
          <a:xfrm>
            <a:off x="443000" y="1113775"/>
            <a:ext cx="8392800" cy="16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Analyzed data from multiple comparable North American ski resorts.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Features included: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/>
              <a:t>Elevation, vertical drop, runs, lifts, snowmaking area, night skiing area.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/>
              <a:t>Local population data to estimate market competition and density.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Cleaned data, removed inaccurate entries, and engineered ratios for deeper insights (e.g., resorts per 100k population.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97" name="Google Shape;297;p15" title="scatterplot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75" y="2723150"/>
            <a:ext cx="3810473" cy="22172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</p:pic>
      <p:pic>
        <p:nvPicPr>
          <p:cNvPr id="298" name="Google Shape;298;p15" title="Boxplot of Ticket Pric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6750" y="2723150"/>
            <a:ext cx="4007076" cy="22172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814600" y="535000"/>
            <a:ext cx="58578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Strategy:</a:t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00" y="570050"/>
            <a:ext cx="1162476" cy="11624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>
            <p:ph type="title"/>
          </p:nvPr>
        </p:nvSpPr>
        <p:spPr>
          <a:xfrm>
            <a:off x="1890800" y="1525600"/>
            <a:ext cx="6368100" cy="28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SemiBold"/>
              <a:buChar char="●"/>
            </a:pPr>
            <a:r>
              <a:rPr b="0" lang="en" sz="1400">
                <a:latin typeface="Maven Pro SemiBold"/>
                <a:ea typeface="Maven Pro SemiBold"/>
                <a:cs typeface="Maven Pro SemiBold"/>
                <a:sym typeface="Maven Pro SemiBold"/>
              </a:rPr>
              <a:t>Increase adult weekend ticket price gradually to the $92–$97 range, in line with comparable resorts.</a:t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SemiBold"/>
              <a:buChar char="●"/>
            </a:pPr>
            <a:r>
              <a:rPr b="0" lang="en" sz="1400">
                <a:latin typeface="Maven Pro SemiBold"/>
                <a:ea typeface="Maven Pro SemiBold"/>
                <a:cs typeface="Maven Pro SemiBold"/>
                <a:sym typeface="Maven Pro SemiBold"/>
              </a:rPr>
              <a:t> Focus on communicating the value and facilities to justify the increase.</a:t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SemiBold"/>
              <a:buChar char="●"/>
            </a:pPr>
            <a:r>
              <a:rPr b="0" lang="en" sz="1400">
                <a:latin typeface="Maven Pro SemiBold"/>
                <a:ea typeface="Maven Pro SemiBold"/>
                <a:cs typeface="Maven Pro SemiBold"/>
                <a:sym typeface="Maven Pro SemiBold"/>
              </a:rPr>
              <a:t>Avoid large capital expansions expecting ticket price gains alone to cover costs; improvements like new lifts have minimal pricing impact.</a:t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 SemiBold"/>
              <a:buChar char="●"/>
            </a:pPr>
            <a:r>
              <a:rPr b="0" lang="en" sz="1400">
                <a:latin typeface="Maven Pro SemiBold"/>
                <a:ea typeface="Maven Pro SemiBold"/>
                <a:cs typeface="Maven Pro SemiBold"/>
                <a:sym typeface="Maven Pro SemiBold"/>
              </a:rPr>
              <a:t> Prioritize smaller, cost-effective enhancements and marketing to maintain customer satisfaction and loyalty.</a:t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1900525" y="540750"/>
            <a:ext cx="6800700" cy="7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Built the Pricing Model:</a:t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25" y="348350"/>
            <a:ext cx="1274200" cy="12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>
            <p:ph type="title"/>
          </p:nvPr>
        </p:nvSpPr>
        <p:spPr>
          <a:xfrm>
            <a:off x="506125" y="3244975"/>
            <a:ext cx="6800700" cy="7431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400">
                <a:latin typeface="Maven Pro SemiBold"/>
                <a:ea typeface="Maven Pro SemiBold"/>
                <a:cs typeface="Maven Pro SemiBold"/>
                <a:sym typeface="Maven Pro SemiBold"/>
              </a:rPr>
              <a:t>Feature Selection: Applied SelectKBest → Identified 8 key predictors, reduced overfitting.</a:t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3" name="Google Shape;313;p17"/>
          <p:cNvSpPr txBox="1"/>
          <p:nvPr>
            <p:ph type="title"/>
          </p:nvPr>
        </p:nvSpPr>
        <p:spPr>
          <a:xfrm>
            <a:off x="506125" y="1636350"/>
            <a:ext cx="6800700" cy="7431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Maven Pro SemiBold"/>
                <a:ea typeface="Maven Pro SemiBold"/>
                <a:cs typeface="Maven Pro SemiBold"/>
                <a:sym typeface="Maven Pro SemiBold"/>
              </a:rPr>
              <a:t>Baseline Model: Predicted average price → R² ≈ 0, MAE ~$19.</a:t>
            </a:r>
            <a:endParaRPr b="0" sz="39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4" name="Google Shape;314;p17"/>
          <p:cNvSpPr txBox="1"/>
          <p:nvPr>
            <p:ph type="title"/>
          </p:nvPr>
        </p:nvSpPr>
        <p:spPr>
          <a:xfrm>
            <a:off x="1284625" y="2469450"/>
            <a:ext cx="7137600" cy="6387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Maven Pro SemiBold"/>
                <a:ea typeface="Maven Pro SemiBold"/>
                <a:cs typeface="Maven Pro SemiBold"/>
                <a:sym typeface="Maven Pro SemiBold"/>
              </a:rPr>
              <a:t>Linear Regression: Used all numeric features → Train R² = 0.83, Test R² = 0.71, MAE ~$9.</a:t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15" name="Google Shape;315;p17"/>
          <p:cNvSpPr txBox="1"/>
          <p:nvPr>
            <p:ph type="title"/>
          </p:nvPr>
        </p:nvSpPr>
        <p:spPr>
          <a:xfrm>
            <a:off x="1306975" y="4080900"/>
            <a:ext cx="6800700" cy="7431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Maven Pro SemiBold"/>
                <a:ea typeface="Maven Pro SemiBold"/>
                <a:cs typeface="Maven Pro SemiBold"/>
                <a:sym typeface="Maven Pro SemiBold"/>
              </a:rPr>
              <a:t>Random Forest Regressor: Tuned with GridSearchCV → Captured nonlinear effects, lowest MAE, highest stability across folds.</a:t>
            </a:r>
            <a:endParaRPr b="0" sz="14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cxnSp>
        <p:nvCxnSpPr>
          <p:cNvPr id="316" name="Google Shape;316;p17"/>
          <p:cNvCxnSpPr>
            <a:stCxn id="314" idx="1"/>
            <a:endCxn id="312" idx="1"/>
          </p:cNvCxnSpPr>
          <p:nvPr/>
        </p:nvCxnSpPr>
        <p:spPr>
          <a:xfrm flipH="1">
            <a:off x="506125" y="2788800"/>
            <a:ext cx="778500" cy="827700"/>
          </a:xfrm>
          <a:prstGeom prst="bentConnector3">
            <a:avLst>
              <a:gd fmla="val 1305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</p:cxnSp>
      <p:cxnSp>
        <p:nvCxnSpPr>
          <p:cNvPr id="317" name="Google Shape;317;p17"/>
          <p:cNvCxnSpPr>
            <a:endCxn id="314" idx="3"/>
          </p:cNvCxnSpPr>
          <p:nvPr/>
        </p:nvCxnSpPr>
        <p:spPr>
          <a:xfrm>
            <a:off x="7329625" y="1979100"/>
            <a:ext cx="1092600" cy="809700"/>
          </a:xfrm>
          <a:prstGeom prst="bentConnector3">
            <a:avLst>
              <a:gd fmla="val 1217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</p:cxnSp>
      <p:cxnSp>
        <p:nvCxnSpPr>
          <p:cNvPr id="318" name="Google Shape;318;p17"/>
          <p:cNvCxnSpPr>
            <a:stCxn id="312" idx="3"/>
            <a:endCxn id="315" idx="3"/>
          </p:cNvCxnSpPr>
          <p:nvPr/>
        </p:nvCxnSpPr>
        <p:spPr>
          <a:xfrm>
            <a:off x="7306825" y="3616525"/>
            <a:ext cx="801000" cy="835800"/>
          </a:xfrm>
          <a:prstGeom prst="bentConnector3">
            <a:avLst>
              <a:gd fmla="val 1297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FF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 txBox="1"/>
          <p:nvPr>
            <p:ph type="title"/>
          </p:nvPr>
        </p:nvSpPr>
        <p:spPr>
          <a:xfrm>
            <a:off x="2063825" y="540725"/>
            <a:ext cx="4736400" cy="8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Drivers of Price:</a:t>
            </a:r>
            <a:endParaRPr/>
          </a:p>
        </p:txBody>
      </p:sp>
      <p:pic>
        <p:nvPicPr>
          <p:cNvPr id="324" name="Google Shape;3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25" y="505900"/>
            <a:ext cx="869700" cy="8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8"/>
          <p:cNvSpPr txBox="1"/>
          <p:nvPr>
            <p:ph type="title"/>
          </p:nvPr>
        </p:nvSpPr>
        <p:spPr>
          <a:xfrm>
            <a:off x="624625" y="2296325"/>
            <a:ext cx="3320100" cy="23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ven Pro SemiBold"/>
              <a:buChar char="●"/>
            </a:pPr>
            <a:r>
              <a:rPr b="0" lang="en" sz="1200">
                <a:latin typeface="Maven Pro SemiBold"/>
                <a:ea typeface="Maven Pro SemiBold"/>
                <a:cs typeface="Maven Pro SemiBold"/>
                <a:sym typeface="Maven Pro SemiBold"/>
              </a:rPr>
              <a:t>Vertical Drop: Higher drop increases perceived value.</a:t>
            </a:r>
            <a:endParaRPr b="0" sz="12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ven Pro SemiBold"/>
              <a:buChar char="●"/>
            </a:pPr>
            <a:r>
              <a:rPr b="0" lang="en" sz="1200">
                <a:latin typeface="Maven Pro SemiBold"/>
                <a:ea typeface="Maven Pro SemiBold"/>
                <a:cs typeface="Maven Pro SemiBold"/>
                <a:sym typeface="Maven Pro SemiBold"/>
              </a:rPr>
              <a:t>Snowmaking Coverage: Better snow reliability supports higher prices.</a:t>
            </a:r>
            <a:endParaRPr b="0" sz="12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ven Pro SemiBold"/>
              <a:buChar char="●"/>
            </a:pPr>
            <a:r>
              <a:rPr b="0" lang="en" sz="1200">
                <a:latin typeface="Maven Pro SemiBold"/>
                <a:ea typeface="Maven Pro SemiBold"/>
                <a:cs typeface="Maven Pro SemiBold"/>
                <a:sym typeface="Maven Pro SemiBold"/>
              </a:rPr>
              <a:t>Lift Capacity &amp; Number of Runs: More lifts and runs improve customer experience.</a:t>
            </a:r>
            <a:endParaRPr b="0" sz="12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ven Pro SemiBold"/>
              <a:buChar char="●"/>
            </a:pPr>
            <a:r>
              <a:rPr b="0" lang="en" sz="1200">
                <a:latin typeface="Maven Pro SemiBold"/>
                <a:ea typeface="Maven Pro SemiBold"/>
                <a:cs typeface="Maven Pro SemiBold"/>
                <a:sym typeface="Maven Pro SemiBold"/>
              </a:rPr>
              <a:t>Terrain and Night Skiing: Contribute modestly.</a:t>
            </a:r>
            <a:endParaRPr b="0" sz="12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"/>
          <p:cNvSpPr txBox="1"/>
          <p:nvPr>
            <p:ph type="title"/>
          </p:nvPr>
        </p:nvSpPr>
        <p:spPr>
          <a:xfrm>
            <a:off x="920825" y="1455125"/>
            <a:ext cx="53487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Random Forest highlighted the most impactful factors:</a:t>
            </a:r>
            <a:endParaRPr sz="1400"/>
          </a:p>
        </p:txBody>
      </p:sp>
      <p:pic>
        <p:nvPicPr>
          <p:cNvPr id="327" name="Google Shape;327;p18" title="Feature Importanc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125" y="2143925"/>
            <a:ext cx="3689025" cy="2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"/>
          <p:cNvSpPr txBox="1"/>
          <p:nvPr>
            <p:ph type="title"/>
          </p:nvPr>
        </p:nvSpPr>
        <p:spPr>
          <a:xfrm>
            <a:off x="2052675" y="600325"/>
            <a:ext cx="4635600" cy="6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Scenario modeling Insights</a:t>
            </a:r>
            <a:endParaRPr sz="3000"/>
          </a:p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253225" y="1873200"/>
            <a:ext cx="4430400" cy="2249100"/>
          </a:xfrm>
          <a:prstGeom prst="rect">
            <a:avLst/>
          </a:prstGeom>
          <a:effectLst>
            <a:outerShdw blurRad="57150" rotWithShape="0" algn="bl" dir="5400000" dist="19050">
              <a:srgbClr val="76A5A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Maven Pro SemiBold"/>
                <a:ea typeface="Maven Pro SemiBold"/>
                <a:cs typeface="Maven Pro SemiBold"/>
                <a:sym typeface="Maven Pro SemiBold"/>
              </a:rPr>
              <a:t>Closing 1–3 runs: No significant price change.</a:t>
            </a:r>
            <a:endParaRPr sz="12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Maven Pro SemiBold"/>
                <a:ea typeface="Maven Pro SemiBold"/>
                <a:cs typeface="Maven Pro SemiBold"/>
                <a:sym typeface="Maven Pro SemiBold"/>
              </a:rPr>
              <a:t>Closing 4–5 runs: Ticket price drops measurably.</a:t>
            </a:r>
            <a:endParaRPr sz="12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Maven Pro SemiBold"/>
                <a:ea typeface="Maven Pro SemiBold"/>
                <a:cs typeface="Maven Pro SemiBold"/>
                <a:sym typeface="Maven Pro SemiBold"/>
              </a:rPr>
              <a:t>Adding vertical drop + new lift: Increases price by only ~$0.41 — insufficient to justify high capital cost.</a:t>
            </a:r>
            <a:endParaRPr sz="12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>
                <a:latin typeface="Maven Pro SemiBold"/>
                <a:ea typeface="Maven Pro SemiBold"/>
                <a:cs typeface="Maven Pro SemiBold"/>
                <a:sym typeface="Maven Pro SemiBold"/>
              </a:rPr>
              <a:t>More snowmaking or longer runs: Minimal pricing effect.</a:t>
            </a:r>
            <a:endParaRPr sz="12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34" name="Google Shape;3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381000"/>
            <a:ext cx="1111200" cy="1111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5" name="Google Shape;335;p19"/>
          <p:cNvGraphicFramePr/>
          <p:nvPr/>
        </p:nvGraphicFramePr>
        <p:xfrm>
          <a:off x="5101825" y="18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{35C73B48-F308-433C-8725-8C49F34F4CFC}</a:tableStyleId>
              </a:tblPr>
              <a:tblGrid>
                <a:gridCol w="1445225"/>
                <a:gridCol w="1445225"/>
              </a:tblGrid>
              <a:tr h="18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Scenario </a:t>
                      </a:r>
                      <a:endParaRPr sz="1200">
                        <a:solidFill>
                          <a:schemeClr val="lt1"/>
                        </a:solidFill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Price Predicted</a:t>
                      </a:r>
                      <a:endParaRPr sz="1200">
                        <a:solidFill>
                          <a:schemeClr val="lt1"/>
                        </a:solidFill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</a:tr>
              <a:tr h="18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Current Facilities</a:t>
                      </a:r>
                      <a:endParaRPr sz="1200">
                        <a:solidFill>
                          <a:schemeClr val="lt1"/>
                        </a:solidFill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$81</a:t>
                      </a:r>
                      <a:endParaRPr sz="1200">
                        <a:solidFill>
                          <a:schemeClr val="lt1"/>
                        </a:solidFill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</a:tr>
              <a:tr h="18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Closing 5 runs</a:t>
                      </a:r>
                      <a:endParaRPr sz="1200">
                        <a:solidFill>
                          <a:schemeClr val="lt1"/>
                        </a:solidFill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~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$75–$78</a:t>
                      </a:r>
                      <a:endParaRPr sz="1200">
                        <a:solidFill>
                          <a:schemeClr val="lt1"/>
                        </a:solidFill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</a:tr>
              <a:tr h="18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Adding lift &amp; vertical</a:t>
                      </a:r>
                      <a:endParaRPr sz="1200">
                        <a:solidFill>
                          <a:schemeClr val="lt1"/>
                        </a:solidFill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+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$0.41/ticket</a:t>
                      </a:r>
                      <a:endParaRPr sz="1200">
                        <a:solidFill>
                          <a:schemeClr val="lt1"/>
                        </a:solidFill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</a:tr>
              <a:tr h="18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More snowmaking </a:t>
                      </a:r>
                      <a:endParaRPr sz="1200">
                        <a:solidFill>
                          <a:schemeClr val="lt1"/>
                        </a:solidFill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aven Pro SemiBold"/>
                          <a:ea typeface="Maven Pro SemiBold"/>
                          <a:cs typeface="Maven Pro SemiBold"/>
                          <a:sym typeface="Maven Pro SemiBold"/>
                        </a:rPr>
                        <a:t>Negligible</a:t>
                      </a:r>
                      <a:endParaRPr sz="1200">
                        <a:solidFill>
                          <a:schemeClr val="lt1"/>
                        </a:solidFill>
                        <a:latin typeface="Maven Pro SemiBold"/>
                        <a:ea typeface="Maven Pro SemiBold"/>
                        <a:cs typeface="Maven Pro SemiBold"/>
                        <a:sym typeface="Maven Pro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>
            <p:ph type="title"/>
          </p:nvPr>
        </p:nvSpPr>
        <p:spPr>
          <a:xfrm>
            <a:off x="901625" y="178750"/>
            <a:ext cx="3609600" cy="8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latin typeface="Maven Pro SemiBold"/>
                <a:ea typeface="Maven Pro SemiBold"/>
                <a:cs typeface="Maven Pro SemiBold"/>
                <a:sym typeface="Maven Pro SemiBold"/>
              </a:rPr>
              <a:t>Key Takeaways</a:t>
            </a:r>
            <a:endParaRPr b="0" sz="2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41" name="Google Shape;341;p20"/>
          <p:cNvSpPr txBox="1"/>
          <p:nvPr>
            <p:ph idx="1" type="body"/>
          </p:nvPr>
        </p:nvSpPr>
        <p:spPr>
          <a:xfrm>
            <a:off x="1236225" y="9597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 SemiBold"/>
              <a:buChar char="●"/>
            </a:pPr>
            <a:r>
              <a:rPr lang="en" sz="1200">
                <a:latin typeface="Maven Pro SemiBold"/>
                <a:ea typeface="Maven Pro SemiBold"/>
                <a:cs typeface="Maven Pro SemiBold"/>
                <a:sym typeface="Maven Pro SemiBold"/>
              </a:rPr>
              <a:t>Big Mountain Resort is currently underpricing tickets.</a:t>
            </a:r>
            <a:endParaRPr sz="12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 SemiBold"/>
              <a:buChar char="●"/>
            </a:pPr>
            <a:r>
              <a:rPr lang="en" sz="1200">
                <a:latin typeface="Maven Pro SemiBold"/>
                <a:ea typeface="Maven Pro SemiBold"/>
                <a:cs typeface="Maven Pro SemiBold"/>
                <a:sym typeface="Maven Pro SemiBold"/>
              </a:rPr>
              <a:t>Data suggests a market-supported range of $92–$97 for adult weekend passes.</a:t>
            </a:r>
            <a:endParaRPr sz="12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aven Pro SemiBold"/>
              <a:buChar char="●"/>
            </a:pPr>
            <a:r>
              <a:rPr lang="en" sz="1200">
                <a:latin typeface="Maven Pro SemiBold"/>
                <a:ea typeface="Maven Pro SemiBold"/>
                <a:cs typeface="Maven Pro SemiBold"/>
                <a:sym typeface="Maven Pro SemiBold"/>
              </a:rPr>
              <a:t>Major expansions unlikely to pay for themselves via ticket sales alone.</a:t>
            </a:r>
            <a:endParaRPr sz="120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75" y="2731500"/>
            <a:ext cx="1297050" cy="10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675" y="959025"/>
            <a:ext cx="926025" cy="9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0"/>
          <p:cNvSpPr txBox="1"/>
          <p:nvPr>
            <p:ph type="title"/>
          </p:nvPr>
        </p:nvSpPr>
        <p:spPr>
          <a:xfrm>
            <a:off x="686775" y="2057950"/>
            <a:ext cx="3609600" cy="65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latin typeface="Maven Pro SemiBold"/>
                <a:ea typeface="Maven Pro SemiBold"/>
                <a:cs typeface="Maven Pro SemiBold"/>
                <a:sym typeface="Maven Pro SemiBold"/>
              </a:rPr>
              <a:t>Action Plan</a:t>
            </a:r>
            <a:endParaRPr b="0" sz="270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45" name="Google Shape;345;p20"/>
          <p:cNvSpPr txBox="1"/>
          <p:nvPr>
            <p:ph idx="1" type="body"/>
          </p:nvPr>
        </p:nvSpPr>
        <p:spPr>
          <a:xfrm>
            <a:off x="1388625" y="28647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07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0"/>
              <a:buFont typeface="Maven Pro SemiBold"/>
              <a:buChar char="●"/>
            </a:pPr>
            <a:r>
              <a:rPr lang="en" sz="1220">
                <a:latin typeface="Maven Pro SemiBold"/>
                <a:ea typeface="Maven Pro SemiBold"/>
                <a:cs typeface="Maven Pro SemiBold"/>
                <a:sym typeface="Maven Pro SemiBold"/>
              </a:rPr>
              <a:t>Implement gradual price increases.</a:t>
            </a:r>
            <a:endParaRPr sz="122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Font typeface="Maven Pro SemiBold"/>
              <a:buChar char="●"/>
            </a:pPr>
            <a:r>
              <a:rPr lang="en" sz="1220">
                <a:latin typeface="Maven Pro SemiBold"/>
                <a:ea typeface="Maven Pro SemiBold"/>
                <a:cs typeface="Maven Pro SemiBold"/>
                <a:sym typeface="Maven Pro SemiBold"/>
              </a:rPr>
              <a:t>Pair price changes with visible guest experience improvements.</a:t>
            </a:r>
            <a:endParaRPr sz="122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Font typeface="Maven Pro SemiBold"/>
              <a:buChar char="●"/>
            </a:pPr>
            <a:r>
              <a:rPr lang="en" sz="1220">
                <a:latin typeface="Maven Pro SemiBold"/>
                <a:ea typeface="Maven Pro SemiBold"/>
                <a:cs typeface="Maven Pro SemiBold"/>
                <a:sym typeface="Maven Pro SemiBold"/>
              </a:rPr>
              <a:t>Communicate value clearly to maintain customer trust.</a:t>
            </a:r>
            <a:endParaRPr sz="122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-3060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0"/>
              <a:buFont typeface="Maven Pro SemiBold"/>
              <a:buChar char="●"/>
            </a:pPr>
            <a:r>
              <a:rPr lang="en" sz="1220">
                <a:latin typeface="Maven Pro SemiBold"/>
                <a:ea typeface="Maven Pro SemiBold"/>
                <a:cs typeface="Maven Pro SemiBold"/>
                <a:sym typeface="Maven Pro SemiBold"/>
              </a:rPr>
              <a:t>Continue monitoring competitor prices and market trends.</a:t>
            </a:r>
            <a:endParaRPr sz="1220"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137160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2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