
<file path=[Content_Types].xml><?xml version="1.0" encoding="utf-8"?>
<Types xmlns="http://schemas.openxmlformats.org/package/2006/content-types">
  <Default Extension="bin" ContentType="application/vnd.openxmlformats-officedocument.oleObject"/>
  <Default Extension="fntdata" ContentType="application/x-fontdata"/>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5"/>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7772400" cy="10058400"/>
  <p:notesSz cx="6858000" cy="9144000"/>
  <p:embeddedFontLst>
    <p:embeddedFont>
      <p:font typeface="Calibri" panose="020F0502020204030204" pitchFamily="34" charset="0"/>
      <p:regular r:id="rId36"/>
      <p:bold r:id="rId37"/>
      <p:italic r:id="rId38"/>
      <p:boldItalic r:id="rId39"/>
    </p:embeddedFont>
    <p:embeddedFont>
      <p:font typeface="Helvetica Neue" panose="020B0604020202020204" charset="0"/>
      <p:regular r:id="rId40"/>
      <p:bold r:id="rId41"/>
      <p:italic r:id="rId42"/>
      <p:boldItalic r:id="rId43"/>
    </p:embeddedFont>
    <p:embeddedFont>
      <p:font typeface="Open Sans" panose="020B0606030504020204" pitchFamily="34" charset="0"/>
      <p:regular r:id="rId44"/>
      <p:bold r:id="rId45"/>
      <p:italic r:id="rId46"/>
      <p:boldItalic r:id="rId47"/>
    </p:embeddedFont>
    <p:embeddedFont>
      <p:font typeface="Open Sans Light" panose="020B0306030504020204" pitchFamily="34" charset="0"/>
      <p:regular r:id="rId48"/>
      <p:bold r:id="rId49"/>
      <p:italic r:id="rId50"/>
      <p:boldItalic r:id="rId51"/>
    </p:embeddedFont>
    <p:embeddedFont>
      <p:font typeface="Segoe UI" panose="020B0502040204020203" pitchFamily="34" charset="0"/>
      <p:regular r:id="rId52"/>
      <p:bold r:id="rId53"/>
      <p:italic r:id="rId54"/>
      <p:boldItalic r:id="rId55"/>
    </p:embeddedFont>
    <p:embeddedFont>
      <p:font typeface="Source Code Pro" panose="020B0509030403020204" pitchFamily="49"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9" d="100"/>
          <a:sy n="69" d="100"/>
        </p:scale>
        <p:origin x="1496"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4.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font" Target="fonts/font20.fntdata"/><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openxmlformats.org/officeDocument/2006/relationships/font" Target="fonts/font23.fntdata"/><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font" Target="fonts/font21.fntdata"/><Relationship Id="rId8" Type="http://schemas.openxmlformats.org/officeDocument/2006/relationships/slide" Target="slides/slide4.xml"/><Relationship Id="rId51" Type="http://schemas.openxmlformats.org/officeDocument/2006/relationships/font" Target="fonts/font16.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3.fntdata"/><Relationship Id="rId46" Type="http://schemas.openxmlformats.org/officeDocument/2006/relationships/font" Target="fonts/font11.fntdata"/><Relationship Id="rId59" Type="http://schemas.openxmlformats.org/officeDocument/2006/relationships/font" Target="fonts/font24.fntdata"/><Relationship Id="rId20" Type="http://schemas.openxmlformats.org/officeDocument/2006/relationships/slide" Target="slides/slide16.xml"/><Relationship Id="rId41" Type="http://schemas.openxmlformats.org/officeDocument/2006/relationships/font" Target="fonts/font6.fntdata"/><Relationship Id="rId54" Type="http://schemas.openxmlformats.org/officeDocument/2006/relationships/font" Target="fonts/font19.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font" Target="fonts/font22.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9.fntdata"/><Relationship Id="rId52" Type="http://schemas.openxmlformats.org/officeDocument/2006/relationships/font" Target="fonts/font17.fntdata"/><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c28c705c4_0_1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49221f98_6_2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49221f98_6_2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64b864f3db_0_6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c28c705c4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16.xml"/><Relationship Id="rId7" Type="http://schemas.openxmlformats.org/officeDocument/2006/relationships/image" Target="../media/image9.png"/><Relationship Id="rId2" Type="http://schemas.openxmlformats.org/officeDocument/2006/relationships/slideLayout" Target="../slideLayouts/slideLayout25.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wmf"/><Relationship Id="rId4" Type="http://schemas.openxmlformats.org/officeDocument/2006/relationships/oleObject" Target="../embeddings/oleObject1.bin"/><Relationship Id="rId9"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5.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2.bin"/><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5.xml"/><Relationship Id="rId1" Type="http://schemas.openxmlformats.org/officeDocument/2006/relationships/vmlDrawing" Target="../drawings/vmlDrawing3.vml"/><Relationship Id="rId6" Type="http://schemas.openxmlformats.org/officeDocument/2006/relationships/image" Target="../media/image15.png"/><Relationship Id="rId5" Type="http://schemas.openxmlformats.org/officeDocument/2006/relationships/image" Target="../media/image14.wmf"/><Relationship Id="rId4"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5.xml"/><Relationship Id="rId1" Type="http://schemas.openxmlformats.org/officeDocument/2006/relationships/vmlDrawing" Target="../drawings/vmlDrawing4.vml"/><Relationship Id="rId6" Type="http://schemas.openxmlformats.org/officeDocument/2006/relationships/image" Target="../media/image17.png"/><Relationship Id="rId5" Type="http://schemas.openxmlformats.org/officeDocument/2006/relationships/image" Target="../media/image16.wmf"/><Relationship Id="rId4"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5.xml"/><Relationship Id="rId1" Type="http://schemas.openxmlformats.org/officeDocument/2006/relationships/vmlDrawing" Target="../drawings/vmlDrawing5.vml"/><Relationship Id="rId6" Type="http://schemas.openxmlformats.org/officeDocument/2006/relationships/image" Target="../media/image19.png"/><Relationship Id="rId5" Type="http://schemas.openxmlformats.org/officeDocument/2006/relationships/image" Target="../media/image18.wmf"/><Relationship Id="rId4"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5.xml"/><Relationship Id="rId1" Type="http://schemas.openxmlformats.org/officeDocument/2006/relationships/vmlDrawing" Target="../drawings/vmlDrawing6.vml"/><Relationship Id="rId6" Type="http://schemas.openxmlformats.org/officeDocument/2006/relationships/image" Target="../media/image21.png"/><Relationship Id="rId5" Type="http://schemas.openxmlformats.org/officeDocument/2006/relationships/image" Target="../media/image20.wmf"/><Relationship Id="rId4"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5.xml"/><Relationship Id="rId1" Type="http://schemas.openxmlformats.org/officeDocument/2006/relationships/vmlDrawing" Target="../drawings/vmlDrawing7.vml"/><Relationship Id="rId6" Type="http://schemas.openxmlformats.org/officeDocument/2006/relationships/image" Target="../media/image22.wmf"/><Relationship Id="rId5" Type="http://schemas.openxmlformats.org/officeDocument/2006/relationships/oleObject" Target="../embeddings/oleObject7.bin"/><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5.xml"/><Relationship Id="rId1" Type="http://schemas.openxmlformats.org/officeDocument/2006/relationships/vmlDrawing" Target="../drawings/vmlDrawing8.vml"/><Relationship Id="rId6" Type="http://schemas.openxmlformats.org/officeDocument/2006/relationships/image" Target="../media/image24.wmf"/><Relationship Id="rId5" Type="http://schemas.openxmlformats.org/officeDocument/2006/relationships/oleObject" Target="../embeddings/oleObject8.bin"/><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file/d/1YdBZPpaIQvnD9NbgkeLMb5PeFtnhGGRP/view?usp=sharing" TargetMode="External"/><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dirty="0">
                <a:solidFill>
                  <a:srgbClr val="FFFFFF"/>
                </a:solidFill>
              </a:rPr>
              <a:t>Tech ABC Corp - HR Database</a:t>
            </a:r>
            <a:endParaRPr sz="4000" dirty="0">
              <a:solidFill>
                <a:srgbClr val="FFFFFF"/>
              </a:solidFill>
            </a:endParaRPr>
          </a:p>
          <a:p>
            <a:pPr marL="0" lvl="0" indent="0" algn="l" rtl="0">
              <a:spcBef>
                <a:spcPts val="0"/>
              </a:spcBef>
              <a:spcAft>
                <a:spcPts val="0"/>
              </a:spcAft>
              <a:buNone/>
            </a:pPr>
            <a:endParaRPr dirty="0"/>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dirty="0">
                <a:solidFill>
                  <a:srgbClr val="FFFFFF"/>
                </a:solidFill>
              </a:rPr>
              <a:t>[Ruhi Tamanna &amp; 17-11-2021]</a:t>
            </a:r>
            <a:endParaRPr sz="2500" dirty="0">
              <a:solidFill>
                <a:srgbClr val="FFFFFF"/>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Relational Database Design</a:t>
            </a:r>
            <a:endParaRPr/>
          </a:p>
        </p:txBody>
      </p:sp>
      <p:sp>
        <p:nvSpPr>
          <p:cNvPr id="243" name="Google Shape;243;p6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500" dirty="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dirty="0">
                <a:solidFill>
                  <a:schemeClr val="hlink"/>
                </a:solidFill>
                <a:highlight>
                  <a:srgbClr val="FFFFFF"/>
                </a:highlight>
                <a:latin typeface="Open Sans"/>
                <a:ea typeface="Open Sans"/>
                <a:cs typeface="Open Sans"/>
                <a:sym typeface="Open Sans"/>
                <a:hlinkClick r:id="rId3"/>
              </a:rPr>
              <a:t>dataset</a:t>
            </a:r>
            <a:r>
              <a:rPr lang="en" sz="1500" dirty="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500" dirty="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500" dirty="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dirty="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Conceptual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200" dirty="0">
                <a:solidFill>
                  <a:srgbClr val="525C65"/>
                </a:solidFill>
                <a:highlight>
                  <a:srgbClr val="FFFFFF"/>
                </a:highlight>
                <a:latin typeface="Open Sans"/>
                <a:ea typeface="Open Sans"/>
                <a:cs typeface="Open Sans"/>
                <a:sym typeface="Open Sans"/>
              </a:rPr>
              <a:t>Use Lucidchart’s built-in template for DBMS ER Diagram UML.</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dirty="0">
                <a:solidFill>
                  <a:srgbClr val="FF0000"/>
                </a:solidFill>
                <a:highlight>
                  <a:srgbClr val="FFFFFF"/>
                </a:highlight>
                <a:latin typeface="Open Sans"/>
                <a:ea typeface="Open Sans"/>
                <a:cs typeface="Open Sans"/>
                <a:sym typeface="Open Sans"/>
              </a:rPr>
              <a:t>** Replace example screenshot below with your response</a:t>
            </a:r>
          </a:p>
          <a:p>
            <a:pPr marL="0" lvl="0" indent="0" algn="l" rtl="0">
              <a:lnSpc>
                <a:spcPct val="170000"/>
              </a:lnSpc>
              <a:spcBef>
                <a:spcPts val="0"/>
              </a:spcBef>
              <a:spcAft>
                <a:spcPts val="0"/>
              </a:spcAft>
              <a:buNone/>
            </a:pPr>
            <a:endParaRPr sz="1200" dirty="0">
              <a:solidFill>
                <a:srgbClr val="FF0000"/>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Clr>
                <a:schemeClr val="dk1"/>
              </a:buClr>
              <a:buSzPts val="1100"/>
              <a:buFont typeface="Arial"/>
              <a:buNone/>
            </a:pPr>
            <a:endParaRPr sz="1900" dirty="0"/>
          </a:p>
        </p:txBody>
      </p:sp>
      <p:pic>
        <p:nvPicPr>
          <p:cNvPr id="8" name="Picture 7">
            <a:extLst>
              <a:ext uri="{FF2B5EF4-FFF2-40B4-BE49-F238E27FC236}">
                <a16:creationId xmlns:a16="http://schemas.microsoft.com/office/drawing/2014/main" id="{C181D5EC-4E2A-4EF4-BB97-0EA9796012BC}"/>
              </a:ext>
            </a:extLst>
          </p:cNvPr>
          <p:cNvPicPr>
            <a:picLocks noChangeAspect="1"/>
          </p:cNvPicPr>
          <p:nvPr/>
        </p:nvPicPr>
        <p:blipFill>
          <a:blip r:embed="rId3"/>
          <a:stretch>
            <a:fillRect/>
          </a:stretch>
        </p:blipFill>
        <p:spPr>
          <a:xfrm>
            <a:off x="382772" y="5774183"/>
            <a:ext cx="6796073" cy="30295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Logical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400" dirty="0">
                <a:solidFill>
                  <a:srgbClr val="525C65"/>
                </a:solidFill>
                <a:highlight>
                  <a:srgbClr val="FFFFFF"/>
                </a:highlight>
                <a:latin typeface="Open Sans"/>
                <a:ea typeface="Open Sans"/>
                <a:cs typeface="Open Sans"/>
                <a:sym typeface="Open Sans"/>
              </a:rPr>
              <a:t>Use Lucidchart’s built-in template for DBMS ER Diagram UML.</a:t>
            </a:r>
            <a:endParaRPr sz="14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r>
              <a:rPr lang="en" sz="1200" dirty="0">
                <a:solidFill>
                  <a:srgbClr val="FF0000"/>
                </a:solidFill>
                <a:highlight>
                  <a:schemeClr val="lt1"/>
                </a:highlight>
                <a:latin typeface="Open Sans"/>
                <a:ea typeface="Open Sans"/>
                <a:cs typeface="Open Sans"/>
                <a:sym typeface="Open Sans"/>
              </a:rPr>
              <a:t>** Replace example screenshot below with your response</a:t>
            </a:r>
            <a:endParaRPr sz="14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1600"/>
              </a:spcAft>
              <a:buNone/>
            </a:pPr>
            <a:endParaRPr sz="1900" dirty="0"/>
          </a:p>
        </p:txBody>
      </p:sp>
      <p:pic>
        <p:nvPicPr>
          <p:cNvPr id="4" name="Picture 3">
            <a:extLst>
              <a:ext uri="{FF2B5EF4-FFF2-40B4-BE49-F238E27FC236}">
                <a16:creationId xmlns:a16="http://schemas.microsoft.com/office/drawing/2014/main" id="{700B4BFD-80E8-4C46-A626-611DDAF8575D}"/>
              </a:ext>
            </a:extLst>
          </p:cNvPr>
          <p:cNvPicPr>
            <a:picLocks noChangeAspect="1"/>
          </p:cNvPicPr>
          <p:nvPr/>
        </p:nvPicPr>
        <p:blipFill>
          <a:blip r:embed="rId3"/>
          <a:stretch>
            <a:fillRect/>
          </a:stretch>
        </p:blipFill>
        <p:spPr>
          <a:xfrm>
            <a:off x="264850" y="5968102"/>
            <a:ext cx="6678270" cy="322002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Physical</a:t>
            </a:r>
            <a:endParaRPr sz="1900" b="1" dirty="0">
              <a:latin typeface="Open Sans"/>
              <a:ea typeface="Open Sans"/>
              <a:cs typeface="Open Sans"/>
              <a:sym typeface="Open Sans"/>
            </a:endParaRPr>
          </a:p>
          <a:p>
            <a:pPr marL="45720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dirty="0">
              <a:solidFill>
                <a:srgbClr val="525C65"/>
              </a:solidFill>
              <a:highlight>
                <a:schemeClr val="lt1"/>
              </a:highlight>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dirty="0">
                <a:solidFill>
                  <a:srgbClr val="FF0000"/>
                </a:solidFill>
                <a:highlight>
                  <a:schemeClr val="lt1"/>
                </a:highlight>
                <a:latin typeface="Open Sans"/>
                <a:ea typeface="Open Sans"/>
                <a:cs typeface="Open Sans"/>
                <a:sym typeface="Open Sans"/>
              </a:rPr>
              <a:t>** Replace example screenshot below with your response</a:t>
            </a:r>
            <a:endParaRPr sz="15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None/>
            </a:pPr>
            <a:endParaRPr sz="1500" dirty="0">
              <a:solidFill>
                <a:srgbClr val="525C65"/>
              </a:solidFill>
              <a:highlight>
                <a:srgbClr val="FFFFFF"/>
              </a:highlight>
              <a:latin typeface="Open Sans"/>
              <a:ea typeface="Open Sans"/>
              <a:cs typeface="Open Sans"/>
              <a:sym typeface="Open Sans"/>
            </a:endParaRPr>
          </a:p>
        </p:txBody>
      </p:sp>
      <p:pic>
        <p:nvPicPr>
          <p:cNvPr id="3" name="Picture 2">
            <a:extLst>
              <a:ext uri="{FF2B5EF4-FFF2-40B4-BE49-F238E27FC236}">
                <a16:creationId xmlns:a16="http://schemas.microsoft.com/office/drawing/2014/main" id="{9EF9919A-2F03-4C93-AE38-F59E570ADA98}"/>
              </a:ext>
            </a:extLst>
          </p:cNvPr>
          <p:cNvPicPr>
            <a:picLocks noChangeAspect="1"/>
          </p:cNvPicPr>
          <p:nvPr/>
        </p:nvPicPr>
        <p:blipFill>
          <a:blip r:embed="rId3"/>
          <a:stretch>
            <a:fillRect/>
          </a:stretch>
        </p:blipFill>
        <p:spPr>
          <a:xfrm>
            <a:off x="452582" y="5719203"/>
            <a:ext cx="6638202" cy="353128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You will:</a:t>
            </a:r>
            <a:endParaRPr sz="1550" b="1">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Create the database using SQL DDL commands</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Load the data into your database, utilizing flat file ETL</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Submission</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Hints</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sym typeface="Source Code Pro"/>
              </a:rPr>
              <a:t>SELECT*</a:t>
            </a:r>
            <a:r>
              <a:rPr lang="en" sz="155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solidFill>
                <a:srgbClr val="525C6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endParaRPr sz="1900" dirty="0"/>
          </a:p>
          <a:p>
            <a:pPr marL="241300" marR="241300" lvl="0" indent="0" algn="l" rtl="0">
              <a:lnSpc>
                <a:spcPct val="100000"/>
              </a:lnSpc>
              <a:spcBef>
                <a:spcPts val="160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Hints</a:t>
            </a:r>
            <a:endParaRPr sz="1350" b="1" dirty="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dirty="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r>
              <a:rPr lang="en" sz="1350" dirty="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endParaRPr sz="1350" dirty="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dirty="0">
                <a:solidFill>
                  <a:srgbClr val="FF0000"/>
                </a:solidFill>
                <a:highlight>
                  <a:srgbClr val="FFFFFF"/>
                </a:highlight>
                <a:latin typeface="Open Sans"/>
                <a:ea typeface="Open Sans"/>
                <a:cs typeface="Open Sans"/>
                <a:sym typeface="Open Sans"/>
              </a:rPr>
              <a:t>Remember to submit the related SQL file as well, not just a screenshot (replace the below screenshot).</a:t>
            </a:r>
            <a:endParaRPr sz="1350" dirty="0">
              <a:solidFill>
                <a:srgbClr val="FF0000"/>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graphicFrame>
        <p:nvGraphicFramePr>
          <p:cNvPr id="2" name="Object 1">
            <a:extLst>
              <a:ext uri="{FF2B5EF4-FFF2-40B4-BE49-F238E27FC236}">
                <a16:creationId xmlns:a16="http://schemas.microsoft.com/office/drawing/2014/main" id="{7C69AA4C-227E-43E6-BE4F-2DD9B4C92A18}"/>
              </a:ext>
            </a:extLst>
          </p:cNvPr>
          <p:cNvGraphicFramePr>
            <a:graphicFrameLocks noChangeAspect="1"/>
          </p:cNvGraphicFramePr>
          <p:nvPr>
            <p:extLst>
              <p:ext uri="{D42A27DB-BD31-4B8C-83A1-F6EECF244321}">
                <p14:modId xmlns:p14="http://schemas.microsoft.com/office/powerpoint/2010/main" val="3250758938"/>
              </p:ext>
            </p:extLst>
          </p:nvPr>
        </p:nvGraphicFramePr>
        <p:xfrm>
          <a:off x="2229787" y="5029200"/>
          <a:ext cx="914400" cy="806450"/>
        </p:xfrm>
        <a:graphic>
          <a:graphicData uri="http://schemas.openxmlformats.org/presentationml/2006/ole">
            <mc:AlternateContent xmlns:mc="http://schemas.openxmlformats.org/markup-compatibility/2006">
              <mc:Choice xmlns:v="urn:schemas-microsoft-com:vml" Requires="v">
                <p:oleObj spid="_x0000_s1051" name="Packager Shell Object" showAsIcon="1" r:id="rId4" imgW="914400" imgH="806400" progId="Package">
                  <p:embed/>
                </p:oleObj>
              </mc:Choice>
              <mc:Fallback>
                <p:oleObj name="Packager Shell Object" showAsIcon="1" r:id="rId4" imgW="914400" imgH="806400" progId="Package">
                  <p:embed/>
                  <p:pic>
                    <p:nvPicPr>
                      <p:cNvPr id="0" name=""/>
                      <p:cNvPicPr/>
                      <p:nvPr/>
                    </p:nvPicPr>
                    <p:blipFill>
                      <a:blip r:embed="rId5"/>
                      <a:stretch>
                        <a:fillRect/>
                      </a:stretch>
                    </p:blipFill>
                    <p:spPr>
                      <a:xfrm>
                        <a:off x="2229787" y="5029200"/>
                        <a:ext cx="914400" cy="806450"/>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22FC9E8B-3921-44A9-A7F7-86DFFD28053A}"/>
              </a:ext>
            </a:extLst>
          </p:cNvPr>
          <p:cNvPicPr>
            <a:picLocks noChangeAspect="1"/>
          </p:cNvPicPr>
          <p:nvPr/>
        </p:nvPicPr>
        <p:blipFill>
          <a:blip r:embed="rId6"/>
          <a:stretch>
            <a:fillRect/>
          </a:stretch>
        </p:blipFill>
        <p:spPr>
          <a:xfrm>
            <a:off x="264851" y="5835651"/>
            <a:ext cx="2988016" cy="626326"/>
          </a:xfrm>
          <a:prstGeom prst="rect">
            <a:avLst/>
          </a:prstGeom>
        </p:spPr>
      </p:pic>
      <p:pic>
        <p:nvPicPr>
          <p:cNvPr id="6" name="Picture 5">
            <a:extLst>
              <a:ext uri="{FF2B5EF4-FFF2-40B4-BE49-F238E27FC236}">
                <a16:creationId xmlns:a16="http://schemas.microsoft.com/office/drawing/2014/main" id="{8515B225-E6C5-48E6-A3DA-7B666F87B537}"/>
              </a:ext>
            </a:extLst>
          </p:cNvPr>
          <p:cNvPicPr>
            <a:picLocks noChangeAspect="1"/>
          </p:cNvPicPr>
          <p:nvPr/>
        </p:nvPicPr>
        <p:blipFill>
          <a:blip r:embed="rId7"/>
          <a:stretch>
            <a:fillRect/>
          </a:stretch>
        </p:blipFill>
        <p:spPr>
          <a:xfrm>
            <a:off x="291083" y="6725530"/>
            <a:ext cx="4713657" cy="1204172"/>
          </a:xfrm>
          <a:prstGeom prst="rect">
            <a:avLst/>
          </a:prstGeom>
        </p:spPr>
      </p:pic>
      <p:pic>
        <p:nvPicPr>
          <p:cNvPr id="8" name="Picture 7">
            <a:extLst>
              <a:ext uri="{FF2B5EF4-FFF2-40B4-BE49-F238E27FC236}">
                <a16:creationId xmlns:a16="http://schemas.microsoft.com/office/drawing/2014/main" id="{17651559-0C0D-453F-B9C4-B265566EA0B5}"/>
              </a:ext>
            </a:extLst>
          </p:cNvPr>
          <p:cNvPicPr>
            <a:picLocks noChangeAspect="1"/>
          </p:cNvPicPr>
          <p:nvPr/>
        </p:nvPicPr>
        <p:blipFill>
          <a:blip r:embed="rId8"/>
          <a:stretch>
            <a:fillRect/>
          </a:stretch>
        </p:blipFill>
        <p:spPr>
          <a:xfrm>
            <a:off x="264850" y="8038552"/>
            <a:ext cx="4351364" cy="1205077"/>
          </a:xfrm>
          <a:prstGeom prst="rect">
            <a:avLst/>
          </a:prstGeom>
        </p:spPr>
      </p:pic>
      <p:pic>
        <p:nvPicPr>
          <p:cNvPr id="10" name="Picture 9">
            <a:extLst>
              <a:ext uri="{FF2B5EF4-FFF2-40B4-BE49-F238E27FC236}">
                <a16:creationId xmlns:a16="http://schemas.microsoft.com/office/drawing/2014/main" id="{D0B45637-A72E-4750-9765-B748B2D64002}"/>
              </a:ext>
            </a:extLst>
          </p:cNvPr>
          <p:cNvPicPr>
            <a:picLocks noChangeAspect="1"/>
          </p:cNvPicPr>
          <p:nvPr/>
        </p:nvPicPr>
        <p:blipFill>
          <a:blip r:embed="rId9"/>
          <a:stretch>
            <a:fillRect/>
          </a:stretch>
        </p:blipFill>
        <p:spPr>
          <a:xfrm>
            <a:off x="3558903" y="5324058"/>
            <a:ext cx="3642610" cy="12263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1: Return a list of employees with Job Titles and Department Names</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A4F947BD-6E95-486E-9380-2CA61343BE8B}"/>
              </a:ext>
            </a:extLst>
          </p:cNvPr>
          <p:cNvPicPr>
            <a:picLocks noChangeAspect="1"/>
          </p:cNvPicPr>
          <p:nvPr/>
        </p:nvPicPr>
        <p:blipFill>
          <a:blip r:embed="rId4"/>
          <a:stretch>
            <a:fillRect/>
          </a:stretch>
        </p:blipFill>
        <p:spPr>
          <a:xfrm>
            <a:off x="264850" y="4884044"/>
            <a:ext cx="6790544" cy="1563290"/>
          </a:xfrm>
          <a:prstGeom prst="rect">
            <a:avLst/>
          </a:prstGeom>
        </p:spPr>
      </p:pic>
      <p:graphicFrame>
        <p:nvGraphicFramePr>
          <p:cNvPr id="4" name="Object 3">
            <a:extLst>
              <a:ext uri="{FF2B5EF4-FFF2-40B4-BE49-F238E27FC236}">
                <a16:creationId xmlns:a16="http://schemas.microsoft.com/office/drawing/2014/main" id="{41765AE4-39D9-45F0-895D-383B08D0C4EB}"/>
              </a:ext>
            </a:extLst>
          </p:cNvPr>
          <p:cNvGraphicFramePr>
            <a:graphicFrameLocks noChangeAspect="1"/>
          </p:cNvGraphicFramePr>
          <p:nvPr>
            <p:extLst>
              <p:ext uri="{D42A27DB-BD31-4B8C-83A1-F6EECF244321}">
                <p14:modId xmlns:p14="http://schemas.microsoft.com/office/powerpoint/2010/main" val="2073050957"/>
              </p:ext>
            </p:extLst>
          </p:nvPr>
        </p:nvGraphicFramePr>
        <p:xfrm>
          <a:off x="565878" y="7030567"/>
          <a:ext cx="914400" cy="806450"/>
        </p:xfrm>
        <a:graphic>
          <a:graphicData uri="http://schemas.openxmlformats.org/presentationml/2006/ole">
            <mc:AlternateContent xmlns:mc="http://schemas.openxmlformats.org/markup-compatibility/2006">
              <mc:Choice xmlns:v="urn:schemas-microsoft-com:vml" Requires="v">
                <p:oleObj spid="_x0000_s2074" name="Packager Shell Object" showAsIcon="1" r:id="rId5" imgW="914400" imgH="806400" progId="Package">
                  <p:embed/>
                </p:oleObj>
              </mc:Choice>
              <mc:Fallback>
                <p:oleObj name="Packager Shell Object" showAsIcon="1" r:id="rId5" imgW="914400" imgH="806400" progId="Package">
                  <p:embed/>
                  <p:pic>
                    <p:nvPicPr>
                      <p:cNvPr id="0" name=""/>
                      <p:cNvPicPr/>
                      <p:nvPr/>
                    </p:nvPicPr>
                    <p:blipFill>
                      <a:blip r:embed="rId6"/>
                      <a:stretch>
                        <a:fillRect/>
                      </a:stretch>
                    </p:blipFill>
                    <p:spPr>
                      <a:xfrm>
                        <a:off x="565878" y="7030567"/>
                        <a:ext cx="914400" cy="806450"/>
                      </a:xfrm>
                      <a:prstGeom prst="rect">
                        <a:avLst/>
                      </a:prstGeom>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2: Insert Web Programmer as a new job title</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graphicFrame>
        <p:nvGraphicFramePr>
          <p:cNvPr id="2" name="Object 1">
            <a:extLst>
              <a:ext uri="{FF2B5EF4-FFF2-40B4-BE49-F238E27FC236}">
                <a16:creationId xmlns:a16="http://schemas.microsoft.com/office/drawing/2014/main" id="{49432352-968B-4F59-8181-272C314827C9}"/>
              </a:ext>
            </a:extLst>
          </p:cNvPr>
          <p:cNvGraphicFramePr>
            <a:graphicFrameLocks noChangeAspect="1"/>
          </p:cNvGraphicFramePr>
          <p:nvPr>
            <p:extLst>
              <p:ext uri="{D42A27DB-BD31-4B8C-83A1-F6EECF244321}">
                <p14:modId xmlns:p14="http://schemas.microsoft.com/office/powerpoint/2010/main" val="1443535027"/>
              </p:ext>
            </p:extLst>
          </p:nvPr>
        </p:nvGraphicFramePr>
        <p:xfrm>
          <a:off x="835701" y="4625975"/>
          <a:ext cx="914400" cy="806450"/>
        </p:xfrm>
        <a:graphic>
          <a:graphicData uri="http://schemas.openxmlformats.org/presentationml/2006/ole">
            <mc:AlternateContent xmlns:mc="http://schemas.openxmlformats.org/markup-compatibility/2006">
              <mc:Choice xmlns:v="urn:schemas-microsoft-com:vml" Requires="v">
                <p:oleObj spid="_x0000_s3098" name="Packager Shell Object" showAsIcon="1" r:id="rId4" imgW="914400" imgH="806400" progId="Package">
                  <p:embed/>
                </p:oleObj>
              </mc:Choice>
              <mc:Fallback>
                <p:oleObj name="Packager Shell Object" showAsIcon="1" r:id="rId4" imgW="914400" imgH="806400" progId="Package">
                  <p:embed/>
                  <p:pic>
                    <p:nvPicPr>
                      <p:cNvPr id="0" name=""/>
                      <p:cNvPicPr/>
                      <p:nvPr/>
                    </p:nvPicPr>
                    <p:blipFill>
                      <a:blip r:embed="rId5"/>
                      <a:stretch>
                        <a:fillRect/>
                      </a:stretch>
                    </p:blipFill>
                    <p:spPr>
                      <a:xfrm>
                        <a:off x="835701" y="4625975"/>
                        <a:ext cx="914400" cy="806450"/>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6F382825-D06C-475E-9B12-7F68FEFAA3BE}"/>
              </a:ext>
            </a:extLst>
          </p:cNvPr>
          <p:cNvPicPr>
            <a:picLocks noChangeAspect="1"/>
          </p:cNvPicPr>
          <p:nvPr/>
        </p:nvPicPr>
        <p:blipFill>
          <a:blip r:embed="rId6"/>
          <a:stretch>
            <a:fillRect/>
          </a:stretch>
        </p:blipFill>
        <p:spPr>
          <a:xfrm>
            <a:off x="835701" y="5432425"/>
            <a:ext cx="5372376" cy="281954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3: Correct the job title from web programmer to web developer</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200" dirty="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graphicFrame>
        <p:nvGraphicFramePr>
          <p:cNvPr id="2" name="Object 1">
            <a:extLst>
              <a:ext uri="{FF2B5EF4-FFF2-40B4-BE49-F238E27FC236}">
                <a16:creationId xmlns:a16="http://schemas.microsoft.com/office/drawing/2014/main" id="{19EB1386-1E20-4D72-AF26-9948A82141B0}"/>
              </a:ext>
            </a:extLst>
          </p:cNvPr>
          <p:cNvGraphicFramePr>
            <a:graphicFrameLocks noChangeAspect="1"/>
          </p:cNvGraphicFramePr>
          <p:nvPr>
            <p:extLst>
              <p:ext uri="{D42A27DB-BD31-4B8C-83A1-F6EECF244321}">
                <p14:modId xmlns:p14="http://schemas.microsoft.com/office/powerpoint/2010/main" val="1762002259"/>
              </p:ext>
            </p:extLst>
          </p:nvPr>
        </p:nvGraphicFramePr>
        <p:xfrm>
          <a:off x="1180476" y="5029200"/>
          <a:ext cx="914400" cy="806450"/>
        </p:xfrm>
        <a:graphic>
          <a:graphicData uri="http://schemas.openxmlformats.org/presentationml/2006/ole">
            <mc:AlternateContent xmlns:mc="http://schemas.openxmlformats.org/markup-compatibility/2006">
              <mc:Choice xmlns:v="urn:schemas-microsoft-com:vml" Requires="v">
                <p:oleObj spid="_x0000_s4121" name="Packager Shell Object" showAsIcon="1" r:id="rId4" imgW="914400" imgH="806400" progId="Package">
                  <p:embed/>
                </p:oleObj>
              </mc:Choice>
              <mc:Fallback>
                <p:oleObj name="Packager Shell Object" showAsIcon="1" r:id="rId4" imgW="914400" imgH="806400" progId="Package">
                  <p:embed/>
                  <p:pic>
                    <p:nvPicPr>
                      <p:cNvPr id="0" name=""/>
                      <p:cNvPicPr/>
                      <p:nvPr/>
                    </p:nvPicPr>
                    <p:blipFill>
                      <a:blip r:embed="rId5"/>
                      <a:stretch>
                        <a:fillRect/>
                      </a:stretch>
                    </p:blipFill>
                    <p:spPr>
                      <a:xfrm>
                        <a:off x="1180476" y="5029200"/>
                        <a:ext cx="914400" cy="806450"/>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D50C9F95-B291-419D-B264-2C9FCA4A4560}"/>
              </a:ext>
            </a:extLst>
          </p:cNvPr>
          <p:cNvPicPr>
            <a:picLocks noChangeAspect="1"/>
          </p:cNvPicPr>
          <p:nvPr/>
        </p:nvPicPr>
        <p:blipFill>
          <a:blip r:embed="rId6"/>
          <a:stretch>
            <a:fillRect/>
          </a:stretch>
        </p:blipFill>
        <p:spPr>
          <a:xfrm>
            <a:off x="986089" y="6471129"/>
            <a:ext cx="5410478" cy="13716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  </a:t>
            </a:r>
            <a:r>
              <a:rPr lang="en" sz="1500" b="1" dirty="0">
                <a:solidFill>
                  <a:srgbClr val="2E3D49"/>
                </a:solidFill>
                <a:highlight>
                  <a:srgbClr val="FFFFFF"/>
                </a:highlight>
                <a:latin typeface="Open Sans"/>
                <a:ea typeface="Open Sans"/>
                <a:cs typeface="Open Sans"/>
                <a:sym typeface="Open Sans"/>
              </a:rPr>
              <a:t>   Business requirement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40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rgbClr val="FFFFFF"/>
                </a:highlight>
                <a:latin typeface="Open Sans"/>
                <a:ea typeface="Open Sans"/>
                <a:cs typeface="Open Sans"/>
                <a:sym typeface="Open Sans"/>
              </a:rPr>
              <a:t>Dataset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The </a:t>
            </a:r>
            <a:r>
              <a:rPr lang="en" sz="1300" u="sng" dirty="0">
                <a:solidFill>
                  <a:schemeClr val="hlink"/>
                </a:solidFill>
                <a:highlight>
                  <a:srgbClr val="FFFFFF"/>
                </a:highlight>
                <a:latin typeface="Open Sans"/>
                <a:ea typeface="Open Sans"/>
                <a:cs typeface="Open Sans"/>
                <a:sym typeface="Open Sans"/>
                <a:hlinkClick r:id="rId3"/>
              </a:rPr>
              <a:t>HR dataset</a:t>
            </a:r>
            <a:r>
              <a:rPr lang="en" sz="1300" dirty="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chemeClr val="lt1"/>
                </a:highlight>
                <a:latin typeface="Open Sans"/>
                <a:ea typeface="Open Sans"/>
                <a:cs typeface="Open Sans"/>
                <a:sym typeface="Open Sans"/>
              </a:rPr>
              <a:t>IT Department Best Practices</a:t>
            </a:r>
            <a:endParaRPr sz="1500" b="1" dirty="0">
              <a:solidFill>
                <a:srgbClr val="2E3D49"/>
              </a:solidFill>
              <a:highlight>
                <a:schemeClr val="lt1"/>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dirty="0">
                <a:solidFill>
                  <a:schemeClr val="hlink"/>
                </a:solidFill>
                <a:highlight>
                  <a:schemeClr val="lt1"/>
                </a:highlight>
                <a:latin typeface="Open Sans"/>
                <a:ea typeface="Open Sans"/>
                <a:cs typeface="Open Sans"/>
                <a:sym typeface="Open Sans"/>
                <a:hlinkClick r:id="rId4"/>
              </a:rPr>
              <a:t>Best Practices document</a:t>
            </a:r>
            <a:r>
              <a:rPr lang="en" sz="1300" dirty="0">
                <a:solidFill>
                  <a:srgbClr val="525C65"/>
                </a:solidFill>
                <a:highlight>
                  <a:schemeClr val="lt1"/>
                </a:highlight>
                <a:latin typeface="Open Sans"/>
                <a:ea typeface="Open Sans"/>
                <a:cs typeface="Open Sans"/>
                <a:sym typeface="Open Sans"/>
              </a:rPr>
              <a:t>.</a:t>
            </a:r>
            <a:endParaRPr sz="1300" dirty="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4: Delete the job title Web Developer from the database</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200" dirty="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graphicFrame>
        <p:nvGraphicFramePr>
          <p:cNvPr id="2" name="Object 1">
            <a:extLst>
              <a:ext uri="{FF2B5EF4-FFF2-40B4-BE49-F238E27FC236}">
                <a16:creationId xmlns:a16="http://schemas.microsoft.com/office/drawing/2014/main" id="{7AB970FE-C663-413D-ABBE-9C6C7350BCB7}"/>
              </a:ext>
            </a:extLst>
          </p:cNvPr>
          <p:cNvGraphicFramePr>
            <a:graphicFrameLocks noChangeAspect="1"/>
          </p:cNvGraphicFramePr>
          <p:nvPr>
            <p:extLst>
              <p:ext uri="{D42A27DB-BD31-4B8C-83A1-F6EECF244321}">
                <p14:modId xmlns:p14="http://schemas.microsoft.com/office/powerpoint/2010/main" val="1444278780"/>
              </p:ext>
            </p:extLst>
          </p:nvPr>
        </p:nvGraphicFramePr>
        <p:xfrm>
          <a:off x="1015584" y="5110093"/>
          <a:ext cx="914400" cy="806450"/>
        </p:xfrm>
        <a:graphic>
          <a:graphicData uri="http://schemas.openxmlformats.org/presentationml/2006/ole">
            <mc:AlternateContent xmlns:mc="http://schemas.openxmlformats.org/markup-compatibility/2006">
              <mc:Choice xmlns:v="urn:schemas-microsoft-com:vml" Requires="v">
                <p:oleObj spid="_x0000_s5145" name="Packager Shell Object" showAsIcon="1" r:id="rId4" imgW="914400" imgH="806400" progId="Package">
                  <p:embed/>
                </p:oleObj>
              </mc:Choice>
              <mc:Fallback>
                <p:oleObj name="Packager Shell Object" showAsIcon="1" r:id="rId4" imgW="914400" imgH="806400" progId="Package">
                  <p:embed/>
                  <p:pic>
                    <p:nvPicPr>
                      <p:cNvPr id="0" name=""/>
                      <p:cNvPicPr/>
                      <p:nvPr/>
                    </p:nvPicPr>
                    <p:blipFill>
                      <a:blip r:embed="rId5"/>
                      <a:stretch>
                        <a:fillRect/>
                      </a:stretch>
                    </p:blipFill>
                    <p:spPr>
                      <a:xfrm>
                        <a:off x="1015584" y="5110093"/>
                        <a:ext cx="914400" cy="806450"/>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FCC4CC1C-905A-47EF-8F07-BC0EEACC1B82}"/>
              </a:ext>
            </a:extLst>
          </p:cNvPr>
          <p:cNvPicPr>
            <a:picLocks noChangeAspect="1"/>
          </p:cNvPicPr>
          <p:nvPr/>
        </p:nvPicPr>
        <p:blipFill>
          <a:blip r:embed="rId6"/>
          <a:stretch>
            <a:fillRect/>
          </a:stretch>
        </p:blipFill>
        <p:spPr>
          <a:xfrm>
            <a:off x="1223255" y="6917094"/>
            <a:ext cx="4216617" cy="132086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5: How many employees are in each department?</a:t>
            </a: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lang="en-IN"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graphicFrame>
        <p:nvGraphicFramePr>
          <p:cNvPr id="2" name="Object 1">
            <a:extLst>
              <a:ext uri="{FF2B5EF4-FFF2-40B4-BE49-F238E27FC236}">
                <a16:creationId xmlns:a16="http://schemas.microsoft.com/office/drawing/2014/main" id="{83D54203-2D83-48FB-8C9F-886947EAAD28}"/>
              </a:ext>
            </a:extLst>
          </p:cNvPr>
          <p:cNvGraphicFramePr>
            <a:graphicFrameLocks noChangeAspect="1"/>
          </p:cNvGraphicFramePr>
          <p:nvPr>
            <p:extLst>
              <p:ext uri="{D42A27DB-BD31-4B8C-83A1-F6EECF244321}">
                <p14:modId xmlns:p14="http://schemas.microsoft.com/office/powerpoint/2010/main" val="1235843903"/>
              </p:ext>
            </p:extLst>
          </p:nvPr>
        </p:nvGraphicFramePr>
        <p:xfrm>
          <a:off x="850392" y="4817999"/>
          <a:ext cx="914400" cy="806450"/>
        </p:xfrm>
        <a:graphic>
          <a:graphicData uri="http://schemas.openxmlformats.org/presentationml/2006/ole">
            <mc:AlternateContent xmlns:mc="http://schemas.openxmlformats.org/markup-compatibility/2006">
              <mc:Choice xmlns:v="urn:schemas-microsoft-com:vml" Requires="v">
                <p:oleObj spid="_x0000_s6165" name="Packager Shell Object" showAsIcon="1" r:id="rId4" imgW="914400" imgH="806400" progId="Package">
                  <p:embed/>
                </p:oleObj>
              </mc:Choice>
              <mc:Fallback>
                <p:oleObj name="Packager Shell Object" showAsIcon="1" r:id="rId4" imgW="914400" imgH="806400" progId="Package">
                  <p:embed/>
                  <p:pic>
                    <p:nvPicPr>
                      <p:cNvPr id="0" name=""/>
                      <p:cNvPicPr/>
                      <p:nvPr/>
                    </p:nvPicPr>
                    <p:blipFill>
                      <a:blip r:embed="rId5"/>
                      <a:stretch>
                        <a:fillRect/>
                      </a:stretch>
                    </p:blipFill>
                    <p:spPr>
                      <a:xfrm>
                        <a:off x="850392" y="4817999"/>
                        <a:ext cx="914400" cy="806450"/>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9F4356C8-C237-44A5-8F38-765262461D0D}"/>
              </a:ext>
            </a:extLst>
          </p:cNvPr>
          <p:cNvPicPr>
            <a:picLocks noChangeAspect="1"/>
          </p:cNvPicPr>
          <p:nvPr/>
        </p:nvPicPr>
        <p:blipFill>
          <a:blip r:embed="rId6"/>
          <a:stretch>
            <a:fillRect/>
          </a:stretch>
        </p:blipFill>
        <p:spPr>
          <a:xfrm>
            <a:off x="2292900" y="5029200"/>
            <a:ext cx="4686541" cy="260363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BF086D8E-2BF9-4C2B-873B-F2065CCA032C}"/>
              </a:ext>
            </a:extLst>
          </p:cNvPr>
          <p:cNvPicPr>
            <a:picLocks noChangeAspect="1"/>
          </p:cNvPicPr>
          <p:nvPr/>
        </p:nvPicPr>
        <p:blipFill>
          <a:blip r:embed="rId4"/>
          <a:stretch>
            <a:fillRect/>
          </a:stretch>
        </p:blipFill>
        <p:spPr>
          <a:xfrm>
            <a:off x="264850" y="6205398"/>
            <a:ext cx="7004630" cy="672527"/>
          </a:xfrm>
          <a:prstGeom prst="rect">
            <a:avLst/>
          </a:prstGeom>
        </p:spPr>
      </p:pic>
      <p:graphicFrame>
        <p:nvGraphicFramePr>
          <p:cNvPr id="4" name="Object 3">
            <a:extLst>
              <a:ext uri="{FF2B5EF4-FFF2-40B4-BE49-F238E27FC236}">
                <a16:creationId xmlns:a16="http://schemas.microsoft.com/office/drawing/2014/main" id="{7354B27E-D515-453A-9346-1A0D16748AA1}"/>
              </a:ext>
            </a:extLst>
          </p:cNvPr>
          <p:cNvGraphicFramePr>
            <a:graphicFrameLocks noChangeAspect="1"/>
          </p:cNvGraphicFramePr>
          <p:nvPr>
            <p:extLst>
              <p:ext uri="{D42A27DB-BD31-4B8C-83A1-F6EECF244321}">
                <p14:modId xmlns:p14="http://schemas.microsoft.com/office/powerpoint/2010/main" val="3230462103"/>
              </p:ext>
            </p:extLst>
          </p:nvPr>
        </p:nvGraphicFramePr>
        <p:xfrm>
          <a:off x="1024128" y="5271070"/>
          <a:ext cx="914400" cy="806450"/>
        </p:xfrm>
        <a:graphic>
          <a:graphicData uri="http://schemas.openxmlformats.org/presentationml/2006/ole">
            <mc:AlternateContent xmlns:mc="http://schemas.openxmlformats.org/markup-compatibility/2006">
              <mc:Choice xmlns:v="urn:schemas-microsoft-com:vml" Requires="v">
                <p:oleObj spid="_x0000_s7190" name="Packager Shell Object" showAsIcon="1" r:id="rId5" imgW="914400" imgH="806400" progId="Package">
                  <p:embed/>
                </p:oleObj>
              </mc:Choice>
              <mc:Fallback>
                <p:oleObj name="Packager Shell Object" showAsIcon="1" r:id="rId5" imgW="914400" imgH="806400" progId="Package">
                  <p:embed/>
                  <p:pic>
                    <p:nvPicPr>
                      <p:cNvPr id="0" name=""/>
                      <p:cNvPicPr/>
                      <p:nvPr/>
                    </p:nvPicPr>
                    <p:blipFill>
                      <a:blip r:embed="rId6"/>
                      <a:stretch>
                        <a:fillRect/>
                      </a:stretch>
                    </p:blipFill>
                    <p:spPr>
                      <a:xfrm>
                        <a:off x="1024128" y="5271070"/>
                        <a:ext cx="914400" cy="806450"/>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Question 7: Describe how you would apply table security to restrict access to employee salaries using an SQL server.</a:t>
            </a:r>
            <a:endParaRPr sz="1900" b="1" dirty="0">
              <a:latin typeface="Open Sans"/>
              <a:ea typeface="Open Sans"/>
              <a:cs typeface="Open Sans"/>
              <a:sym typeface="Open Sans"/>
            </a:endParaRPr>
          </a:p>
          <a:p>
            <a:pPr marL="0" lvl="0" indent="0" algn="l" rtl="0">
              <a:spcBef>
                <a:spcPts val="1600"/>
              </a:spcBef>
              <a:spcAft>
                <a:spcPts val="0"/>
              </a:spcAft>
              <a:buNone/>
            </a:pPr>
            <a:r>
              <a:rPr lang="en" sz="1900" b="1" dirty="0">
                <a:solidFill>
                  <a:srgbClr val="FF0000"/>
                </a:solidFill>
                <a:latin typeface="Open Sans"/>
                <a:ea typeface="Open Sans"/>
                <a:cs typeface="Open Sans"/>
                <a:sym typeface="Open Sans"/>
              </a:rPr>
              <a:t>** answer in a short paragraph, how you would apply table security to restrict access to employee salaries</a:t>
            </a:r>
            <a:endParaRPr sz="1900" b="1" dirty="0">
              <a:solidFill>
                <a:srgbClr val="FF0000"/>
              </a:solidFill>
              <a:latin typeface="Open Sans"/>
              <a:ea typeface="Open Sans"/>
              <a:cs typeface="Open Sans"/>
              <a:sym typeface="Open Sans"/>
            </a:endParaRPr>
          </a:p>
          <a:p>
            <a:pPr marL="457200" lvl="0" indent="0" algn="l" rtl="0">
              <a:spcBef>
                <a:spcPts val="1600"/>
              </a:spcBef>
              <a:spcAft>
                <a:spcPts val="0"/>
              </a:spcAft>
              <a:buNone/>
            </a:pPr>
            <a:r>
              <a:rPr lang="en-IN" sz="1900" b="1" dirty="0">
                <a:latin typeface="Open Sans"/>
                <a:ea typeface="Open Sans"/>
                <a:cs typeface="Open Sans"/>
                <a:sym typeface="Open Sans"/>
              </a:rPr>
              <a:t>Answer - </a:t>
            </a:r>
            <a:endParaRPr sz="1900" b="1" dirty="0">
              <a:latin typeface="Open Sans"/>
              <a:ea typeface="Open Sans"/>
              <a:cs typeface="Open Sans"/>
              <a:sym typeface="Open Sans"/>
            </a:endParaRPr>
          </a:p>
          <a:p>
            <a:pPr marL="342900" rtl="0" fontAlgn="ctr">
              <a:spcBef>
                <a:spcPts val="0"/>
              </a:spcBef>
              <a:spcAft>
                <a:spcPts val="0"/>
              </a:spcAft>
              <a:buFont typeface="Arial" panose="020B0604020202020204" pitchFamily="34" charset="0"/>
              <a:buChar char="•"/>
            </a:pPr>
            <a:r>
              <a:rPr lang="en-IN" sz="1800" dirty="0">
                <a:solidFill>
                  <a:srgbClr val="0070C0"/>
                </a:solidFill>
                <a:effectLst/>
                <a:latin typeface="Segoe UI" panose="020B0502040204020203" pitchFamily="34" charset="0"/>
              </a:rPr>
              <a:t>Create specified </a:t>
            </a:r>
            <a:r>
              <a:rPr lang="en-IN" sz="1800" b="1" dirty="0">
                <a:solidFill>
                  <a:srgbClr val="0070C0"/>
                </a:solidFill>
                <a:effectLst/>
                <a:latin typeface="Segoe UI" panose="020B0502040204020203" pitchFamily="34" charset="0"/>
              </a:rPr>
              <a:t>users (Employee)</a:t>
            </a:r>
            <a:r>
              <a:rPr lang="en-IN" sz="1800" dirty="0">
                <a:solidFill>
                  <a:srgbClr val="0070C0"/>
                </a:solidFill>
                <a:effectLst/>
                <a:latin typeface="Segoe UI" panose="020B0502040204020203" pitchFamily="34" charset="0"/>
              </a:rPr>
              <a:t> who want to have access to the data. These users will be granted access to some of the records based on their login context</a:t>
            </a:r>
            <a:endParaRPr lang="en-IN" sz="1800" dirty="0">
              <a:solidFill>
                <a:srgbClr val="0070C0"/>
              </a:solidFill>
              <a:effectLst/>
              <a:latin typeface="Calibri" panose="020F0502020204030204" pitchFamily="34" charset="0"/>
            </a:endParaRPr>
          </a:p>
          <a:p>
            <a:pPr marL="342900" rtl="0" fontAlgn="ctr">
              <a:spcBef>
                <a:spcPts val="0"/>
              </a:spcBef>
              <a:spcAft>
                <a:spcPts val="0"/>
              </a:spcAft>
              <a:buFont typeface="Arial" panose="020B0604020202020204" pitchFamily="34" charset="0"/>
              <a:buChar char="•"/>
            </a:pPr>
            <a:r>
              <a:rPr lang="en-IN" sz="1800" dirty="0">
                <a:solidFill>
                  <a:srgbClr val="0070C0"/>
                </a:solidFill>
                <a:effectLst/>
                <a:latin typeface="Segoe UI" panose="020B0502040204020203" pitchFamily="34" charset="0"/>
              </a:rPr>
              <a:t>The next step is to create an </a:t>
            </a:r>
            <a:r>
              <a:rPr lang="en-IN" sz="1800" b="1" dirty="0">
                <a:solidFill>
                  <a:srgbClr val="0070C0"/>
                </a:solidFill>
                <a:effectLst/>
                <a:latin typeface="Segoe UI" panose="020B0502040204020203" pitchFamily="34" charset="0"/>
              </a:rPr>
              <a:t>inline table-valued function</a:t>
            </a:r>
            <a:r>
              <a:rPr lang="en-IN" sz="1800" dirty="0">
                <a:solidFill>
                  <a:srgbClr val="0070C0"/>
                </a:solidFill>
                <a:effectLst/>
                <a:latin typeface="Segoe UI" panose="020B0502040204020203" pitchFamily="34" charset="0"/>
              </a:rPr>
              <a:t> in SQL. This function will contain the filter predicate for the table on which Row Level Security is to be implemented</a:t>
            </a:r>
            <a:endParaRPr lang="en-IN" sz="1800" dirty="0">
              <a:solidFill>
                <a:srgbClr val="0070C0"/>
              </a:solidFill>
              <a:effectLst/>
              <a:latin typeface="Calibri" panose="020F0502020204030204" pitchFamily="34" charset="0"/>
            </a:endParaRPr>
          </a:p>
          <a:p>
            <a:pPr marL="342900" rtl="0" fontAlgn="ctr">
              <a:spcBef>
                <a:spcPts val="0"/>
              </a:spcBef>
              <a:spcAft>
                <a:spcPts val="0"/>
              </a:spcAft>
              <a:buFont typeface="Arial" panose="020B0604020202020204" pitchFamily="34" charset="0"/>
              <a:buChar char="•"/>
            </a:pPr>
            <a:r>
              <a:rPr lang="en-IN" sz="1800" dirty="0">
                <a:solidFill>
                  <a:srgbClr val="0070C0"/>
                </a:solidFill>
                <a:effectLst/>
                <a:latin typeface="Segoe UI" panose="020B0502040204020203" pitchFamily="34" charset="0"/>
              </a:rPr>
              <a:t>The final step is to create and apply </a:t>
            </a:r>
            <a:r>
              <a:rPr lang="en-IN" sz="1800" b="1" dirty="0">
                <a:solidFill>
                  <a:srgbClr val="0070C0"/>
                </a:solidFill>
                <a:effectLst/>
                <a:latin typeface="Segoe UI" panose="020B0502040204020203" pitchFamily="34" charset="0"/>
              </a:rPr>
              <a:t>security policy</a:t>
            </a:r>
            <a:r>
              <a:rPr lang="en-IN" sz="1800" dirty="0">
                <a:solidFill>
                  <a:srgbClr val="0070C0"/>
                </a:solidFill>
                <a:effectLst/>
                <a:latin typeface="Segoe UI" panose="020B0502040204020203" pitchFamily="34" charset="0"/>
              </a:rPr>
              <a:t> for Emp and provide the above inline table-valued function to it</a:t>
            </a:r>
            <a:endParaRPr lang="en-IN" sz="1800" dirty="0">
              <a:solidFill>
                <a:srgbClr val="0070C0"/>
              </a:solidFill>
              <a:effectLst/>
              <a:latin typeface="Calibri" panose="020F0502020204030204" pitchFamily="34" charset="0"/>
            </a:endParaRPr>
          </a:p>
          <a:p>
            <a:pPr marL="0" lvl="0" indent="0" algn="l" rtl="0">
              <a:spcBef>
                <a:spcPts val="1600"/>
              </a:spcBef>
              <a:spcAft>
                <a:spcPts val="0"/>
              </a:spcAft>
              <a:buNone/>
            </a:pPr>
            <a:endParaRPr lang="en-IN"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Above and Beyond (optional)</a:t>
            </a:r>
            <a:endParaRPr sz="300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4: Above and Beyond</a:t>
            </a:r>
            <a:endParaRPr/>
          </a:p>
        </p:txBody>
      </p:sp>
      <p:sp>
        <p:nvSpPr>
          <p:cNvPr id="343" name="Google Shape;343;p76"/>
          <p:cNvSpPr txBox="1">
            <a:spLocks noGrp="1"/>
          </p:cNvSpPr>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1</a:t>
            </a:r>
            <a:endParaRPr/>
          </a:p>
        </p:txBody>
      </p:sp>
      <p:sp>
        <p:nvSpPr>
          <p:cNvPr id="349" name="Google Shape;349;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Open Sans"/>
                <a:ea typeface="Open Sans"/>
                <a:cs typeface="Open Sans"/>
                <a:sym typeface="Open Sans"/>
              </a:rPr>
              <a:t>Create a view that returns all employee attributes; results should resemble initial Excel file</a:t>
            </a:r>
            <a:endParaRPr sz="2000" b="1" dirty="0">
              <a:latin typeface="Open Sans"/>
              <a:ea typeface="Open Sans"/>
              <a:cs typeface="Open Sans"/>
              <a:sym typeface="Open Sans"/>
            </a:endParaRPr>
          </a:p>
          <a:p>
            <a:pPr marL="0" lvl="0" indent="0" algn="l" rtl="0">
              <a:spcBef>
                <a:spcPts val="1600"/>
              </a:spcBef>
              <a:spcAft>
                <a:spcPts val="0"/>
              </a:spcAft>
              <a:buNone/>
            </a:pPr>
            <a:r>
              <a:rPr lang="en" sz="1900" dirty="0">
                <a:solidFill>
                  <a:srgbClr val="FF0000"/>
                </a:solidFill>
              </a:rPr>
              <a:t>** return a screenshot of the view create code, along with the results of a select all on the view </a:t>
            </a:r>
            <a:endParaRPr sz="1900" dirty="0">
              <a:solidFill>
                <a:srgbClr val="FF0000"/>
              </a:solidFill>
            </a:endParaRPr>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4" name="Picture 3">
            <a:extLst>
              <a:ext uri="{FF2B5EF4-FFF2-40B4-BE49-F238E27FC236}">
                <a16:creationId xmlns:a16="http://schemas.microsoft.com/office/drawing/2014/main" id="{90B92316-06FF-4844-897A-21340749EE5B}"/>
              </a:ext>
            </a:extLst>
          </p:cNvPr>
          <p:cNvPicPr>
            <a:picLocks noChangeAspect="1"/>
          </p:cNvPicPr>
          <p:nvPr/>
        </p:nvPicPr>
        <p:blipFill>
          <a:blip r:embed="rId4"/>
          <a:stretch>
            <a:fillRect/>
          </a:stretch>
        </p:blipFill>
        <p:spPr>
          <a:xfrm>
            <a:off x="424873" y="5669415"/>
            <a:ext cx="6677891" cy="1957313"/>
          </a:xfrm>
          <a:prstGeom prst="rect">
            <a:avLst/>
          </a:prstGeom>
        </p:spPr>
      </p:pic>
      <p:graphicFrame>
        <p:nvGraphicFramePr>
          <p:cNvPr id="5" name="Object 4">
            <a:extLst>
              <a:ext uri="{FF2B5EF4-FFF2-40B4-BE49-F238E27FC236}">
                <a16:creationId xmlns:a16="http://schemas.microsoft.com/office/drawing/2014/main" id="{7BB86394-6348-45D2-99AF-DA1C778C813C}"/>
              </a:ext>
            </a:extLst>
          </p:cNvPr>
          <p:cNvGraphicFramePr>
            <a:graphicFrameLocks noChangeAspect="1"/>
          </p:cNvGraphicFramePr>
          <p:nvPr>
            <p:extLst>
              <p:ext uri="{D42A27DB-BD31-4B8C-83A1-F6EECF244321}">
                <p14:modId xmlns:p14="http://schemas.microsoft.com/office/powerpoint/2010/main" val="1426881723"/>
              </p:ext>
            </p:extLst>
          </p:nvPr>
        </p:nvGraphicFramePr>
        <p:xfrm>
          <a:off x="621145" y="4533611"/>
          <a:ext cx="914400" cy="806450"/>
        </p:xfrm>
        <a:graphic>
          <a:graphicData uri="http://schemas.openxmlformats.org/presentationml/2006/ole">
            <mc:AlternateContent xmlns:mc="http://schemas.openxmlformats.org/markup-compatibility/2006">
              <mc:Choice xmlns:v="urn:schemas-microsoft-com:vml" Requires="v">
                <p:oleObj spid="_x0000_s8206" name="Packager Shell Object" showAsIcon="1" r:id="rId5" imgW="914400" imgH="806400" progId="Package">
                  <p:embed/>
                </p:oleObj>
              </mc:Choice>
              <mc:Fallback>
                <p:oleObj name="Packager Shell Object" showAsIcon="1" r:id="rId5" imgW="914400" imgH="806400" progId="Package">
                  <p:embed/>
                  <p:pic>
                    <p:nvPicPr>
                      <p:cNvPr id="0" name=""/>
                      <p:cNvPicPr/>
                      <p:nvPr/>
                    </p:nvPicPr>
                    <p:blipFill>
                      <a:blip r:embed="rId6"/>
                      <a:stretch>
                        <a:fillRect/>
                      </a:stretch>
                    </p:blipFill>
                    <p:spPr>
                      <a:xfrm>
                        <a:off x="621145" y="4533611"/>
                        <a:ext cx="914400" cy="806450"/>
                      </a:xfrm>
                      <a:prstGeom prst="rect">
                        <a:avLst/>
                      </a:prstGeom>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2</a:t>
            </a:r>
            <a:endParaRPr/>
          </a:p>
        </p:txBody>
      </p:sp>
      <p:sp>
        <p:nvSpPr>
          <p:cNvPr id="355" name="Google Shape;355;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3</a:t>
            </a:r>
            <a:endParaRPr/>
          </a:p>
        </p:txBody>
      </p:sp>
      <p:sp>
        <p:nvSpPr>
          <p:cNvPr id="361" name="Google Shape;361;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Implement user security on the restricted salary attribute.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Create a non-management user named </a:t>
            </a:r>
            <a:r>
              <a:rPr lang="en" sz="1900">
                <a:solidFill>
                  <a:srgbClr val="FF0000"/>
                </a:solidFill>
                <a:latin typeface="Source Code Pro"/>
                <a:ea typeface="Source Code Pro"/>
                <a:cs typeface="Source Code Pro"/>
                <a:sym typeface="Source Code Pro"/>
              </a:rPr>
              <a:t>NoMgr</a:t>
            </a:r>
            <a:r>
              <a:rPr lang="en" sz="1900">
                <a:solidFill>
                  <a:srgbClr val="FF0000"/>
                </a:solidFill>
                <a:latin typeface="Open Sans"/>
                <a:ea typeface="Open Sans"/>
                <a:cs typeface="Open Sans"/>
                <a:sym typeface="Open Sans"/>
              </a:rPr>
              <a:t>.</a:t>
            </a:r>
            <a:r>
              <a:rPr lang="en" sz="1900">
                <a:solidFill>
                  <a:srgbClr val="FF0000"/>
                </a:solidFill>
              </a:rPr>
              <a:t> Show the code of how your would grant access to the database, but revoke access to the salary data.</a:t>
            </a:r>
            <a:endParaRPr sz="1900">
              <a:solidFill>
                <a:srgbClr val="FF0000"/>
              </a:solidFill>
            </a:endParaRPr>
          </a:p>
          <a:p>
            <a:pPr marL="0" lvl="0" indent="0" algn="l" rtl="0">
              <a:spcBef>
                <a:spcPts val="1600"/>
              </a:spcBef>
              <a:spcAft>
                <a:spcPts val="0"/>
              </a:spcAft>
              <a:buNone/>
            </a:pPr>
            <a:r>
              <a:rPr lang="en" sz="1900">
                <a:solidFill>
                  <a:srgbClr val="FF0000"/>
                </a:solidFill>
              </a:rPr>
              <a:t>Submit screenshot of code</a:t>
            </a:r>
            <a:endParaRPr sz="1900">
              <a:solidFill>
                <a:srgbClr val="FF0000"/>
              </a:solidFill>
            </a:endParaRPr>
          </a:p>
          <a:p>
            <a:pPr marL="457200" lvl="0" indent="0" algn="l" rtl="0">
              <a:spcBef>
                <a:spcPts val="1600"/>
              </a:spcBef>
              <a:spcAft>
                <a:spcPts val="1600"/>
              </a:spcAft>
              <a:buNone/>
            </a:pP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Appendix</a:t>
            </a:r>
            <a:endParaRPr sz="3000" b="1">
              <a:solidFill>
                <a:srgbClr val="FFFFFF"/>
              </a:solidFill>
              <a:latin typeface="Open Sans"/>
              <a:ea typeface="Open Sans"/>
              <a:cs typeface="Open Sans"/>
              <a:sym typeface="Open Sans"/>
            </a:endParaRPr>
          </a:p>
          <a:p>
            <a:pPr marL="0" lvl="0" indent="0" algn="l" rtl="0">
              <a:lnSpc>
                <a:spcPct val="150000"/>
              </a:lnSpc>
              <a:spcBef>
                <a:spcPts val="0"/>
              </a:spcBef>
              <a:spcAft>
                <a:spcPts val="0"/>
              </a:spcAft>
              <a:buClr>
                <a:schemeClr val="lt1"/>
              </a:buClr>
              <a:buFont typeface="Open Sans"/>
              <a:buNone/>
            </a:pPr>
            <a:endParaRPr sz="3000" b="1">
              <a:solidFill>
                <a:srgbClr val="FFFFFF"/>
              </a:solidFill>
              <a:latin typeface="Open Sans"/>
              <a:ea typeface="Open Sans"/>
              <a:cs typeface="Open Sans"/>
              <a:sym typeface="Open Sans"/>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Info</a:t>
            </a:r>
            <a:endParaRPr/>
          </a:p>
        </p:txBody>
      </p:sp>
      <p:sp>
        <p:nvSpPr>
          <p:cNvPr id="373" name="Google Shape;373;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You can include supporting or additional information that supports your previous slides, but isn’t necessary for every person to see that looks at your slides.</a:t>
            </a:r>
            <a:endParaRPr sz="31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dirty="0">
              <a:solidFill>
                <a:schemeClr val="dk1"/>
              </a:solidFill>
              <a:highlight>
                <a:srgbClr val="DBE2E8"/>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Hi,</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Thanks,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Sarah Collins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Head of HR</a:t>
            </a:r>
            <a:endParaRPr sz="11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dirty="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3" name="Google Shape;213;p5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800" b="1" dirty="0">
                <a:latin typeface="Open Sans"/>
                <a:ea typeface="Open Sans"/>
                <a:cs typeface="Open Sans"/>
                <a:sym typeface="Open Sans"/>
              </a:rPr>
              <a:t>Purpose of the new database:</a:t>
            </a:r>
            <a:endParaRPr sz="8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800" dirty="0"/>
              <a:t>What is the business partner requesting  </a:t>
            </a:r>
          </a:p>
          <a:p>
            <a:pPr marL="457200" lvl="0" indent="0" algn="l" rtl="0">
              <a:lnSpc>
                <a:spcPct val="100000"/>
              </a:lnSpc>
              <a:spcBef>
                <a:spcPts val="1600"/>
              </a:spcBef>
              <a:spcAft>
                <a:spcPts val="0"/>
              </a:spcAft>
              <a:buClr>
                <a:schemeClr val="dk1"/>
              </a:buClr>
              <a:buSzPts val="1100"/>
              <a:buFont typeface="Arial"/>
              <a:buNone/>
            </a:pPr>
            <a:r>
              <a:rPr lang="en" sz="800" i="1" dirty="0">
                <a:solidFill>
                  <a:srgbClr val="0070C0"/>
                </a:solidFill>
              </a:rPr>
              <a:t>Tech ABC Corp has seen recent and sudden increase in it’s resource for which it aims to have a Database in place to handle the HR operations . Further growth is </a:t>
            </a:r>
            <a:r>
              <a:rPr lang="en-IN" sz="800" i="1" dirty="0">
                <a:solidFill>
                  <a:srgbClr val="0070C0"/>
                </a:solidFill>
              </a:rPr>
              <a:t>expected,</a:t>
            </a:r>
            <a:r>
              <a:rPr lang="en" sz="800" i="1" dirty="0">
                <a:solidFill>
                  <a:srgbClr val="0070C0"/>
                </a:solidFill>
              </a:rPr>
              <a:t> and the company aims to prepare it’s current assests to meet the future needs .</a:t>
            </a:r>
            <a:endParaRPr sz="800" i="1" dirty="0">
              <a:solidFill>
                <a:srgbClr val="0070C0"/>
              </a:solidFill>
            </a:endParaRPr>
          </a:p>
          <a:p>
            <a:pPr marL="457200" lvl="0" indent="-349250" algn="l" rtl="0">
              <a:spcBef>
                <a:spcPts val="1200"/>
              </a:spcBef>
              <a:spcAft>
                <a:spcPts val="0"/>
              </a:spcAft>
              <a:buSzPts val="1900"/>
              <a:buFont typeface="Open Sans"/>
              <a:buChar char="●"/>
            </a:pPr>
            <a:r>
              <a:rPr lang="en" sz="800" b="1" dirty="0">
                <a:latin typeface="Open Sans"/>
                <a:ea typeface="Open Sans"/>
                <a:cs typeface="Open Sans"/>
                <a:sym typeface="Open Sans"/>
              </a:rPr>
              <a:t>Describe current data management solution:</a:t>
            </a:r>
            <a:endParaRPr sz="800" b="1" dirty="0">
              <a:solidFill>
                <a:srgbClr val="000000"/>
              </a:solidFill>
              <a:latin typeface="Arial"/>
              <a:ea typeface="Arial"/>
              <a:cs typeface="Arial"/>
              <a:sym typeface="Arial"/>
            </a:endParaRPr>
          </a:p>
          <a:p>
            <a:pPr marL="457200" lvl="0" indent="0" algn="l" rtl="0">
              <a:spcBef>
                <a:spcPts val="1200"/>
              </a:spcBef>
              <a:spcAft>
                <a:spcPts val="0"/>
              </a:spcAft>
              <a:buNone/>
            </a:pPr>
            <a:r>
              <a:rPr lang="en" sz="800" dirty="0"/>
              <a:t>What is the current method data storage/management</a:t>
            </a:r>
          </a:p>
          <a:p>
            <a:pPr marL="457200" lvl="0" indent="0" algn="l" rtl="0">
              <a:spcBef>
                <a:spcPts val="1200"/>
              </a:spcBef>
              <a:spcAft>
                <a:spcPts val="0"/>
              </a:spcAft>
              <a:buNone/>
            </a:pPr>
            <a:r>
              <a:rPr lang="en-US" sz="800" i="1" dirty="0">
                <a:solidFill>
                  <a:srgbClr val="0070C0"/>
                </a:solidFill>
                <a:sym typeface="Arial"/>
              </a:rPr>
              <a:t>T</a:t>
            </a:r>
            <a:r>
              <a:rPr lang="en" sz="800" i="1" dirty="0">
                <a:solidFill>
                  <a:srgbClr val="0070C0"/>
                </a:solidFill>
                <a:sym typeface="Arial"/>
              </a:rPr>
              <a:t>he As-Is process involves storing the data in Microsoft Excel </a:t>
            </a:r>
            <a:endParaRPr sz="800" i="1" dirty="0">
              <a:solidFill>
                <a:srgbClr val="0070C0"/>
              </a:solidFill>
              <a:sym typeface="Arial"/>
            </a:endParaRPr>
          </a:p>
          <a:p>
            <a:pPr marL="457200" lvl="0" indent="-349250" algn="l" rtl="0">
              <a:spcBef>
                <a:spcPts val="1200"/>
              </a:spcBef>
              <a:spcAft>
                <a:spcPts val="0"/>
              </a:spcAft>
              <a:buSzPts val="1900"/>
              <a:buFont typeface="Open Sans"/>
              <a:buChar char="●"/>
            </a:pPr>
            <a:r>
              <a:rPr lang="en" sz="800" b="1" dirty="0">
                <a:latin typeface="Open Sans"/>
                <a:ea typeface="Open Sans"/>
                <a:cs typeface="Open Sans"/>
                <a:sym typeface="Open Sans"/>
              </a:rPr>
              <a:t>Describe current data available:</a:t>
            </a:r>
            <a:endParaRPr sz="800" b="1" dirty="0">
              <a:latin typeface="Open Sans"/>
              <a:ea typeface="Open Sans"/>
              <a:cs typeface="Open Sans"/>
              <a:sym typeface="Open Sans"/>
            </a:endParaRPr>
          </a:p>
          <a:p>
            <a:pPr marL="0" lvl="0" indent="0" algn="l" rtl="0">
              <a:spcBef>
                <a:spcPts val="1600"/>
              </a:spcBef>
              <a:spcAft>
                <a:spcPts val="0"/>
              </a:spcAft>
              <a:buNone/>
            </a:pPr>
            <a:r>
              <a:rPr lang="en" sz="800" b="1" dirty="0">
                <a:latin typeface="Open Sans"/>
                <a:ea typeface="Open Sans"/>
                <a:cs typeface="Open Sans"/>
                <a:sym typeface="Open Sans"/>
              </a:rPr>
              <a:t>	</a:t>
            </a:r>
            <a:r>
              <a:rPr lang="en" sz="800" dirty="0"/>
              <a:t>What data does the business currently have available</a:t>
            </a:r>
          </a:p>
          <a:p>
            <a:pPr marL="0" lvl="0" indent="0" algn="l" rtl="0">
              <a:spcBef>
                <a:spcPts val="1600"/>
              </a:spcBef>
              <a:spcAft>
                <a:spcPts val="0"/>
              </a:spcAft>
              <a:buNone/>
            </a:pPr>
            <a:r>
              <a:rPr lang="en" sz="800" i="1" dirty="0">
                <a:solidFill>
                  <a:srgbClr val="0070C0"/>
                </a:solidFill>
              </a:rPr>
              <a:t>       The Business currently contains HR dataset for 206 employees along with other information like Job Title,Department, Manager, Hire Date , Start Date , End Date,Work Location and Salary .</a:t>
            </a:r>
            <a:r>
              <a:rPr lang="en" sz="800" dirty="0"/>
              <a:t>	 	</a:t>
            </a:r>
          </a:p>
          <a:p>
            <a:pPr marL="342900" lvl="0" indent="-342900" algn="l" rtl="0">
              <a:spcBef>
                <a:spcPts val="1600"/>
              </a:spcBef>
              <a:spcAft>
                <a:spcPts val="0"/>
              </a:spcAft>
              <a:buFont typeface="Arial" panose="020B0604020202020204" pitchFamily="34" charset="0"/>
              <a:buChar char="•"/>
            </a:pPr>
            <a:r>
              <a:rPr lang="en" sz="800" b="1" dirty="0">
                <a:latin typeface="Open Sans"/>
                <a:ea typeface="Open Sans"/>
                <a:cs typeface="Open Sans"/>
                <a:sym typeface="Open Sans"/>
              </a:rPr>
              <a:t>     Additional data requests:</a:t>
            </a:r>
            <a:endParaRPr sz="8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800" dirty="0"/>
              <a:t>Does the user have future data requests</a:t>
            </a:r>
          </a:p>
          <a:p>
            <a:pPr marL="457200" lvl="0" indent="0" algn="l" rtl="0">
              <a:lnSpc>
                <a:spcPct val="100000"/>
              </a:lnSpc>
              <a:spcBef>
                <a:spcPts val="1600"/>
              </a:spcBef>
              <a:spcAft>
                <a:spcPts val="0"/>
              </a:spcAft>
              <a:buNone/>
            </a:pPr>
            <a:r>
              <a:rPr lang="en" sz="800" i="1" dirty="0">
                <a:solidFill>
                  <a:srgbClr val="0070C0"/>
                </a:solidFill>
              </a:rPr>
              <a:t>Yes , there is a future data request to connect the HR data set with Payrol Department so that the Employee Attendance , leaves could be collated </a:t>
            </a:r>
            <a:r>
              <a:rPr lang="en" sz="800" dirty="0"/>
              <a:t>.</a:t>
            </a:r>
            <a:endParaRPr sz="800" dirty="0"/>
          </a:p>
          <a:p>
            <a:pPr marL="457200" lvl="0" indent="-349250" algn="l" rtl="0">
              <a:spcBef>
                <a:spcPts val="1600"/>
              </a:spcBef>
              <a:spcAft>
                <a:spcPts val="0"/>
              </a:spcAft>
              <a:buSzPts val="1900"/>
              <a:buFont typeface="Open Sans"/>
              <a:buChar char="●"/>
            </a:pPr>
            <a:r>
              <a:rPr lang="en" sz="800" b="1" dirty="0">
                <a:latin typeface="Open Sans"/>
                <a:ea typeface="Open Sans"/>
                <a:cs typeface="Open Sans"/>
                <a:sym typeface="Open Sans"/>
              </a:rPr>
              <a:t>Who will own/manage data</a:t>
            </a:r>
            <a:endParaRPr sz="8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800" dirty="0"/>
              <a:t>What department will own / manage the data in the database</a:t>
            </a:r>
          </a:p>
          <a:p>
            <a:pPr marL="457200" lvl="0" indent="0" algn="l" rtl="0">
              <a:lnSpc>
                <a:spcPct val="100000"/>
              </a:lnSpc>
              <a:spcBef>
                <a:spcPts val="1600"/>
              </a:spcBef>
              <a:spcAft>
                <a:spcPts val="0"/>
              </a:spcAft>
              <a:buNone/>
            </a:pPr>
            <a:r>
              <a:rPr lang="en-US" sz="800" i="1" dirty="0">
                <a:solidFill>
                  <a:srgbClr val="0070C0"/>
                </a:solidFill>
              </a:rPr>
              <a:t>HR employee and Management are the key owners of the Live Database .</a:t>
            </a:r>
            <a:endParaRPr sz="800" i="1" dirty="0">
              <a:solidFill>
                <a:srgbClr val="0070C0"/>
              </a:solidFill>
            </a:endParaRPr>
          </a:p>
          <a:p>
            <a:pPr marL="457200" lvl="0" indent="0" algn="l" rtl="0">
              <a:lnSpc>
                <a:spcPct val="100000"/>
              </a:lnSpc>
              <a:spcBef>
                <a:spcPts val="0"/>
              </a:spcBef>
              <a:spcAft>
                <a:spcPts val="0"/>
              </a:spcAft>
              <a:buNone/>
            </a:pPr>
            <a:endParaRPr sz="800" dirty="0"/>
          </a:p>
          <a:p>
            <a:pPr marL="457200" lvl="0" indent="-349250" algn="l" rtl="0">
              <a:spcBef>
                <a:spcPts val="0"/>
              </a:spcBef>
              <a:spcAft>
                <a:spcPts val="0"/>
              </a:spcAft>
              <a:buSzPts val="1900"/>
              <a:buFont typeface="Open Sans"/>
              <a:buChar char="●"/>
            </a:pPr>
            <a:r>
              <a:rPr lang="en" sz="800" b="1" dirty="0">
                <a:latin typeface="Open Sans"/>
                <a:ea typeface="Open Sans"/>
                <a:cs typeface="Open Sans"/>
                <a:sym typeface="Open Sans"/>
              </a:rPr>
              <a:t>Who will have access to database</a:t>
            </a:r>
            <a:endParaRPr sz="8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800" dirty="0"/>
              <a:t>List user types that will have access; also list any restrictions to access.</a:t>
            </a:r>
          </a:p>
          <a:p>
            <a:pPr marL="457200" lvl="0" indent="0" algn="l" rtl="0">
              <a:lnSpc>
                <a:spcPct val="100000"/>
              </a:lnSpc>
              <a:spcBef>
                <a:spcPts val="1600"/>
              </a:spcBef>
              <a:spcAft>
                <a:spcPts val="0"/>
              </a:spcAft>
              <a:buNone/>
            </a:pPr>
            <a:r>
              <a:rPr lang="en-US" sz="800" i="1" dirty="0">
                <a:solidFill>
                  <a:srgbClr val="0070C0"/>
                </a:solidFill>
              </a:rPr>
              <a:t>Management and HR – Read / Write access ; Employee – Read Only Access , No access to Salary</a:t>
            </a:r>
          </a:p>
          <a:p>
            <a:pPr marL="457200" lvl="0" indent="0" algn="l" rtl="0">
              <a:lnSpc>
                <a:spcPct val="100000"/>
              </a:lnSpc>
              <a:spcBef>
                <a:spcPts val="1600"/>
              </a:spcBef>
              <a:spcAft>
                <a:spcPts val="0"/>
              </a:spcAft>
              <a:buNone/>
            </a:pPr>
            <a:endParaRPr sz="800" dirty="0"/>
          </a:p>
          <a:p>
            <a:pPr marL="457200" lvl="0" indent="0" algn="l" rtl="0">
              <a:spcBef>
                <a:spcPts val="0"/>
              </a:spcBef>
              <a:spcAft>
                <a:spcPts val="0"/>
              </a:spcAft>
              <a:buClr>
                <a:schemeClr val="dk1"/>
              </a:buClr>
              <a:buSzPts val="1100"/>
              <a:buFont typeface="Arial"/>
              <a:buNone/>
            </a:pPr>
            <a:endParaRPr sz="800" dirty="0"/>
          </a:p>
          <a:p>
            <a:pPr marL="457200" lvl="0" indent="0" algn="l" rtl="0">
              <a:spcBef>
                <a:spcPts val="1600"/>
              </a:spcBef>
              <a:spcAft>
                <a:spcPts val="1600"/>
              </a:spcAft>
              <a:buNone/>
            </a:pPr>
            <a:endParaRPr sz="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Architect Business Requirement</a:t>
            </a:r>
            <a:endParaRPr dirty="0"/>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800" b="1" dirty="0">
                <a:latin typeface="Open Sans"/>
                <a:ea typeface="Open Sans"/>
                <a:cs typeface="Open Sans"/>
                <a:sym typeface="Open Sans"/>
              </a:rPr>
              <a:t>Estimated size of database</a:t>
            </a:r>
            <a:endParaRPr sz="8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800" dirty="0"/>
              <a:t>List the size of the database in terms of numbers of rows. Business users often understand row or column size instead of GBs or MBs</a:t>
            </a:r>
          </a:p>
          <a:p>
            <a:pPr marL="457200" lvl="0" indent="0" algn="l" rtl="0">
              <a:lnSpc>
                <a:spcPct val="100000"/>
              </a:lnSpc>
              <a:spcBef>
                <a:spcPts val="1600"/>
              </a:spcBef>
              <a:spcAft>
                <a:spcPts val="0"/>
              </a:spcAft>
              <a:buNone/>
            </a:pPr>
            <a:r>
              <a:rPr lang="en" sz="800" i="1" dirty="0">
                <a:solidFill>
                  <a:srgbClr val="0070C0"/>
                </a:solidFill>
              </a:rPr>
              <a:t>206 Employee records  to be included in the live database currently </a:t>
            </a:r>
            <a:endParaRPr sz="800" i="1" dirty="0">
              <a:solidFill>
                <a:srgbClr val="0070C0"/>
              </a:solidFill>
            </a:endParaRPr>
          </a:p>
          <a:p>
            <a:pPr marL="0" lvl="0" indent="0" algn="l" rtl="0">
              <a:spcBef>
                <a:spcPts val="0"/>
              </a:spcBef>
              <a:spcAft>
                <a:spcPts val="0"/>
              </a:spcAft>
              <a:buNone/>
            </a:pPr>
            <a:endParaRPr sz="800" dirty="0"/>
          </a:p>
          <a:p>
            <a:pPr marL="457200" lvl="0" indent="-349250" algn="l" rtl="0">
              <a:spcBef>
                <a:spcPts val="1600"/>
              </a:spcBef>
              <a:spcAft>
                <a:spcPts val="0"/>
              </a:spcAft>
              <a:buSzPts val="1900"/>
              <a:buFont typeface="Open Sans"/>
              <a:buChar char="●"/>
            </a:pPr>
            <a:r>
              <a:rPr lang="en" sz="800" b="1" dirty="0">
                <a:latin typeface="Open Sans"/>
                <a:ea typeface="Open Sans"/>
                <a:cs typeface="Open Sans"/>
                <a:sym typeface="Open Sans"/>
              </a:rPr>
              <a:t>Estimated annual growth</a:t>
            </a:r>
            <a:endParaRPr sz="8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800" dirty="0"/>
              <a:t>List any expected growth to the data</a:t>
            </a:r>
          </a:p>
          <a:p>
            <a:pPr marL="457200" lvl="0" indent="0" algn="l" rtl="0">
              <a:lnSpc>
                <a:spcPct val="100000"/>
              </a:lnSpc>
              <a:spcBef>
                <a:spcPts val="1600"/>
              </a:spcBef>
              <a:spcAft>
                <a:spcPts val="0"/>
              </a:spcAft>
              <a:buNone/>
            </a:pPr>
            <a:r>
              <a:rPr lang="en" sz="800" i="1" dirty="0">
                <a:solidFill>
                  <a:srgbClr val="0070C0"/>
                </a:solidFill>
                <a:latin typeface="Open Sans"/>
                <a:ea typeface="Open Sans"/>
                <a:cs typeface="Open Sans"/>
                <a:sym typeface="Open Sans"/>
              </a:rPr>
              <a:t>Estimating 20% increase in data size for next 5 years </a:t>
            </a:r>
            <a:endParaRPr sz="800" i="1" dirty="0">
              <a:solidFill>
                <a:srgbClr val="0070C0"/>
              </a:solidFill>
              <a:latin typeface="Open Sans"/>
              <a:ea typeface="Open Sans"/>
              <a:cs typeface="Open Sans"/>
              <a:sym typeface="Open Sans"/>
            </a:endParaRPr>
          </a:p>
          <a:p>
            <a:pPr marL="0" lvl="0" indent="0" algn="l" rtl="0">
              <a:spcBef>
                <a:spcPts val="0"/>
              </a:spcBef>
              <a:spcAft>
                <a:spcPts val="0"/>
              </a:spcAft>
              <a:buNone/>
            </a:pPr>
            <a:endParaRPr sz="8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800" b="1" dirty="0">
                <a:latin typeface="Open Sans"/>
                <a:ea typeface="Open Sans"/>
                <a:cs typeface="Open Sans"/>
                <a:sym typeface="Open Sans"/>
              </a:rPr>
              <a:t>Is any of the data sensitive/restricted</a:t>
            </a:r>
            <a:endParaRPr sz="8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800" dirty="0"/>
              <a:t>List any data that may be sensitive or restricted from particular users</a:t>
            </a:r>
          </a:p>
          <a:p>
            <a:pPr marL="457200" lvl="0" indent="0" algn="l" rtl="0">
              <a:lnSpc>
                <a:spcPct val="100000"/>
              </a:lnSpc>
              <a:spcBef>
                <a:spcPts val="1600"/>
              </a:spcBef>
              <a:spcAft>
                <a:spcPts val="0"/>
              </a:spcAft>
              <a:buNone/>
            </a:pPr>
            <a:r>
              <a:rPr lang="en" sz="800" i="1" dirty="0">
                <a:solidFill>
                  <a:srgbClr val="0070C0"/>
                </a:solidFill>
              </a:rPr>
              <a:t>Salary information is considered sensitive and hence restricted for access by the Employee</a:t>
            </a:r>
            <a:endParaRPr sz="800" i="1" dirty="0">
              <a:solidFill>
                <a:srgbClr val="0070C0"/>
              </a:solidFill>
            </a:endParaRPr>
          </a:p>
          <a:p>
            <a:pPr marL="0" lvl="0" indent="0" algn="l" rtl="0">
              <a:spcBef>
                <a:spcPts val="0"/>
              </a:spcBef>
              <a:spcAft>
                <a:spcPts val="0"/>
              </a:spcAft>
              <a:buNone/>
            </a:pPr>
            <a:endParaRPr sz="800" b="1" dirty="0">
              <a:latin typeface="Open Sans"/>
              <a:ea typeface="Open Sans"/>
              <a:cs typeface="Open Sans"/>
              <a:sym typeface="Open Sans"/>
            </a:endParaRPr>
          </a:p>
          <a:p>
            <a:pPr marL="457200" lvl="0" indent="0" algn="l" rtl="0">
              <a:lnSpc>
                <a:spcPct val="100000"/>
              </a:lnSpc>
              <a:spcBef>
                <a:spcPts val="1600"/>
              </a:spcBef>
              <a:spcAft>
                <a:spcPts val="0"/>
              </a:spcAft>
              <a:buNone/>
            </a:pPr>
            <a:endParaRPr sz="800" dirty="0"/>
          </a:p>
          <a:p>
            <a:pPr marL="457200" lvl="0" indent="0" algn="l" rtl="0">
              <a:lnSpc>
                <a:spcPct val="100000"/>
              </a:lnSpc>
              <a:spcBef>
                <a:spcPts val="0"/>
              </a:spcBef>
              <a:spcAft>
                <a:spcPts val="0"/>
              </a:spcAft>
              <a:buNone/>
            </a:pPr>
            <a:endParaRPr sz="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800" b="1" dirty="0">
                <a:latin typeface="Open Sans"/>
                <a:ea typeface="Open Sans"/>
                <a:cs typeface="Open Sans"/>
                <a:sym typeface="Open Sans"/>
              </a:rPr>
              <a:t>Justification for the new database</a:t>
            </a:r>
            <a:endParaRPr sz="8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800" dirty="0"/>
              <a:t>Provide at least two justifications for building a database</a:t>
            </a:r>
          </a:p>
          <a:p>
            <a:pPr marL="457200" lvl="0" indent="0" algn="l" rtl="0">
              <a:lnSpc>
                <a:spcPct val="100000"/>
              </a:lnSpc>
              <a:spcBef>
                <a:spcPts val="1600"/>
              </a:spcBef>
              <a:spcAft>
                <a:spcPts val="0"/>
              </a:spcAft>
              <a:buNone/>
            </a:pPr>
            <a:r>
              <a:rPr lang="en" sz="800" i="1" dirty="0">
                <a:solidFill>
                  <a:srgbClr val="0070C0"/>
                </a:solidFill>
              </a:rPr>
              <a:t>The Current database is contained in an excel which becomes difficult to be mainatained for future, hence there arises a need for a live databse </a:t>
            </a:r>
          </a:p>
          <a:p>
            <a:pPr marL="457200" lvl="0" indent="0" algn="l" rtl="0">
              <a:lnSpc>
                <a:spcPct val="100000"/>
              </a:lnSpc>
              <a:spcBef>
                <a:spcPts val="1600"/>
              </a:spcBef>
              <a:spcAft>
                <a:spcPts val="0"/>
              </a:spcAft>
              <a:buNone/>
            </a:pPr>
            <a:r>
              <a:rPr lang="en-US" sz="800" i="1" dirty="0">
                <a:solidFill>
                  <a:srgbClr val="0070C0"/>
                </a:solidFill>
              </a:rPr>
              <a:t>The</a:t>
            </a:r>
            <a:r>
              <a:rPr lang="en" sz="800" i="1" dirty="0">
                <a:solidFill>
                  <a:srgbClr val="0070C0"/>
                </a:solidFill>
              </a:rPr>
              <a:t> Company expects 20% growth in t</a:t>
            </a:r>
            <a:r>
              <a:rPr lang="en-US" sz="800" i="1" dirty="0">
                <a:solidFill>
                  <a:srgbClr val="0070C0"/>
                </a:solidFill>
              </a:rPr>
              <a:t>he</a:t>
            </a:r>
            <a:r>
              <a:rPr lang="en" sz="800" i="1" dirty="0">
                <a:solidFill>
                  <a:srgbClr val="0070C0"/>
                </a:solidFill>
              </a:rPr>
              <a:t> employee data for next 5 years which will need to be automatically inserted into t</a:t>
            </a:r>
            <a:r>
              <a:rPr lang="en-US" sz="800" i="1" dirty="0">
                <a:solidFill>
                  <a:srgbClr val="0070C0"/>
                </a:solidFill>
              </a:rPr>
              <a:t>he</a:t>
            </a:r>
            <a:r>
              <a:rPr lang="en" sz="800" i="1" dirty="0">
                <a:solidFill>
                  <a:srgbClr val="0070C0"/>
                </a:solidFill>
              </a:rPr>
              <a:t> live database , any changes to t</a:t>
            </a:r>
            <a:r>
              <a:rPr lang="en-US" sz="800" i="1" dirty="0">
                <a:solidFill>
                  <a:srgbClr val="0070C0"/>
                </a:solidFill>
              </a:rPr>
              <a:t>he</a:t>
            </a:r>
            <a:r>
              <a:rPr lang="en" sz="800" i="1" dirty="0">
                <a:solidFill>
                  <a:srgbClr val="0070C0"/>
                </a:solidFill>
              </a:rPr>
              <a:t> Employee details (Salary , Department , Work Location etc.) shall also be handled automatically in the new database .</a:t>
            </a:r>
            <a:endParaRPr sz="800" i="1" dirty="0">
              <a:solidFill>
                <a:srgbClr val="0070C0"/>
              </a:solidFill>
            </a:endParaRPr>
          </a:p>
          <a:p>
            <a:pPr marL="0" lvl="0" indent="0" algn="l" rtl="0">
              <a:spcBef>
                <a:spcPts val="0"/>
              </a:spcBef>
              <a:spcAft>
                <a:spcPts val="0"/>
              </a:spcAft>
              <a:buNone/>
            </a:pPr>
            <a:endParaRPr sz="800" dirty="0"/>
          </a:p>
          <a:p>
            <a:pPr marL="457200" lvl="0" indent="-349250" algn="l" rtl="0">
              <a:spcBef>
                <a:spcPts val="1600"/>
              </a:spcBef>
              <a:spcAft>
                <a:spcPts val="0"/>
              </a:spcAft>
              <a:buSzPts val="1900"/>
              <a:buFont typeface="Open Sans"/>
              <a:buChar char="●"/>
            </a:pPr>
            <a:r>
              <a:rPr lang="en" sz="800" b="1" dirty="0">
                <a:latin typeface="Open Sans"/>
                <a:ea typeface="Open Sans"/>
                <a:cs typeface="Open Sans"/>
                <a:sym typeface="Open Sans"/>
              </a:rPr>
              <a:t>Database objects</a:t>
            </a:r>
            <a:endParaRPr sz="8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800" dirty="0"/>
              <a:t>List the database objects (tables, views, special procedures)  that will be created for the database. </a:t>
            </a:r>
            <a:endParaRPr sz="800" dirty="0"/>
          </a:p>
          <a:p>
            <a:pPr marL="457200" lvl="0" indent="0" algn="l" rtl="0">
              <a:lnSpc>
                <a:spcPct val="100000"/>
              </a:lnSpc>
              <a:spcBef>
                <a:spcPts val="0"/>
              </a:spcBef>
              <a:spcAft>
                <a:spcPts val="0"/>
              </a:spcAft>
              <a:buNone/>
            </a:pPr>
            <a:endParaRPr sz="800" dirty="0"/>
          </a:p>
          <a:p>
            <a:pPr marL="457200" lvl="0" indent="0" algn="l" rtl="0">
              <a:lnSpc>
                <a:spcPct val="100000"/>
              </a:lnSpc>
              <a:spcBef>
                <a:spcPts val="0"/>
              </a:spcBef>
              <a:spcAft>
                <a:spcPts val="0"/>
              </a:spcAft>
              <a:buNone/>
            </a:pPr>
            <a:r>
              <a:rPr lang="en" sz="800" dirty="0"/>
              <a:t>Hint - you may want to circle back to this answer after completing the logical ERD in step 2.</a:t>
            </a:r>
          </a:p>
          <a:p>
            <a:pPr marL="457200" lvl="0" indent="0" algn="l" rtl="0">
              <a:lnSpc>
                <a:spcPct val="100000"/>
              </a:lnSpc>
              <a:spcBef>
                <a:spcPts val="0"/>
              </a:spcBef>
              <a:spcAft>
                <a:spcPts val="0"/>
              </a:spcAft>
              <a:buNone/>
            </a:pPr>
            <a:endParaRPr lang="en" sz="800" dirty="0"/>
          </a:p>
          <a:p>
            <a:pPr marL="457200" lvl="0" indent="0" algn="l" rtl="0">
              <a:lnSpc>
                <a:spcPct val="100000"/>
              </a:lnSpc>
              <a:spcBef>
                <a:spcPts val="0"/>
              </a:spcBef>
              <a:spcAft>
                <a:spcPts val="0"/>
              </a:spcAft>
              <a:buNone/>
            </a:pPr>
            <a:endParaRPr lang="en" sz="800" dirty="0"/>
          </a:p>
          <a:p>
            <a:pPr marL="457200" lvl="0" indent="0" algn="l" rtl="0">
              <a:lnSpc>
                <a:spcPct val="100000"/>
              </a:lnSpc>
              <a:spcBef>
                <a:spcPts val="0"/>
              </a:spcBef>
              <a:spcAft>
                <a:spcPts val="0"/>
              </a:spcAft>
              <a:buNone/>
            </a:pPr>
            <a:r>
              <a:rPr lang="en" sz="800" b="1" dirty="0">
                <a:solidFill>
                  <a:srgbClr val="0070C0"/>
                </a:solidFill>
              </a:rPr>
              <a:t>Databae Objects / Tables - </a:t>
            </a:r>
          </a:p>
          <a:p>
            <a:pPr indent="0">
              <a:lnSpc>
                <a:spcPct val="100000"/>
              </a:lnSpc>
              <a:buNone/>
            </a:pPr>
            <a:r>
              <a:rPr lang="en" sz="800" i="1" dirty="0">
                <a:solidFill>
                  <a:srgbClr val="0070C0"/>
                </a:solidFill>
              </a:rPr>
              <a:t>Employee </a:t>
            </a:r>
          </a:p>
          <a:p>
            <a:pPr indent="0">
              <a:lnSpc>
                <a:spcPct val="100000"/>
              </a:lnSpc>
              <a:buNone/>
            </a:pPr>
            <a:r>
              <a:rPr lang="en" sz="800" i="1" dirty="0">
                <a:solidFill>
                  <a:srgbClr val="0070C0"/>
                </a:solidFill>
              </a:rPr>
              <a:t>Address</a:t>
            </a:r>
          </a:p>
          <a:p>
            <a:pPr indent="0">
              <a:lnSpc>
                <a:spcPct val="100000"/>
              </a:lnSpc>
              <a:buNone/>
            </a:pPr>
            <a:r>
              <a:rPr lang="en" sz="800" i="1" dirty="0">
                <a:solidFill>
                  <a:srgbClr val="0070C0"/>
                </a:solidFill>
              </a:rPr>
              <a:t>Job</a:t>
            </a:r>
          </a:p>
          <a:p>
            <a:pPr indent="0">
              <a:lnSpc>
                <a:spcPct val="100000"/>
              </a:lnSpc>
              <a:buNone/>
            </a:pPr>
            <a:r>
              <a:rPr lang="en" sz="800" i="1" dirty="0">
                <a:solidFill>
                  <a:srgbClr val="0070C0"/>
                </a:solidFill>
              </a:rPr>
              <a:t>Department </a:t>
            </a:r>
          </a:p>
          <a:p>
            <a:pPr indent="0">
              <a:lnSpc>
                <a:spcPct val="100000"/>
              </a:lnSpc>
              <a:buNone/>
            </a:pPr>
            <a:r>
              <a:rPr lang="en" sz="800" i="1" dirty="0">
                <a:solidFill>
                  <a:srgbClr val="0070C0"/>
                </a:solidFill>
              </a:rPr>
              <a:t>Education </a:t>
            </a:r>
          </a:p>
          <a:p>
            <a:pPr indent="0">
              <a:lnSpc>
                <a:spcPct val="100000"/>
              </a:lnSpc>
              <a:buNone/>
            </a:pPr>
            <a:endParaRPr lang="en" sz="800" i="1" dirty="0">
              <a:solidFill>
                <a:srgbClr val="0070C0"/>
              </a:solidFill>
            </a:endParaRPr>
          </a:p>
          <a:p>
            <a:pPr indent="0">
              <a:lnSpc>
                <a:spcPct val="100000"/>
              </a:lnSpc>
              <a:buNone/>
            </a:pPr>
            <a:r>
              <a:rPr lang="en" sz="800" b="1" i="1" dirty="0">
                <a:solidFill>
                  <a:srgbClr val="0070C0"/>
                </a:solidFill>
              </a:rPr>
              <a:t>View – </a:t>
            </a:r>
          </a:p>
          <a:p>
            <a:pPr indent="0">
              <a:lnSpc>
                <a:spcPct val="100000"/>
              </a:lnSpc>
              <a:buNone/>
            </a:pPr>
            <a:r>
              <a:rPr lang="en-IN" sz="800" i="1" dirty="0" err="1">
                <a:solidFill>
                  <a:srgbClr val="0070C0"/>
                </a:solidFill>
              </a:rPr>
              <a:t>V_Emp</a:t>
            </a:r>
            <a:endParaRPr lang="en" sz="800" i="1" dirty="0">
              <a:solidFill>
                <a:srgbClr val="0070C0"/>
              </a:solidFill>
            </a:endParaRPr>
          </a:p>
          <a:p>
            <a:pPr marL="457200" lvl="0" indent="0" algn="l" rtl="0">
              <a:spcBef>
                <a:spcPts val="0"/>
              </a:spcBef>
              <a:spcAft>
                <a:spcPts val="0"/>
              </a:spcAft>
              <a:buNone/>
            </a:pPr>
            <a:endParaRPr sz="800" dirty="0"/>
          </a:p>
          <a:p>
            <a:pPr marL="457200" lvl="0" indent="-349250" algn="l" rtl="0">
              <a:spcBef>
                <a:spcPts val="1600"/>
              </a:spcBef>
              <a:spcAft>
                <a:spcPts val="0"/>
              </a:spcAft>
              <a:buSzPts val="1900"/>
              <a:buFont typeface="Open Sans"/>
              <a:buChar char="●"/>
            </a:pPr>
            <a:r>
              <a:rPr lang="en" sz="800" b="1" dirty="0">
                <a:latin typeface="Open Sans"/>
                <a:ea typeface="Open Sans"/>
                <a:cs typeface="Open Sans"/>
                <a:sym typeface="Open Sans"/>
              </a:rPr>
              <a:t>Data ingestion</a:t>
            </a:r>
            <a:endParaRPr sz="8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800" dirty="0"/>
              <a:t>Select a data ingestion method (ETL, Direct feed, API) based on the information provided. </a:t>
            </a:r>
          </a:p>
          <a:p>
            <a:pPr marL="457200" lvl="0" indent="0" algn="l" rtl="0">
              <a:lnSpc>
                <a:spcPct val="100000"/>
              </a:lnSpc>
              <a:spcBef>
                <a:spcPts val="1600"/>
              </a:spcBef>
              <a:spcAft>
                <a:spcPts val="0"/>
              </a:spcAft>
              <a:buClr>
                <a:schemeClr val="dk1"/>
              </a:buClr>
              <a:buSzPts val="1100"/>
              <a:buFont typeface="Arial"/>
              <a:buNone/>
            </a:pPr>
            <a:r>
              <a:rPr lang="en" sz="800" i="1" dirty="0">
                <a:solidFill>
                  <a:srgbClr val="0070C0"/>
                </a:solidFill>
              </a:rPr>
              <a:t>The data will be directly ingested into the database , CSV file insert can be used as t</a:t>
            </a:r>
            <a:r>
              <a:rPr lang="en-US" sz="800" i="1" dirty="0">
                <a:solidFill>
                  <a:srgbClr val="0070C0"/>
                </a:solidFill>
              </a:rPr>
              <a:t>he</a:t>
            </a:r>
            <a:r>
              <a:rPr lang="en" sz="800" i="1" dirty="0">
                <a:solidFill>
                  <a:srgbClr val="0070C0"/>
                </a:solidFill>
              </a:rPr>
              <a:t> method for the insert .</a:t>
            </a:r>
          </a:p>
          <a:p>
            <a:pPr marL="457200" lvl="0" indent="0" algn="l" rtl="0">
              <a:lnSpc>
                <a:spcPct val="100000"/>
              </a:lnSpc>
              <a:spcBef>
                <a:spcPts val="1600"/>
              </a:spcBef>
              <a:spcAft>
                <a:spcPts val="0"/>
              </a:spcAft>
              <a:buClr>
                <a:schemeClr val="dk1"/>
              </a:buClr>
              <a:buSzPts val="1100"/>
              <a:buFont typeface="Arial"/>
              <a:buNone/>
            </a:pPr>
            <a:r>
              <a:rPr lang="en" sz="800" i="1" dirty="0">
                <a:solidFill>
                  <a:srgbClr val="0070C0"/>
                </a:solidFill>
              </a:rPr>
              <a:t>Insert Scripts used to load data for Parent Tables  - </a:t>
            </a:r>
          </a:p>
          <a:p>
            <a:pPr marL="628650" indent="-171450">
              <a:lnSpc>
                <a:spcPct val="100000"/>
              </a:lnSpc>
              <a:spcBef>
                <a:spcPts val="1600"/>
              </a:spcBef>
              <a:buClr>
                <a:schemeClr val="dk1"/>
              </a:buClr>
              <a:buSzPts val="1100"/>
            </a:pPr>
            <a:r>
              <a:rPr lang="en" sz="800" i="1" dirty="0">
                <a:solidFill>
                  <a:srgbClr val="0070C0"/>
                </a:solidFill>
              </a:rPr>
              <a:t>Job , Department , Education and Address</a:t>
            </a:r>
          </a:p>
          <a:p>
            <a:pPr marL="457200" lvl="0" indent="0" algn="l" rtl="0">
              <a:lnSpc>
                <a:spcPct val="100000"/>
              </a:lnSpc>
              <a:spcBef>
                <a:spcPts val="1600"/>
              </a:spcBef>
              <a:spcAft>
                <a:spcPts val="0"/>
              </a:spcAft>
              <a:buClr>
                <a:schemeClr val="dk1"/>
              </a:buClr>
              <a:buSzPts val="1100"/>
              <a:buFont typeface="Arial"/>
              <a:buNone/>
            </a:pPr>
            <a:r>
              <a:rPr lang="en" sz="800" i="1" dirty="0">
                <a:solidFill>
                  <a:srgbClr val="0070C0"/>
                </a:solidFill>
              </a:rPr>
              <a:t>CSV file load into Dependent table – </a:t>
            </a:r>
          </a:p>
          <a:p>
            <a:pPr marL="628650" indent="-171450">
              <a:lnSpc>
                <a:spcPct val="100000"/>
              </a:lnSpc>
              <a:spcBef>
                <a:spcPts val="1600"/>
              </a:spcBef>
              <a:buClr>
                <a:schemeClr val="dk1"/>
              </a:buClr>
              <a:buSzPts val="1100"/>
            </a:pPr>
            <a:r>
              <a:rPr lang="en" sz="800" i="1" dirty="0">
                <a:solidFill>
                  <a:srgbClr val="0070C0"/>
                </a:solidFill>
              </a:rPr>
              <a:t>Employee </a:t>
            </a:r>
          </a:p>
          <a:p>
            <a:pPr indent="0">
              <a:lnSpc>
                <a:spcPct val="100000"/>
              </a:lnSpc>
              <a:spcBef>
                <a:spcPts val="1600"/>
              </a:spcBef>
              <a:buClr>
                <a:schemeClr val="dk1"/>
              </a:buClr>
              <a:buSzPts val="1100"/>
              <a:buNone/>
            </a:pPr>
            <a:r>
              <a:rPr lang="en-IN" sz="800" i="1" dirty="0">
                <a:solidFill>
                  <a:srgbClr val="0070C0"/>
                </a:solidFill>
              </a:rPr>
              <a:t>Copy Job from 'C:\Users\</a:t>
            </a:r>
            <a:r>
              <a:rPr lang="en-IN" sz="800" i="1" dirty="0" err="1">
                <a:solidFill>
                  <a:srgbClr val="0070C0"/>
                </a:solidFill>
              </a:rPr>
              <a:t>RuhiTamanna</a:t>
            </a:r>
            <a:r>
              <a:rPr lang="en-IN" sz="800" i="1" dirty="0">
                <a:solidFill>
                  <a:srgbClr val="0070C0"/>
                </a:solidFill>
              </a:rPr>
              <a:t>\Desktop\Udacity\hr-dataset.csv' with CSV HEADER;</a:t>
            </a:r>
            <a:endParaRPr sz="800" i="1" dirty="0">
              <a:solidFill>
                <a:srgbClr val="0070C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800" b="1" dirty="0">
                <a:latin typeface="Open Sans"/>
                <a:ea typeface="Open Sans"/>
                <a:cs typeface="Open Sans"/>
                <a:sym typeface="Open Sans"/>
              </a:rPr>
              <a:t>Data governance (Ownership and User access)</a:t>
            </a:r>
            <a:endParaRPr sz="8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800" b="1" dirty="0">
                <a:latin typeface="Open Sans"/>
                <a:ea typeface="Open Sans"/>
                <a:cs typeface="Open Sans"/>
                <a:sym typeface="Open Sans"/>
              </a:rPr>
              <a:t>Ownership: </a:t>
            </a:r>
            <a:r>
              <a:rPr lang="en" sz="800" dirty="0"/>
              <a:t>who will own and maintain the data</a:t>
            </a:r>
            <a:endParaRPr sz="800" dirty="0"/>
          </a:p>
          <a:p>
            <a:pPr marL="457200" lvl="0" indent="0" algn="l" rtl="0">
              <a:lnSpc>
                <a:spcPct val="100000"/>
              </a:lnSpc>
              <a:spcBef>
                <a:spcPts val="0"/>
              </a:spcBef>
              <a:spcAft>
                <a:spcPts val="0"/>
              </a:spcAft>
              <a:buNone/>
            </a:pPr>
            <a:endParaRPr sz="800" dirty="0"/>
          </a:p>
          <a:p>
            <a:pPr marL="457200" lvl="0" indent="0" algn="l" rtl="0">
              <a:lnSpc>
                <a:spcPct val="100000"/>
              </a:lnSpc>
              <a:spcBef>
                <a:spcPts val="0"/>
              </a:spcBef>
              <a:spcAft>
                <a:spcPts val="0"/>
              </a:spcAft>
              <a:buNone/>
            </a:pPr>
            <a:r>
              <a:rPr lang="en" sz="800" b="1" dirty="0">
                <a:latin typeface="Open Sans"/>
                <a:ea typeface="Open Sans"/>
                <a:cs typeface="Open Sans"/>
                <a:sym typeface="Open Sans"/>
              </a:rPr>
              <a:t>User Access: </a:t>
            </a:r>
            <a:r>
              <a:rPr lang="en" sz="800" dirty="0"/>
              <a:t>who will and will not have access to the data</a:t>
            </a:r>
          </a:p>
          <a:p>
            <a:pPr marL="457200" lvl="0" indent="0" algn="l" rtl="0">
              <a:lnSpc>
                <a:spcPct val="100000"/>
              </a:lnSpc>
              <a:spcBef>
                <a:spcPts val="0"/>
              </a:spcBef>
              <a:spcAft>
                <a:spcPts val="0"/>
              </a:spcAft>
              <a:buNone/>
            </a:pPr>
            <a:endParaRPr lang="en-US" sz="800" dirty="0"/>
          </a:p>
          <a:p>
            <a:pPr marL="457200" lvl="0" indent="0" algn="l" rtl="0">
              <a:lnSpc>
                <a:spcPct val="100000"/>
              </a:lnSpc>
              <a:spcBef>
                <a:spcPts val="0"/>
              </a:spcBef>
              <a:spcAft>
                <a:spcPts val="0"/>
              </a:spcAft>
              <a:buNone/>
            </a:pPr>
            <a:endParaRPr lang="en-US" sz="800" dirty="0"/>
          </a:p>
          <a:p>
            <a:pPr marL="457200" lvl="0" indent="0" algn="l" rtl="0">
              <a:lnSpc>
                <a:spcPct val="100000"/>
              </a:lnSpc>
              <a:spcBef>
                <a:spcPts val="0"/>
              </a:spcBef>
              <a:spcAft>
                <a:spcPts val="0"/>
              </a:spcAft>
              <a:buNone/>
            </a:pPr>
            <a:endParaRPr lang="en-IN" sz="800" dirty="0"/>
          </a:p>
          <a:p>
            <a:pPr marL="457200" lvl="0" indent="0" algn="l" rtl="0">
              <a:lnSpc>
                <a:spcPct val="100000"/>
              </a:lnSpc>
              <a:spcBef>
                <a:spcPts val="0"/>
              </a:spcBef>
              <a:spcAft>
                <a:spcPts val="0"/>
              </a:spcAft>
              <a:buNone/>
            </a:pPr>
            <a:endParaRPr lang="en-IN" sz="800" dirty="0"/>
          </a:p>
          <a:p>
            <a:pPr marL="457200" lvl="0" indent="0" algn="l" rtl="0">
              <a:lnSpc>
                <a:spcPct val="100000"/>
              </a:lnSpc>
              <a:spcBef>
                <a:spcPts val="0"/>
              </a:spcBef>
              <a:spcAft>
                <a:spcPts val="0"/>
              </a:spcAft>
              <a:buNone/>
            </a:pPr>
            <a:endParaRPr lang="en-IN" sz="800" dirty="0"/>
          </a:p>
          <a:p>
            <a:pPr marL="457200" lvl="0" indent="0" algn="l" rtl="0">
              <a:lnSpc>
                <a:spcPct val="100000"/>
              </a:lnSpc>
              <a:spcBef>
                <a:spcPts val="0"/>
              </a:spcBef>
              <a:spcAft>
                <a:spcPts val="0"/>
              </a:spcAft>
              <a:buNone/>
            </a:pPr>
            <a:endParaRPr lang="en-IN" sz="800" dirty="0"/>
          </a:p>
          <a:p>
            <a:pPr marL="457200" lvl="0" indent="0" algn="l" rtl="0">
              <a:lnSpc>
                <a:spcPct val="100000"/>
              </a:lnSpc>
              <a:spcBef>
                <a:spcPts val="0"/>
              </a:spcBef>
              <a:spcAft>
                <a:spcPts val="0"/>
              </a:spcAft>
              <a:buNone/>
            </a:pPr>
            <a:endParaRPr lang="en-IN" sz="800" dirty="0"/>
          </a:p>
          <a:p>
            <a:pPr marL="457200" lvl="0" indent="0" algn="l" rtl="0">
              <a:lnSpc>
                <a:spcPct val="100000"/>
              </a:lnSpc>
              <a:spcBef>
                <a:spcPts val="0"/>
              </a:spcBef>
              <a:spcAft>
                <a:spcPts val="0"/>
              </a:spcAft>
              <a:buNone/>
            </a:pPr>
            <a:endParaRPr sz="800" dirty="0"/>
          </a:p>
          <a:p>
            <a:pPr marL="457200" lvl="0" indent="0" algn="l" rtl="0">
              <a:lnSpc>
                <a:spcPct val="100000"/>
              </a:lnSpc>
              <a:spcBef>
                <a:spcPts val="0"/>
              </a:spcBef>
              <a:spcAft>
                <a:spcPts val="0"/>
              </a:spcAft>
              <a:buNone/>
            </a:pPr>
            <a:endParaRPr sz="800" dirty="0"/>
          </a:p>
          <a:p>
            <a:pPr marL="457200" lvl="0" indent="-349250" algn="l" rtl="0">
              <a:spcBef>
                <a:spcPts val="0"/>
              </a:spcBef>
              <a:spcAft>
                <a:spcPts val="0"/>
              </a:spcAft>
              <a:buSzPts val="1900"/>
              <a:buFont typeface="Open Sans"/>
              <a:buChar char="●"/>
            </a:pPr>
            <a:r>
              <a:rPr lang="en" sz="800" b="1" dirty="0">
                <a:latin typeface="Open Sans"/>
                <a:ea typeface="Open Sans"/>
                <a:cs typeface="Open Sans"/>
                <a:sym typeface="Open Sans"/>
              </a:rPr>
              <a:t>Scalability </a:t>
            </a:r>
            <a:endParaRPr sz="800" b="1" dirty="0">
              <a:latin typeface="Open Sans"/>
              <a:ea typeface="Open Sans"/>
              <a:cs typeface="Open Sans"/>
              <a:sym typeface="Open Sans"/>
            </a:endParaRPr>
          </a:p>
          <a:p>
            <a:pPr marL="457200" lvl="0" indent="0" algn="l" rtl="0">
              <a:spcBef>
                <a:spcPts val="1600"/>
              </a:spcBef>
              <a:spcAft>
                <a:spcPts val="0"/>
              </a:spcAft>
              <a:buNone/>
            </a:pPr>
            <a:r>
              <a:rPr lang="en" sz="800" dirty="0"/>
              <a:t>Should replication or sharding be used to ensure scalability based on user needs</a:t>
            </a:r>
          </a:p>
          <a:p>
            <a:pPr marL="457200" lvl="0" indent="0" algn="l" rtl="0">
              <a:spcBef>
                <a:spcPts val="1600"/>
              </a:spcBef>
              <a:spcAft>
                <a:spcPts val="0"/>
              </a:spcAft>
              <a:buNone/>
            </a:pPr>
            <a:r>
              <a:rPr lang="en" sz="800" i="1" dirty="0">
                <a:solidFill>
                  <a:srgbClr val="0070C0"/>
                </a:solidFill>
              </a:rPr>
              <a:t>No requirement for data replication / sharding in current csope</a:t>
            </a:r>
            <a:endParaRPr sz="800" i="1" dirty="0">
              <a:solidFill>
                <a:srgbClr val="0070C0"/>
              </a:solidFill>
            </a:endParaRPr>
          </a:p>
          <a:p>
            <a:pPr marL="457200" lvl="0" indent="-349250" algn="l" rtl="0">
              <a:spcBef>
                <a:spcPts val="1600"/>
              </a:spcBef>
              <a:spcAft>
                <a:spcPts val="0"/>
              </a:spcAft>
              <a:buSzPts val="1900"/>
              <a:buFont typeface="Open Sans"/>
              <a:buChar char="●"/>
            </a:pPr>
            <a:r>
              <a:rPr lang="en" sz="800" b="1" dirty="0">
                <a:latin typeface="Open Sans"/>
                <a:ea typeface="Open Sans"/>
                <a:cs typeface="Open Sans"/>
                <a:sym typeface="Open Sans"/>
              </a:rPr>
              <a:t>Flexibility</a:t>
            </a:r>
            <a:endParaRPr sz="800" dirty="0"/>
          </a:p>
          <a:p>
            <a:pPr marL="457200" lvl="0" indent="0" algn="l" rtl="0">
              <a:spcBef>
                <a:spcPts val="1600"/>
              </a:spcBef>
              <a:spcAft>
                <a:spcPts val="0"/>
              </a:spcAft>
              <a:buNone/>
            </a:pPr>
            <a:r>
              <a:rPr lang="en" sz="800" dirty="0"/>
              <a:t>Describe measures taken to ensure future data integration if needed</a:t>
            </a:r>
          </a:p>
          <a:p>
            <a:pPr marL="457200" lvl="0" indent="0" algn="l" rtl="0">
              <a:spcBef>
                <a:spcPts val="1600"/>
              </a:spcBef>
              <a:spcAft>
                <a:spcPts val="0"/>
              </a:spcAft>
              <a:buNone/>
            </a:pPr>
            <a:r>
              <a:rPr lang="en-US" sz="800" i="1" dirty="0">
                <a:solidFill>
                  <a:srgbClr val="0070C0"/>
                </a:solidFill>
              </a:rPr>
              <a:t>With regard to Future scope of connecting the database with Payroll system , there can new tables created to store the Payroll data which can then be referenced in the Employee table for establishing the relation .</a:t>
            </a:r>
            <a:endParaRPr sz="800" i="1" dirty="0">
              <a:solidFill>
                <a:srgbClr val="0070C0"/>
              </a:solidFill>
            </a:endParaRPr>
          </a:p>
          <a:p>
            <a:pPr marL="457200" lvl="0" indent="-349250" algn="l" rtl="0">
              <a:spcBef>
                <a:spcPts val="1600"/>
              </a:spcBef>
              <a:spcAft>
                <a:spcPts val="0"/>
              </a:spcAft>
              <a:buSzPts val="1900"/>
              <a:buFont typeface="Open Sans"/>
              <a:buChar char="●"/>
            </a:pPr>
            <a:r>
              <a:rPr lang="en" sz="800" b="1" dirty="0">
                <a:latin typeface="Open Sans"/>
                <a:ea typeface="Open Sans"/>
                <a:cs typeface="Open Sans"/>
                <a:sym typeface="Open Sans"/>
              </a:rPr>
              <a:t>Storage &amp; retention</a:t>
            </a:r>
            <a:endParaRPr sz="8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800" b="1" dirty="0">
                <a:latin typeface="Open Sans"/>
                <a:ea typeface="Open Sans"/>
                <a:cs typeface="Open Sans"/>
                <a:sym typeface="Open Sans"/>
              </a:rPr>
              <a:t>Storage (disk or in-memory): </a:t>
            </a:r>
            <a:r>
              <a:rPr lang="en" sz="800" dirty="0"/>
              <a:t>check </a:t>
            </a:r>
            <a:r>
              <a:rPr lang="en" sz="800" u="sng" dirty="0">
                <a:solidFill>
                  <a:schemeClr val="hlink"/>
                </a:solidFill>
                <a:hlinkClick r:id="rId3"/>
              </a:rPr>
              <a:t>IT best practices document</a:t>
            </a:r>
            <a:endParaRPr sz="800" dirty="0"/>
          </a:p>
          <a:p>
            <a:pPr marL="457200" lvl="0" indent="0" algn="l" rtl="0">
              <a:lnSpc>
                <a:spcPct val="100000"/>
              </a:lnSpc>
              <a:spcBef>
                <a:spcPts val="0"/>
              </a:spcBef>
              <a:spcAft>
                <a:spcPts val="0"/>
              </a:spcAft>
              <a:buNone/>
            </a:pPr>
            <a:endParaRPr sz="800" dirty="0"/>
          </a:p>
          <a:p>
            <a:pPr marL="457200" lvl="0" indent="0" algn="l" rtl="0">
              <a:lnSpc>
                <a:spcPct val="100000"/>
              </a:lnSpc>
              <a:spcBef>
                <a:spcPts val="0"/>
              </a:spcBef>
              <a:spcAft>
                <a:spcPts val="0"/>
              </a:spcAft>
              <a:buNone/>
            </a:pPr>
            <a:r>
              <a:rPr lang="en" sz="800" b="1" dirty="0">
                <a:latin typeface="Open Sans"/>
                <a:ea typeface="Open Sans"/>
                <a:cs typeface="Open Sans"/>
                <a:sym typeface="Open Sans"/>
              </a:rPr>
              <a:t>Retention: </a:t>
            </a:r>
            <a:r>
              <a:rPr lang="en" sz="800" dirty="0"/>
              <a:t>how long does the data have to be kept for?</a:t>
            </a:r>
          </a:p>
          <a:p>
            <a:pPr marL="457200" lvl="0" indent="0" algn="l" rtl="0">
              <a:lnSpc>
                <a:spcPct val="100000"/>
              </a:lnSpc>
              <a:spcBef>
                <a:spcPts val="0"/>
              </a:spcBef>
              <a:spcAft>
                <a:spcPts val="0"/>
              </a:spcAft>
              <a:buNone/>
            </a:pPr>
            <a:endParaRPr lang="en" sz="800" dirty="0"/>
          </a:p>
          <a:p>
            <a:pPr marL="457200" lvl="0" indent="0" algn="l" rtl="0">
              <a:lnSpc>
                <a:spcPct val="100000"/>
              </a:lnSpc>
              <a:spcBef>
                <a:spcPts val="0"/>
              </a:spcBef>
              <a:spcAft>
                <a:spcPts val="0"/>
              </a:spcAft>
              <a:buNone/>
            </a:pPr>
            <a:r>
              <a:rPr lang="en" sz="800" i="1" dirty="0">
                <a:solidFill>
                  <a:srgbClr val="0070C0"/>
                </a:solidFill>
              </a:rPr>
              <a:t>Data Storage – The data will be stored on Disk , as of now there is no need for in-memory storage as there are no analytics / reporting requirements .</a:t>
            </a:r>
          </a:p>
          <a:p>
            <a:pPr marL="457200" lvl="0" indent="0" algn="l" rtl="0">
              <a:lnSpc>
                <a:spcPct val="100000"/>
              </a:lnSpc>
              <a:spcBef>
                <a:spcPts val="0"/>
              </a:spcBef>
              <a:spcAft>
                <a:spcPts val="0"/>
              </a:spcAft>
              <a:buNone/>
            </a:pPr>
            <a:endParaRPr lang="en" sz="800" i="1" dirty="0">
              <a:solidFill>
                <a:srgbClr val="0070C0"/>
              </a:solidFill>
            </a:endParaRPr>
          </a:p>
          <a:p>
            <a:pPr marL="457200" lvl="0" indent="0" algn="l" rtl="0">
              <a:lnSpc>
                <a:spcPct val="100000"/>
              </a:lnSpc>
              <a:spcBef>
                <a:spcPts val="0"/>
              </a:spcBef>
              <a:spcAft>
                <a:spcPts val="0"/>
              </a:spcAft>
              <a:buNone/>
            </a:pPr>
            <a:r>
              <a:rPr lang="en" sz="800" i="1" dirty="0">
                <a:solidFill>
                  <a:srgbClr val="0070C0"/>
                </a:solidFill>
              </a:rPr>
              <a:t>Data Retention – Data Needs to be stored for 7 years</a:t>
            </a:r>
          </a:p>
          <a:p>
            <a:pPr marL="457200" lvl="0" indent="0" algn="l" rtl="0">
              <a:lnSpc>
                <a:spcPct val="100000"/>
              </a:lnSpc>
              <a:spcBef>
                <a:spcPts val="0"/>
              </a:spcBef>
              <a:spcAft>
                <a:spcPts val="0"/>
              </a:spcAft>
              <a:buNone/>
            </a:pPr>
            <a:endParaRPr sz="800" dirty="0"/>
          </a:p>
          <a:p>
            <a:pPr marL="457200" lvl="0" indent="0" algn="l" rtl="0">
              <a:lnSpc>
                <a:spcPct val="100000"/>
              </a:lnSpc>
              <a:spcBef>
                <a:spcPts val="0"/>
              </a:spcBef>
              <a:spcAft>
                <a:spcPts val="0"/>
              </a:spcAft>
              <a:buNone/>
            </a:pPr>
            <a:endParaRPr sz="800" dirty="0"/>
          </a:p>
          <a:p>
            <a:pPr marL="457200" lvl="0" indent="-349250" algn="l" rtl="0">
              <a:spcBef>
                <a:spcPts val="0"/>
              </a:spcBef>
              <a:spcAft>
                <a:spcPts val="0"/>
              </a:spcAft>
              <a:buSzPts val="1900"/>
              <a:buFont typeface="Open Sans"/>
              <a:buChar char="●"/>
            </a:pPr>
            <a:r>
              <a:rPr lang="en" sz="800" b="1" dirty="0">
                <a:latin typeface="Open Sans"/>
                <a:ea typeface="Open Sans"/>
                <a:cs typeface="Open Sans"/>
                <a:sym typeface="Open Sans"/>
              </a:rPr>
              <a:t>Backup</a:t>
            </a:r>
            <a:endParaRPr sz="800" b="1" dirty="0">
              <a:latin typeface="Open Sans"/>
              <a:ea typeface="Open Sans"/>
              <a:cs typeface="Open Sans"/>
              <a:sym typeface="Open Sans"/>
            </a:endParaRPr>
          </a:p>
          <a:p>
            <a:pPr marL="457200" lvl="0" indent="0" algn="l" rtl="0">
              <a:spcBef>
                <a:spcPts val="1600"/>
              </a:spcBef>
              <a:spcAft>
                <a:spcPts val="0"/>
              </a:spcAft>
              <a:buNone/>
            </a:pPr>
            <a:r>
              <a:rPr lang="en" sz="800" dirty="0"/>
              <a:t> </a:t>
            </a:r>
            <a:r>
              <a:rPr lang="en" sz="800" u="sng" dirty="0">
                <a:solidFill>
                  <a:schemeClr val="hlink"/>
                </a:solidFill>
                <a:hlinkClick r:id="rId3"/>
              </a:rPr>
              <a:t>IT Best Practices document</a:t>
            </a:r>
            <a:r>
              <a:rPr lang="en" sz="800" dirty="0"/>
              <a:t> lists Backup schedule requirements</a:t>
            </a:r>
          </a:p>
          <a:p>
            <a:pPr indent="0">
              <a:spcBef>
                <a:spcPts val="1600"/>
              </a:spcBef>
              <a:buNone/>
            </a:pPr>
            <a:r>
              <a:rPr lang="en-US" sz="800" i="1" dirty="0">
                <a:solidFill>
                  <a:srgbClr val="0070C0"/>
                </a:solidFill>
              </a:rPr>
              <a:t>Data backup -  Since this database contains business critical data automatic backup will be scheduled for </a:t>
            </a:r>
            <a:r>
              <a:rPr lang="en-US" sz="800" i="1" dirty="0" err="1">
                <a:solidFill>
                  <a:srgbClr val="0070C0"/>
                </a:solidFill>
              </a:rPr>
              <a:t>regullar</a:t>
            </a:r>
            <a:r>
              <a:rPr lang="en-US" sz="800" i="1" dirty="0">
                <a:solidFill>
                  <a:srgbClr val="0070C0"/>
                </a:solidFill>
              </a:rPr>
              <a:t> weekly backups as the data is getting frequently inserted into the system also the data will be backed up incrementally daily .</a:t>
            </a:r>
          </a:p>
          <a:p>
            <a:pPr marL="457200" lvl="0" indent="0" algn="l" rtl="0">
              <a:spcBef>
                <a:spcPts val="1600"/>
              </a:spcBef>
              <a:spcAft>
                <a:spcPts val="0"/>
              </a:spcAft>
              <a:buNone/>
            </a:pPr>
            <a:endParaRPr sz="800" dirty="0"/>
          </a:p>
          <a:p>
            <a:pPr marL="457200" lvl="0" indent="0" algn="l" rtl="0">
              <a:lnSpc>
                <a:spcPct val="100000"/>
              </a:lnSpc>
              <a:spcBef>
                <a:spcPts val="1600"/>
              </a:spcBef>
              <a:spcAft>
                <a:spcPts val="0"/>
              </a:spcAft>
              <a:buNone/>
            </a:pPr>
            <a:endParaRPr sz="800" dirty="0"/>
          </a:p>
          <a:p>
            <a:pPr marL="0" lvl="0" indent="0" algn="l" rtl="0">
              <a:lnSpc>
                <a:spcPct val="100000"/>
              </a:lnSpc>
              <a:spcBef>
                <a:spcPts val="0"/>
              </a:spcBef>
              <a:spcAft>
                <a:spcPts val="0"/>
              </a:spcAft>
              <a:buClr>
                <a:schemeClr val="dk1"/>
              </a:buClr>
              <a:buSzPts val="1100"/>
              <a:buFont typeface="Arial"/>
              <a:buNone/>
            </a:pPr>
            <a:endParaRPr sz="800" dirty="0"/>
          </a:p>
        </p:txBody>
      </p:sp>
      <p:graphicFrame>
        <p:nvGraphicFramePr>
          <p:cNvPr id="2" name="Table 1">
            <a:extLst>
              <a:ext uri="{FF2B5EF4-FFF2-40B4-BE49-F238E27FC236}">
                <a16:creationId xmlns:a16="http://schemas.microsoft.com/office/drawing/2014/main" id="{9342E882-1B38-4F24-AD31-516BC1A448FB}"/>
              </a:ext>
            </a:extLst>
          </p:cNvPr>
          <p:cNvGraphicFramePr>
            <a:graphicFrameLocks noGrp="1"/>
          </p:cNvGraphicFramePr>
          <p:nvPr>
            <p:extLst>
              <p:ext uri="{D42A27DB-BD31-4B8C-83A1-F6EECF244321}">
                <p14:modId xmlns:p14="http://schemas.microsoft.com/office/powerpoint/2010/main" val="2374794786"/>
              </p:ext>
            </p:extLst>
          </p:nvPr>
        </p:nvGraphicFramePr>
        <p:xfrm>
          <a:off x="766618" y="3186597"/>
          <a:ext cx="3022600" cy="74676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577836091"/>
                    </a:ext>
                  </a:extLst>
                </a:gridCol>
                <a:gridCol w="558800">
                  <a:extLst>
                    <a:ext uri="{9D8B030D-6E8A-4147-A177-3AD203B41FA5}">
                      <a16:colId xmlns:a16="http://schemas.microsoft.com/office/drawing/2014/main" val="1916994597"/>
                    </a:ext>
                  </a:extLst>
                </a:gridCol>
                <a:gridCol w="558800">
                  <a:extLst>
                    <a:ext uri="{9D8B030D-6E8A-4147-A177-3AD203B41FA5}">
                      <a16:colId xmlns:a16="http://schemas.microsoft.com/office/drawing/2014/main" val="1621435180"/>
                    </a:ext>
                  </a:extLst>
                </a:gridCol>
                <a:gridCol w="1295400">
                  <a:extLst>
                    <a:ext uri="{9D8B030D-6E8A-4147-A177-3AD203B41FA5}">
                      <a16:colId xmlns:a16="http://schemas.microsoft.com/office/drawing/2014/main" val="1706572276"/>
                    </a:ext>
                  </a:extLst>
                </a:gridCol>
              </a:tblGrid>
              <a:tr h="0">
                <a:tc>
                  <a:txBody>
                    <a:bodyPr/>
                    <a:lstStyle/>
                    <a:p>
                      <a:pPr algn="l" fontAlgn="b"/>
                      <a:r>
                        <a:rPr lang="en-IN" sz="800" u="none" strike="noStrike">
                          <a:effectLst/>
                        </a:rPr>
                        <a:t>User Type </a:t>
                      </a:r>
                      <a:endParaRPr lang="en-IN" sz="8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800" u="none" strike="noStrike">
                          <a:effectLst/>
                        </a:rPr>
                        <a:t>User Role </a:t>
                      </a:r>
                      <a:endParaRPr lang="en-IN" sz="8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800" u="none" strike="noStrike">
                          <a:effectLst/>
                        </a:rPr>
                        <a:t>Access</a:t>
                      </a:r>
                      <a:endParaRPr lang="en-IN" sz="8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800" u="none" strike="noStrike">
                          <a:effectLst/>
                        </a:rPr>
                        <a:t>Restriction</a:t>
                      </a:r>
                      <a:endParaRPr lang="en-IN" sz="8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92137676"/>
                  </a:ext>
                </a:extLst>
              </a:tr>
              <a:tr h="184150">
                <a:tc>
                  <a:txBody>
                    <a:bodyPr/>
                    <a:lstStyle/>
                    <a:p>
                      <a:pPr algn="l" fontAlgn="b"/>
                      <a:r>
                        <a:rPr lang="en-IN" sz="800" u="none" strike="noStrike">
                          <a:effectLst/>
                        </a:rPr>
                        <a:t>Employee</a:t>
                      </a:r>
                      <a:endParaRPr lang="en-IN" sz="8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800" u="none" strike="noStrike">
                          <a:effectLst/>
                        </a:rPr>
                        <a:t>Normal User</a:t>
                      </a:r>
                      <a:endParaRPr lang="en-IN" sz="8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800" u="none" strike="noStrike">
                          <a:effectLst/>
                        </a:rPr>
                        <a:t>Read Only </a:t>
                      </a:r>
                      <a:endParaRPr lang="en-IN" sz="8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800" u="none" strike="noStrike">
                          <a:effectLst/>
                        </a:rPr>
                        <a:t>Salary Information Restricted</a:t>
                      </a:r>
                      <a:endParaRPr lang="en-IN" sz="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36816063"/>
                  </a:ext>
                </a:extLst>
              </a:tr>
              <a:tr h="184150">
                <a:tc>
                  <a:txBody>
                    <a:bodyPr/>
                    <a:lstStyle/>
                    <a:p>
                      <a:pPr algn="l" fontAlgn="b"/>
                      <a:r>
                        <a:rPr lang="en-IN" sz="800" u="none" strike="noStrike" dirty="0">
                          <a:effectLst/>
                        </a:rPr>
                        <a:t>Management</a:t>
                      </a:r>
                      <a:endParaRPr lang="en-IN" sz="8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800" u="none" strike="noStrike">
                          <a:effectLst/>
                        </a:rPr>
                        <a:t>Super User</a:t>
                      </a:r>
                      <a:endParaRPr lang="en-IN" sz="8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800" u="none" strike="noStrike">
                          <a:effectLst/>
                        </a:rPr>
                        <a:t>Read/ Write </a:t>
                      </a:r>
                      <a:endParaRPr lang="en-IN" sz="8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800" u="none" strike="noStrike">
                          <a:effectLst/>
                        </a:rPr>
                        <a:t>No Restriction</a:t>
                      </a:r>
                      <a:endParaRPr lang="en-IN" sz="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56329824"/>
                  </a:ext>
                </a:extLst>
              </a:tr>
              <a:tr h="184150">
                <a:tc>
                  <a:txBody>
                    <a:bodyPr/>
                    <a:lstStyle/>
                    <a:p>
                      <a:pPr algn="l" fontAlgn="b"/>
                      <a:r>
                        <a:rPr lang="en-IN" sz="800" u="none" strike="noStrike">
                          <a:effectLst/>
                        </a:rPr>
                        <a:t>HR Employe</a:t>
                      </a:r>
                      <a:endParaRPr lang="en-IN" sz="8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800" u="none" strike="noStrike">
                          <a:effectLst/>
                        </a:rPr>
                        <a:t>Super User</a:t>
                      </a:r>
                      <a:endParaRPr lang="en-IN" sz="8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800" u="none" strike="noStrike">
                          <a:effectLst/>
                        </a:rPr>
                        <a:t>Read/ Write </a:t>
                      </a:r>
                      <a:endParaRPr lang="en-IN" sz="8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800" u="none" strike="noStrike" dirty="0">
                          <a:effectLst/>
                        </a:rPr>
                        <a:t>No Restriction</a:t>
                      </a:r>
                      <a:endParaRPr lang="en-IN" sz="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08249428"/>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TotalTime>
  <Words>3055</Words>
  <Application>Microsoft Office PowerPoint</Application>
  <PresentationFormat>Custom</PresentationFormat>
  <Paragraphs>317</Paragraphs>
  <Slides>30</Slides>
  <Notes>30</Notes>
  <HiddenSlides>0</HiddenSlides>
  <MMClips>0</MMClips>
  <ScaleCrop>false</ScaleCrop>
  <HeadingPairs>
    <vt:vector size="8" baseType="variant">
      <vt:variant>
        <vt:lpstr>Fonts Used</vt:lpstr>
      </vt:variant>
      <vt:variant>
        <vt:i4>7</vt:i4>
      </vt:variant>
      <vt:variant>
        <vt:lpstr>Theme</vt:lpstr>
      </vt:variant>
      <vt:variant>
        <vt:i4>4</vt:i4>
      </vt:variant>
      <vt:variant>
        <vt:lpstr>Embedded OLE Servers</vt:lpstr>
      </vt:variant>
      <vt:variant>
        <vt:i4>2</vt:i4>
      </vt:variant>
      <vt:variant>
        <vt:lpstr>Slide Titles</vt:lpstr>
      </vt:variant>
      <vt:variant>
        <vt:i4>30</vt:i4>
      </vt:variant>
    </vt:vector>
  </HeadingPairs>
  <TitlesOfParts>
    <vt:vector size="43" baseType="lpstr">
      <vt:lpstr>Arial</vt:lpstr>
      <vt:lpstr>Helvetica Neue</vt:lpstr>
      <vt:lpstr>Open Sans Light</vt:lpstr>
      <vt:lpstr>Segoe UI</vt:lpstr>
      <vt:lpstr>Source Code Pro</vt:lpstr>
      <vt:lpstr>Open Sans</vt:lpstr>
      <vt:lpstr>Calibri</vt:lpstr>
      <vt:lpstr>Simple Light</vt:lpstr>
      <vt:lpstr>Simple Light</vt:lpstr>
      <vt:lpstr>Simple Light</vt:lpstr>
      <vt:lpstr>White</vt:lpstr>
      <vt:lpstr>Packager Shell Object</vt:lpstr>
      <vt:lpstr>Package</vt:lpstr>
      <vt:lpstr>Tech ABC Corp - HR Database </vt:lpstr>
      <vt:lpstr>Business Scenario</vt:lpstr>
      <vt:lpstr>PowerPoint Presentation</vt:lpstr>
      <vt:lpstr>Step 1: Data Architecture Foundations</vt:lpstr>
      <vt:lpstr>Data Architect Business Requirement</vt:lpstr>
      <vt:lpstr>Data Architect Business Requirement</vt:lpstr>
      <vt:lpstr>Data Architect Technical Requirement</vt:lpstr>
      <vt:lpstr>Data Architect Technical Requirement</vt:lpstr>
      <vt:lpstr>PowerPoint Presentation</vt:lpstr>
      <vt:lpstr>Step 2: Relational Database Design</vt:lpstr>
      <vt:lpstr>ERD</vt:lpstr>
      <vt:lpstr>ERD</vt:lpstr>
      <vt:lpstr>ERD</vt:lpstr>
      <vt:lpstr>PowerPoint Presentation</vt:lpstr>
      <vt:lpstr>Step 3: Create A Physical Database</vt:lpstr>
      <vt:lpstr>DDL</vt:lpstr>
      <vt:lpstr>CRUD</vt:lpstr>
      <vt:lpstr>CRUD</vt:lpstr>
      <vt:lpstr>CRUD</vt:lpstr>
      <vt:lpstr>CRUD</vt:lpstr>
      <vt:lpstr>CRUD</vt:lpstr>
      <vt:lpstr>CRUD</vt:lpstr>
      <vt:lpstr>CRUD</vt:lpstr>
      <vt:lpstr>PowerPoint Presentation</vt:lpstr>
      <vt:lpstr>Step 4: Above and Beyond</vt:lpstr>
      <vt:lpstr>Standout Suggestion 1</vt:lpstr>
      <vt:lpstr>Standout Suggestion 2</vt:lpstr>
      <vt:lpstr>Standout Suggestion 3</vt:lpstr>
      <vt:lpstr>PowerPoint Presentation</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cp:lastModifiedBy>Ruhi Tamanna</cp:lastModifiedBy>
  <cp:revision>37</cp:revision>
  <dcterms:modified xsi:type="dcterms:W3CDTF">2021-11-17T13:31:00Z</dcterms:modified>
</cp:coreProperties>
</file>