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7" r:id="rId3"/>
    <p:sldId id="299" r:id="rId4"/>
    <p:sldId id="286" r:id="rId5"/>
    <p:sldId id="288" r:id="rId6"/>
    <p:sldId id="289" r:id="rId7"/>
    <p:sldId id="290" r:id="rId8"/>
    <p:sldId id="291" r:id="rId9"/>
    <p:sldId id="292" r:id="rId10"/>
    <p:sldId id="293" r:id="rId11"/>
    <p:sldId id="295" r:id="rId12"/>
    <p:sldId id="296" r:id="rId13"/>
    <p:sldId id="298" r:id="rId14"/>
    <p:sldId id="285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50" autoAdjust="0"/>
  </p:normalViewPr>
  <p:slideViewPr>
    <p:cSldViewPr snapToGrid="0" showGuides="1">
      <p:cViewPr>
        <p:scale>
          <a:sx n="120" d="100"/>
          <a:sy n="120" d="100"/>
        </p:scale>
        <p:origin x="176" y="18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Customer Ratio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Single visit</c:v>
                </c:pt>
                <c:pt idx="1">
                  <c:v>Multi visit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7945</c:v>
                </c:pt>
                <c:pt idx="1">
                  <c:v>4222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CD-394C-A9A1-479644042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EE582A-D70A-4712-A2E4-8B9542953951}" type="datetime1">
              <a:rPr lang="en-GB" smtClean="0"/>
              <a:t>21/04/2023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8BAE1F-2A3E-4B16-80F8-278959180D42}" type="datetime1">
              <a:rPr lang="en-GB" noProof="0" smtClean="0"/>
              <a:t>21/04/2023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effectLst/>
                <a:ea typeface="Constantia" panose="02030602050306030303" pitchFamily="18" charset="0"/>
              </a:rPr>
              <a:t>Such products should be taken into consideration as to who is buying them, what are the other products purchased with them so that we can </a:t>
            </a:r>
            <a:br>
              <a:rPr lang="en-US" sz="1200" dirty="0">
                <a:solidFill>
                  <a:srgbClr val="000000"/>
                </a:solidFill>
                <a:effectLst/>
                <a:ea typeface="Constantia" panose="02030602050306030303" pitchFamily="18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ea typeface="Constantia" panose="02030602050306030303" pitchFamily="18" charset="0"/>
              </a:rPr>
              <a:t>create a system where we can club these products along with the other buying habits of the customer to promote sales.</a:t>
            </a:r>
            <a:endParaRPr lang="en-IN" sz="1200" dirty="0">
              <a:solidFill>
                <a:srgbClr val="000000"/>
              </a:solidFill>
              <a:effectLst/>
              <a:ea typeface="Constantia" panose="0203060205030603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en-GB" noProof="0" smtClean="0"/>
              <a:t>12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08610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en-GB" noProof="0" smtClean="0"/>
              <a:t>13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35439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804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24050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nstantia" panose="02030602050306030303" pitchFamily="18" charset="0"/>
              </a:rPr>
              <a:t>This gives us the count of unique companies having their SKUs in the respective month.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onstantia" panose="02030602050306030303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onstantia" panose="02030602050306030303" pitchFamily="18" charset="0"/>
              </a:rPr>
              <a:t>For example, in October 2022, there were 779 different companies/brands, which were selling multiple products in the month</a:t>
            </a:r>
            <a:r>
              <a:rPr lang="en-IN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17536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en-GB" noProof="0" smtClean="0"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49052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en-GB" noProof="0" smtClean="0"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72154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en-GB" noProof="0" smtClean="0"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4522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en-GB" noProof="0" smtClean="0"/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8921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D02D0-D2C8-4FC8-81B2-9A2721C42614}" type="datetime1">
              <a:rPr lang="en-GB" noProof="0" smtClean="0"/>
              <a:t>21/04/2023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A02179-5326-473E-AA98-2ABA5AC32EA4}" type="datetime1">
              <a:rPr lang="en-GB" noProof="0" smtClean="0"/>
              <a:t>21/04/2023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4D4770-22FF-4FBD-A847-3729E4B4F20C}" type="datetime1">
              <a:rPr lang="en-GB" noProof="0" smtClean="0"/>
              <a:t>21/04/2023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DD5949-724A-457F-9071-62DBDC5A6936}" type="datetime1">
              <a:rPr lang="en-GB" noProof="0" smtClean="0"/>
              <a:t>21/04/2023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F4D177-4669-4F6B-B039-5C60F04A3CB9}" type="datetime1">
              <a:rPr lang="en-GB" noProof="0" smtClean="0"/>
              <a:t>21/04/2023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0D1440-409F-4435-AC05-488A68747824}" type="datetime1">
              <a:rPr lang="en-GB" noProof="0" smtClean="0"/>
              <a:t>21/04/2023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46CAB0-7073-440B-95BC-975676187D91}" type="datetime1">
              <a:rPr lang="en-GB" noProof="0" smtClean="0"/>
              <a:t>21/04/2023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3D72C7-8C80-451C-98FA-C5BDBD060ED9}" type="datetime1">
              <a:rPr lang="en-GB" noProof="0" smtClean="0"/>
              <a:t>21/04/2023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91EEA3-59B9-4F51-885F-7E8B6CB66D83}" type="datetime1">
              <a:rPr lang="en-GB" noProof="0" smtClean="0"/>
              <a:t>21/04/2023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83C952-2417-4F5C-84CD-A6BA5362D781}" type="datetime1">
              <a:rPr lang="en-GB" noProof="0" smtClean="0"/>
              <a:t>21/04/2023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C9081-3854-4E92-BB0B-4F96F8CAED11}" type="datetime1">
              <a:rPr lang="en-GB" noProof="0" smtClean="0"/>
              <a:t>21/04/2023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ABF61A-FF13-48A8-8796-5ECEE8EE3A2F}" type="datetime1">
              <a:rPr lang="en-GB" noProof="0" smtClean="0"/>
              <a:t>21/04/2023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https://lh4.googleusercontent.com/IEd5028aZwZ3eakRxYIwI9zMy8URofO7KULUb6nJvsHKXlIKWlllAQIwt6CfV1UClHZmu7vccKiCjkUthgodc7_2BHt-yBDPGe72TvcM2GIV9uMnpvny4KBZB-Bz4q0sgZt5ug-hmkHQ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90977"/>
            <a:ext cx="12192000" cy="2769989"/>
          </a:xfr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n-GB" b="1" dirty="0">
                <a:solidFill>
                  <a:schemeClr val="bg1"/>
                </a:solidFill>
              </a:rPr>
              <a:t>BDM Project Presentation</a:t>
            </a:r>
            <a:br>
              <a:rPr lang="en-GB" b="1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accent4"/>
                </a:solidFill>
              </a:rPr>
              <a:t>Optimization of Inventory, Financial Conditions and Customer Retention of “G Mega Mart”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4792319" y="5796525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07CFE5D-37B6-8618-5333-589C0B1825C8}"/>
              </a:ext>
            </a:extLst>
          </p:cNvPr>
          <p:cNvSpPr txBox="1"/>
          <p:nvPr/>
        </p:nvSpPr>
        <p:spPr>
          <a:xfrm>
            <a:off x="5380268" y="5581200"/>
            <a:ext cx="2509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Pushpak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Ruhil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21F2001180</a:t>
            </a:r>
          </a:p>
          <a:p>
            <a:r>
              <a:rPr lang="en-US" dirty="0">
                <a:solidFill>
                  <a:schemeClr val="bg1"/>
                </a:solidFill>
              </a:rPr>
              <a:t>September 2022 Project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983F06-1649-17E0-CFFF-29AE14CA8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90965" y="522898"/>
            <a:ext cx="380103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3663A15-C4A5-754E-8738-AD14029EFF8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Revenue, Profit &amp; Loss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3CFD60-BEEB-25A9-8070-E4623026F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9744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87F4845-F7A4-CBC2-F9DF-74D2B926F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8617" y="1048222"/>
            <a:ext cx="6244783" cy="31826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C21264-ABF8-3A54-97F6-87AA07BCC85F}"/>
              </a:ext>
            </a:extLst>
          </p:cNvPr>
          <p:cNvSpPr txBox="1"/>
          <p:nvPr/>
        </p:nvSpPr>
        <p:spPr>
          <a:xfrm>
            <a:off x="1825737" y="966097"/>
            <a:ext cx="3877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Sales of top 5 brands over the months can </a:t>
            </a:r>
            <a:br>
              <a:rPr lang="en-US" sz="1600" dirty="0"/>
            </a:br>
            <a:r>
              <a:rPr lang="en-US" sz="1600" dirty="0"/>
              <a:t>be seen with the line chart to the right.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B589A1-BC8B-A116-D1C7-D529501976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797449"/>
            <a:ext cx="5474417" cy="28700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603D61-0234-4316-5DC5-EFB63801F5C5}"/>
              </a:ext>
            </a:extLst>
          </p:cNvPr>
          <p:cNvSpPr txBox="1"/>
          <p:nvPr/>
        </p:nvSpPr>
        <p:spPr>
          <a:xfrm>
            <a:off x="5718617" y="5891903"/>
            <a:ext cx="3102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% Revenue vs Change in Revenue</a:t>
            </a:r>
          </a:p>
        </p:txBody>
      </p:sp>
    </p:spTree>
    <p:extLst>
      <p:ext uri="{BB962C8B-B14F-4D97-AF65-F5344CB8AC3E}">
        <p14:creationId xmlns:p14="http://schemas.microsoft.com/office/powerpoint/2010/main" val="302816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983F06-1649-17E0-CFFF-29AE14CA8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90965" y="522898"/>
            <a:ext cx="380103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3663A15-C4A5-754E-8738-AD14029EFF8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Inventory Management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3CFD60-BEEB-25A9-8070-E4623026F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9744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">
            <a:extLst>
              <a:ext uri="{FF2B5EF4-FFF2-40B4-BE49-F238E27FC236}">
                <a16:creationId xmlns:a16="http://schemas.microsoft.com/office/drawing/2014/main" id="{D08C7909-B0D0-4F07-6CC8-9DC8CC259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84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2BCA0B-7399-5580-6379-D1A28573A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12984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9A62F79-AD2F-1C9B-D51A-4D0940751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074" y="18995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5" name="Picture 20">
            <a:extLst>
              <a:ext uri="{FF2B5EF4-FFF2-40B4-BE49-F238E27FC236}">
                <a16:creationId xmlns:a16="http://schemas.microsoft.com/office/drawing/2014/main" id="{4DEBCE58-5160-302B-2834-C70803C95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90" y="966097"/>
            <a:ext cx="6811010" cy="403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005515-FC05-1520-6830-7AD79AD3DDFB}"/>
              </a:ext>
            </a:extLst>
          </p:cNvPr>
          <p:cNvSpPr txBox="1"/>
          <p:nvPr/>
        </p:nvSpPr>
        <p:spPr>
          <a:xfrm>
            <a:off x="352737" y="1298495"/>
            <a:ext cx="3549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Merging both the previous graphs </a:t>
            </a:r>
            <a:br>
              <a:rPr lang="en-US" dirty="0"/>
            </a:br>
            <a:r>
              <a:rPr lang="en-US" dirty="0"/>
              <a:t>together to see a clear picture.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213FFF-5658-1F1A-C0FE-AA42FFD75FA9}"/>
              </a:ext>
            </a:extLst>
          </p:cNvPr>
          <p:cNvSpPr txBox="1"/>
          <p:nvPr/>
        </p:nvSpPr>
        <p:spPr>
          <a:xfrm>
            <a:off x="228600" y="4127520"/>
            <a:ext cx="635533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Constantia" panose="02030602050306030303" pitchFamily="18" charset="0"/>
              <a:buChar char="-"/>
            </a:pPr>
            <a:r>
              <a:rPr lang="en-IN" sz="1400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  <a:t>Total of 9663 SKUs available</a:t>
            </a:r>
          </a:p>
          <a:p>
            <a:pPr marL="342900" lvl="0" indent="-342900">
              <a:buFont typeface="Constantia" panose="02030602050306030303" pitchFamily="18" charset="0"/>
              <a:buChar char="-"/>
            </a:pPr>
            <a:endParaRPr lang="en-IN" sz="1400" dirty="0">
              <a:solidFill>
                <a:srgbClr val="000000"/>
              </a:solidFill>
              <a:effectLst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Constantia" panose="02030602050306030303" pitchFamily="18" charset="0"/>
              <a:buChar char="-"/>
            </a:pPr>
            <a:r>
              <a:rPr lang="en-IN" sz="1400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  <a:t>Under the “Personal Care” category (2812), most SKUs are for the </a:t>
            </a:r>
            <a:br>
              <a:rPr lang="en-IN" sz="1400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</a:br>
            <a:r>
              <a:rPr lang="en-IN" sz="1400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  <a:t>“</a:t>
            </a:r>
            <a:r>
              <a:rPr lang="en-IN" sz="1400" b="1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  <a:t>Skin Care</a:t>
            </a:r>
            <a:r>
              <a:rPr lang="en-IN" sz="1400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  <a:t>” sub-category (1347).</a:t>
            </a:r>
            <a:endParaRPr lang="en-IN" sz="1400" dirty="0">
              <a:effectLst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Constantia" panose="02030602050306030303" pitchFamily="18" charset="0"/>
              <a:buChar char="-"/>
            </a:pPr>
            <a:br>
              <a:rPr lang="en-IN" sz="1400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</a:br>
            <a:r>
              <a:rPr lang="en-IN" sz="1400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  <a:t>The category responsible for maximizing the revenue </a:t>
            </a:r>
            <a:br>
              <a:rPr lang="en-IN" sz="1400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</a:br>
            <a:r>
              <a:rPr lang="en-IN" sz="1400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  <a:t>is “ </a:t>
            </a:r>
            <a:r>
              <a:rPr lang="en-IN" sz="1400" b="1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  <a:t>Grocery and Staples</a:t>
            </a:r>
            <a:r>
              <a:rPr lang="en-IN" sz="1400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  <a:t>”. </a:t>
            </a:r>
            <a:endParaRPr lang="en-IN" sz="1400" dirty="0">
              <a:effectLst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Constantia" panose="02030602050306030303" pitchFamily="18" charset="0"/>
              <a:buChar char="-"/>
            </a:pPr>
            <a:br>
              <a:rPr lang="en-IN" sz="1400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</a:br>
            <a:r>
              <a:rPr lang="en-IN" sz="1400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  <a:t>“</a:t>
            </a:r>
            <a:r>
              <a:rPr lang="en-IN" sz="1400" b="1" dirty="0" err="1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  <a:t>Badam</a:t>
            </a:r>
            <a:r>
              <a:rPr lang="en-IN" sz="1400" b="1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  <a:t>Salora</a:t>
            </a:r>
            <a:r>
              <a:rPr lang="en-IN" sz="1400" b="1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  <a:t> 1kg</a:t>
            </a:r>
            <a:r>
              <a:rPr lang="en-IN" sz="1400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  <a:t>” is the product responsible for regenerating </a:t>
            </a:r>
            <a:br>
              <a:rPr lang="en-IN" sz="1400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</a:br>
            <a:r>
              <a:rPr lang="en-IN" sz="1400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  <a:t>the maximum revenue of worth </a:t>
            </a:r>
            <a:r>
              <a:rPr lang="en-IN" sz="1400" b="1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  <a:t>₹1,20,120/-  </a:t>
            </a:r>
            <a:r>
              <a:rPr lang="en-IN" sz="1400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  <a:t>(A product of GMM home brand)</a:t>
            </a:r>
            <a:endParaRPr lang="en-IN" sz="1400" dirty="0">
              <a:effectLst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347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983F06-1649-17E0-CFFF-29AE14CA8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90965" y="522898"/>
            <a:ext cx="380103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3663A15-C4A5-754E-8738-AD14029EFF8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Inventory Management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3CFD60-BEEB-25A9-8070-E4623026F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9744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6">
            <a:extLst>
              <a:ext uri="{FF2B5EF4-FFF2-40B4-BE49-F238E27FC236}">
                <a16:creationId xmlns:a16="http://schemas.microsoft.com/office/drawing/2014/main" id="{922BCA0B-7399-5580-6379-D1A28573A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12984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9A62F79-AD2F-1C9B-D51A-4D0940751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074" y="18995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7D724B-9BE8-FD72-1113-D24F6B1EDD72}"/>
              </a:ext>
            </a:extLst>
          </p:cNvPr>
          <p:cNvSpPr txBox="1"/>
          <p:nvPr/>
        </p:nvSpPr>
        <p:spPr>
          <a:xfrm>
            <a:off x="228600" y="1298495"/>
            <a:ext cx="106715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Constantia" panose="02030602050306030303" pitchFamily="18" charset="0"/>
              <a:buChar char="-"/>
            </a:pPr>
            <a:r>
              <a:rPr lang="en-IN" sz="1400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  <a:t>There is a total of </a:t>
            </a:r>
            <a:r>
              <a:rPr lang="en-IN" sz="1400" b="1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  <a:t>151 </a:t>
            </a:r>
            <a:r>
              <a:rPr lang="en-IN" sz="1400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  <a:t>SKUs which generate no revenue at all. </a:t>
            </a:r>
            <a:br>
              <a:rPr lang="en-IN" sz="1400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</a:br>
            <a:r>
              <a:rPr lang="en-IN" sz="1400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  <a:t>These SKUs are just sitting in the inventory costing the company resources. </a:t>
            </a:r>
            <a:br>
              <a:rPr lang="en-IN" sz="1400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</a:br>
            <a:endParaRPr lang="en-IN" sz="1400" dirty="0">
              <a:effectLst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Constantia" panose="02030602050306030303" pitchFamily="18" charset="0"/>
              <a:buChar char="-"/>
            </a:pPr>
            <a:r>
              <a:rPr lang="en-IN" sz="1400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  <a:t>Apart from this, there is a total of </a:t>
            </a:r>
            <a:r>
              <a:rPr lang="en-IN" sz="1400" b="1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  <a:t>902 </a:t>
            </a:r>
            <a:r>
              <a:rPr lang="en-IN" sz="1400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  <a:t>SKUs which individually generate revenue of less than </a:t>
            </a:r>
            <a:r>
              <a:rPr lang="en-IN" sz="1400" b="1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  <a:t>₹100/-</a:t>
            </a:r>
            <a:br>
              <a:rPr lang="en-IN" sz="1400" b="1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</a:br>
            <a:br>
              <a:rPr lang="en-IN" sz="1400" b="1" dirty="0">
                <a:solidFill>
                  <a:srgbClr val="000000"/>
                </a:solidFill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</a:br>
            <a:endParaRPr lang="en-IN" sz="1400" b="1" dirty="0">
              <a:solidFill>
                <a:srgbClr val="000000"/>
              </a:solidFill>
              <a:effectLst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400" dirty="0">
                <a:solidFill>
                  <a:srgbClr val="000000"/>
                </a:solidFill>
                <a:ea typeface="Constantia" panose="02030602050306030303" pitchFamily="18" charset="0"/>
                <a:cs typeface="Times New Roman" panose="02020603050405020304" pitchFamily="18" charset="0"/>
              </a:rPr>
              <a:t>We previously saw that October 2022 had the maximum sales and revenue generation. But even after that, there were a lot of no-sale SKUs.</a:t>
            </a:r>
          </a:p>
          <a:p>
            <a:pPr lvl="0"/>
            <a:r>
              <a:rPr lang="en-IN" sz="1400" dirty="0">
                <a:solidFill>
                  <a:srgbClr val="000000"/>
                </a:solidFill>
                <a:ea typeface="Constantia" panose="02030602050306030303" pitchFamily="18" charset="0"/>
                <a:cs typeface="Times New Roman" panose="02020603050405020304" pitchFamily="18" charset="0"/>
              </a:rPr>
              <a:t>Data sheet of Mama Earth’s sales was analysed for figuring out the no-sale SKUs of a particular company in October 2022.</a:t>
            </a:r>
            <a:endParaRPr lang="en-IN" sz="1400" dirty="0">
              <a:effectLst/>
              <a:ea typeface="Constantia" panose="0203060205030603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A353B1-2C6E-7E4F-788D-A95E90626F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042" y="3446775"/>
            <a:ext cx="4938358" cy="29602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2B4956-6190-A75F-446B-1D1A60C6B7A6}"/>
              </a:ext>
            </a:extLst>
          </p:cNvPr>
          <p:cNvSpPr txBox="1"/>
          <p:nvPr/>
        </p:nvSpPr>
        <p:spPr>
          <a:xfrm>
            <a:off x="228600" y="3715460"/>
            <a:ext cx="637469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/>
                <a:ea typeface="Constantia" panose="02030602050306030303" pitchFamily="18" charset="0"/>
              </a:rPr>
              <a:t>There are a total of 184 SKUs of Mama Earth(ME) brand, which resulted in </a:t>
            </a:r>
            <a:br>
              <a:rPr lang="en-US" sz="1400" dirty="0">
                <a:effectLst/>
                <a:ea typeface="Constantia" panose="02030602050306030303" pitchFamily="18" charset="0"/>
              </a:rPr>
            </a:br>
            <a:r>
              <a:rPr lang="en-US" sz="1400" dirty="0">
                <a:effectLst/>
                <a:ea typeface="Constantia" panose="02030602050306030303" pitchFamily="18" charset="0"/>
              </a:rPr>
              <a:t>no sales at all during October 2022.</a:t>
            </a:r>
            <a:br>
              <a:rPr lang="en-US" sz="1400" dirty="0">
                <a:effectLst/>
                <a:ea typeface="Constantia" panose="02030602050306030303" pitchFamily="18" charset="0"/>
              </a:rPr>
            </a:br>
            <a:br>
              <a:rPr lang="en-US" sz="1400" dirty="0">
                <a:effectLst/>
                <a:ea typeface="Constantia" panose="02030602050306030303" pitchFamily="18" charset="0"/>
              </a:rPr>
            </a:br>
            <a:r>
              <a:rPr lang="en-US" sz="1400" dirty="0">
                <a:effectLst/>
                <a:ea typeface="Constantia" panose="02030602050306030303" pitchFamily="18" charset="0"/>
              </a:rPr>
              <a:t>Such products should be analyzed over other months to get stronger insights and </a:t>
            </a:r>
            <a:br>
              <a:rPr lang="en-US" sz="1400" dirty="0">
                <a:effectLst/>
                <a:ea typeface="Constantia" panose="02030602050306030303" pitchFamily="18" charset="0"/>
              </a:rPr>
            </a:br>
            <a:r>
              <a:rPr lang="en-US" sz="1400" dirty="0">
                <a:effectLst/>
                <a:ea typeface="Constantia" panose="02030602050306030303" pitchFamily="18" charset="0"/>
              </a:rPr>
              <a:t>take relevant action.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B8F9D0-7915-CED2-0C2E-3F37BFF222A4}"/>
              </a:ext>
            </a:extLst>
          </p:cNvPr>
          <p:cNvSpPr txBox="1"/>
          <p:nvPr/>
        </p:nvSpPr>
        <p:spPr>
          <a:xfrm>
            <a:off x="228600" y="5559505"/>
            <a:ext cx="61838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ea typeface="Constantia" panose="02030602050306030303" pitchFamily="18" charset="0"/>
              </a:rPr>
              <a:t>The results were sorted based on the DII, and the </a:t>
            </a:r>
            <a:r>
              <a:rPr lang="en-US" sz="1400" b="1" dirty="0">
                <a:solidFill>
                  <a:srgbClr val="000000"/>
                </a:solidFill>
                <a:effectLst/>
                <a:ea typeface="Constantia" panose="02030602050306030303" pitchFamily="18" charset="0"/>
              </a:rPr>
              <a:t>maximum DII was at 217 days</a:t>
            </a:r>
            <a:r>
              <a:rPr lang="en-US" sz="1400" dirty="0">
                <a:solidFill>
                  <a:srgbClr val="000000"/>
                </a:solidFill>
                <a:effectLst/>
                <a:ea typeface="Constantia" panose="02030602050306030303" pitchFamily="18" charset="0"/>
              </a:rPr>
              <a:t> </a:t>
            </a:r>
            <a:br>
              <a:rPr lang="en-US" sz="1400" dirty="0">
                <a:solidFill>
                  <a:srgbClr val="000000"/>
                </a:solidFill>
                <a:effectLst/>
                <a:ea typeface="Constantia" panose="02030602050306030303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ea typeface="Constantia" panose="02030602050306030303" pitchFamily="18" charset="0"/>
              </a:rPr>
              <a:t>for a product with the name “</a:t>
            </a:r>
            <a:r>
              <a:rPr lang="en-US" sz="1400" b="1" dirty="0">
                <a:solidFill>
                  <a:srgbClr val="000000"/>
                </a:solidFill>
                <a:effectLst/>
                <a:ea typeface="Constantia" panose="02030602050306030303" pitchFamily="18" charset="0"/>
              </a:rPr>
              <a:t>ME MILKY SOFT FACE CREAM 60G</a:t>
            </a:r>
            <a:r>
              <a:rPr lang="en-US" sz="1400" dirty="0">
                <a:solidFill>
                  <a:srgbClr val="000000"/>
                </a:solidFill>
                <a:effectLst/>
                <a:ea typeface="Constantia" panose="02030602050306030303" pitchFamily="18" charset="0"/>
              </a:rPr>
              <a:t>”.</a:t>
            </a:r>
          </a:p>
          <a:p>
            <a:endParaRPr lang="en-US" sz="1400" dirty="0">
              <a:solidFill>
                <a:srgbClr val="000000"/>
              </a:solidFill>
              <a:ea typeface="Constantia" panose="02030602050306030303" pitchFamily="18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ea typeface="Constantia" panose="02030602050306030303" pitchFamily="18" charset="0"/>
              </a:rPr>
              <a:t>10 products with DII more than 100. </a:t>
            </a:r>
          </a:p>
          <a:p>
            <a:endParaRPr lang="en-IN" sz="1400" dirty="0">
              <a:solidFill>
                <a:srgbClr val="000000"/>
              </a:solidFill>
              <a:effectLst/>
              <a:ea typeface="Constantia" panose="02030602050306030303" pitchFamily="18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393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983F06-1649-17E0-CFFF-29AE14CA8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90965" y="522898"/>
            <a:ext cx="380103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3663A15-C4A5-754E-8738-AD14029EFF8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3CFD60-BEEB-25A9-8070-E4623026F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9744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6">
            <a:extLst>
              <a:ext uri="{FF2B5EF4-FFF2-40B4-BE49-F238E27FC236}">
                <a16:creationId xmlns:a16="http://schemas.microsoft.com/office/drawing/2014/main" id="{922BCA0B-7399-5580-6379-D1A28573A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12984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9A62F79-AD2F-1C9B-D51A-4D0940751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074" y="18995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638E7-2D91-EDD4-34E4-DE70636CCAD4}"/>
              </a:ext>
            </a:extLst>
          </p:cNvPr>
          <p:cNvSpPr txBox="1"/>
          <p:nvPr/>
        </p:nvSpPr>
        <p:spPr>
          <a:xfrm>
            <a:off x="228600" y="1298495"/>
            <a:ext cx="116048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recommendations that can be taken into consideration for all the problems: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Customer Loyalty card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Analyze competitor’s price charts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Psychological tricks used by competitors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Close eye on SKUs close to expiration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r>
              <a:rPr lang="en-US" sz="1400" dirty="0"/>
              <a:t>Other suggestions based on the results: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Focus on increasing sales during off-peak season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Expand GMM’s home brand’s product line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Investigate the low sales of vegetables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Take feedback from customers and analyze that accordingly</a:t>
            </a:r>
          </a:p>
          <a:p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494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n-GB" sz="7200" b="1" dirty="0">
                <a:solidFill>
                  <a:schemeClr val="bg1"/>
                </a:solidFill>
              </a:rPr>
              <a:t>Thank you</a:t>
            </a:r>
            <a:endParaRPr lang="en-GB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7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75" accel="100000" fill="hold">
                                          <p:stCondLst>
                                            <p:cond delay="15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74149" y="522898"/>
            <a:ext cx="371785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Project and The Business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2139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E5574C0-9816-BEFA-45C3-7AAD6161FDAD}"/>
              </a:ext>
            </a:extLst>
          </p:cNvPr>
          <p:cNvSpPr txBox="1"/>
          <p:nvPr/>
        </p:nvSpPr>
        <p:spPr>
          <a:xfrm>
            <a:off x="228600" y="966097"/>
            <a:ext cx="55671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Project: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Reach out some business, collect data and analyze for the problems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Only primary data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83FFCE0-90E6-2254-803A-E3A2980907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176" y="966097"/>
            <a:ext cx="4086224" cy="243371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E24F5EA-99DA-9530-B3DA-8CAE4CE39A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176" y="4175408"/>
            <a:ext cx="4086224" cy="229395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EC16D38-C875-EB16-6AB4-989C4FB7CDD0}"/>
              </a:ext>
            </a:extLst>
          </p:cNvPr>
          <p:cNvSpPr txBox="1"/>
          <p:nvPr/>
        </p:nvSpPr>
        <p:spPr>
          <a:xfrm>
            <a:off x="228600" y="3814411"/>
            <a:ext cx="50907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Business: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Super-mart in Dwarka, New Delhi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Deals in all sorts of FMCG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Acquired in mid June, 2022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19 employees under the key stakeholders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In-store &amp; home delivery; Website &amp; app under development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Analysis Process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89216" y="1882105"/>
            <a:ext cx="2528009" cy="1471879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840907" y="1882105"/>
            <a:ext cx="2528009" cy="1471879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786243" y="1866888"/>
            <a:ext cx="2528009" cy="1502308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750504" y="1824795"/>
            <a:ext cx="2528009" cy="1502308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776054" y="1824793"/>
            <a:ext cx="2528007" cy="1502309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607778" y="2495453"/>
            <a:ext cx="1135336" cy="24517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solidFill>
                  <a:schemeClr val="bg1"/>
                </a:solidFill>
              </a:rPr>
              <a:t>ASK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2525091" y="2467793"/>
            <a:ext cx="1135336" cy="24517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solidFill>
                  <a:schemeClr val="bg1"/>
                </a:solidFill>
              </a:rPr>
              <a:t>PREPARE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4484435" y="2467793"/>
            <a:ext cx="1135336" cy="24517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6429491" y="2467793"/>
            <a:ext cx="1135336" cy="24517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solidFill>
                  <a:schemeClr val="bg1"/>
                </a:solidFill>
              </a:rPr>
              <a:t>ANALYZE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8472389" y="2467793"/>
            <a:ext cx="1135336" cy="24517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solidFill>
                  <a:schemeClr val="bg1"/>
                </a:solidFill>
              </a:rPr>
              <a:t>SHARE</a:t>
            </a:r>
          </a:p>
        </p:txBody>
      </p:sp>
      <p:sp>
        <p:nvSpPr>
          <p:cNvPr id="3" name="Trapezoid 44">
            <a:extLst>
              <a:ext uri="{FF2B5EF4-FFF2-40B4-BE49-F238E27FC236}">
                <a16:creationId xmlns:a16="http://schemas.microsoft.com/office/drawing/2014/main" id="{D35B91C8-74DE-5AFB-4A95-978CBF2B6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741921" y="1811346"/>
            <a:ext cx="2528009" cy="1502308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AA9217-F88F-F4A3-9780-B9AF5829F872}"/>
              </a:ext>
            </a:extLst>
          </p:cNvPr>
          <p:cNvSpPr/>
          <p:nvPr/>
        </p:nvSpPr>
        <p:spPr>
          <a:xfrm>
            <a:off x="10438257" y="2471306"/>
            <a:ext cx="1135336" cy="24517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solidFill>
                  <a:schemeClr val="bg1"/>
                </a:solidFill>
              </a:rPr>
              <a:t>ACT</a:t>
            </a:r>
          </a:p>
        </p:txBody>
      </p:sp>
      <p:pic>
        <p:nvPicPr>
          <p:cNvPr id="16" name="Graphic 15" descr="Lightbulb and gear with solid fill">
            <a:extLst>
              <a:ext uri="{FF2B5EF4-FFF2-40B4-BE49-F238E27FC236}">
                <a16:creationId xmlns:a16="http://schemas.microsoft.com/office/drawing/2014/main" id="{511365C4-3A19-DADE-11DD-37C0C5A80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1733" y="1742353"/>
            <a:ext cx="559524" cy="559524"/>
          </a:xfrm>
          <a:prstGeom prst="rect">
            <a:avLst/>
          </a:prstGeom>
        </p:spPr>
      </p:pic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1974BB96-8D3D-7CE1-D5C6-53ACFCD82C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7732" y="1742353"/>
            <a:ext cx="554117" cy="554117"/>
          </a:xfrm>
          <a:prstGeom prst="rect">
            <a:avLst/>
          </a:prstGeom>
        </p:spPr>
      </p:pic>
      <p:pic>
        <p:nvPicPr>
          <p:cNvPr id="20" name="Graphic 19" descr="Statistics with solid fill">
            <a:extLst>
              <a:ext uri="{FF2B5EF4-FFF2-40B4-BE49-F238E27FC236}">
                <a16:creationId xmlns:a16="http://schemas.microsoft.com/office/drawing/2014/main" id="{B5B17A55-FA36-9497-F187-A02ED7F668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46269" y="1707294"/>
            <a:ext cx="587575" cy="587575"/>
          </a:xfrm>
          <a:prstGeom prst="rect">
            <a:avLst/>
          </a:prstGeom>
        </p:spPr>
      </p:pic>
      <p:pic>
        <p:nvPicPr>
          <p:cNvPr id="22" name="Graphic 21" descr="Research with solid fill">
            <a:extLst>
              <a:ext uri="{FF2B5EF4-FFF2-40B4-BE49-F238E27FC236}">
                <a16:creationId xmlns:a16="http://schemas.microsoft.com/office/drawing/2014/main" id="{80C7C588-67DF-5861-00ED-FD8DBF3C55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29665" y="1725183"/>
            <a:ext cx="569686" cy="569686"/>
          </a:xfrm>
          <a:prstGeom prst="rect">
            <a:avLst/>
          </a:prstGeom>
        </p:spPr>
      </p:pic>
      <p:pic>
        <p:nvPicPr>
          <p:cNvPr id="28" name="Graphic 27" descr="CheckList with solid fill">
            <a:extLst>
              <a:ext uri="{FF2B5EF4-FFF2-40B4-BE49-F238E27FC236}">
                <a16:creationId xmlns:a16="http://schemas.microsoft.com/office/drawing/2014/main" id="{BA49D9B8-F277-D090-DD79-EF1F135993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39564" y="1737227"/>
            <a:ext cx="554704" cy="554704"/>
          </a:xfrm>
          <a:prstGeom prst="rect">
            <a:avLst/>
          </a:prstGeom>
        </p:spPr>
      </p:pic>
      <p:pic>
        <p:nvPicPr>
          <p:cNvPr id="30" name="Graphic 29" descr="Gears with solid fill">
            <a:extLst>
              <a:ext uri="{FF2B5EF4-FFF2-40B4-BE49-F238E27FC236}">
                <a16:creationId xmlns:a16="http://schemas.microsoft.com/office/drawing/2014/main" id="{572BAC19-B8C7-7122-AA84-C8739A8628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58156" y="1737227"/>
            <a:ext cx="564650" cy="5646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19137F5-E44B-4330-661A-9B504D8110D2}"/>
              </a:ext>
            </a:extLst>
          </p:cNvPr>
          <p:cNvSpPr txBox="1"/>
          <p:nvPr/>
        </p:nvSpPr>
        <p:spPr>
          <a:xfrm>
            <a:off x="334431" y="4953707"/>
            <a:ext cx="725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analysis process followed is Google’s 6 step data analytics process.</a:t>
            </a:r>
          </a:p>
        </p:txBody>
      </p:sp>
    </p:spTree>
    <p:extLst>
      <p:ext uri="{BB962C8B-B14F-4D97-AF65-F5344CB8AC3E}">
        <p14:creationId xmlns:p14="http://schemas.microsoft.com/office/powerpoint/2010/main" val="48349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9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9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 animBg="1"/>
      <p:bldP spid="44" grpId="0" animBg="1"/>
      <p:bldP spid="45" grpId="0" animBg="1"/>
      <p:bldP spid="46" grpId="0" animBg="1"/>
      <p:bldP spid="4" grpId="0"/>
      <p:bldP spid="47" grpId="0"/>
      <p:bldP spid="48" grpId="0"/>
      <p:bldP spid="49" grpId="0"/>
      <p:bldP spid="50" grpId="0"/>
      <p:bldP spid="3" grpId="0" animBg="1"/>
      <p:bldP spid="5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0E789B7-5C0A-FF0D-3CC1-12AE20364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185AEACF-17F3-6161-4226-B1CA155D765B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Statements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FF4212-9609-3B3C-D5F0-3E865A6B1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10C78E8-D366-954B-0BA1-7D7FF63A19C6}"/>
              </a:ext>
            </a:extLst>
          </p:cNvPr>
          <p:cNvSpPr txBox="1"/>
          <p:nvPr/>
        </p:nvSpPr>
        <p:spPr>
          <a:xfrm>
            <a:off x="228600" y="966097"/>
            <a:ext cx="115416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the ”Ask” phase, 3 problems were concluded to be worked upon for the analysis.</a:t>
            </a:r>
          </a:p>
          <a:p>
            <a:endParaRPr lang="en-US" dirty="0"/>
          </a:p>
          <a:p>
            <a:r>
              <a:rPr lang="en-US" dirty="0"/>
              <a:t>The 3 problems are: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Customer Retention of the business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Profit earned and loss incurred by the business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Management of the inventory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Customer Retention Problem:</a:t>
            </a:r>
            <a:r>
              <a:rPr lang="en-US" dirty="0"/>
              <a:t> The business expected insights on what the current customer retention is and how this can be improved</a:t>
            </a:r>
          </a:p>
          <a:p>
            <a:r>
              <a:rPr lang="en-US" b="1" u="sng" dirty="0"/>
              <a:t>Profit/Loss Problem:</a:t>
            </a:r>
            <a:r>
              <a:rPr lang="en-US" dirty="0"/>
              <a:t> The business has been facing losses since some time. So, they expected insights on the general revenue, profit and losses.</a:t>
            </a:r>
          </a:p>
          <a:p>
            <a:r>
              <a:rPr lang="en-US" b="1" u="sng" dirty="0"/>
              <a:t>Inventory Management Problem:</a:t>
            </a:r>
            <a:r>
              <a:rPr lang="en-US" dirty="0"/>
              <a:t> The business expected insights on the SKUs available. Insights on the SKUs performing poor would help them function better.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data available for the analysis was from June 2022 to January 2023.</a:t>
            </a:r>
          </a:p>
          <a:p>
            <a:r>
              <a:rPr lang="en-US" dirty="0"/>
              <a:t>A total of 5 excel sheets available: Customer related data, Mama Earth’s SKUs Oct data, category wise stocks data, monthly company wise revenue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3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95ACAE-2AC9-4410-F298-6AEB5B838E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98495"/>
            <a:ext cx="5988686" cy="3583771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983F06-1649-17E0-CFFF-29AE14CA8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3663A15-C4A5-754E-8738-AD14029EFF8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Customer Retention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3CFD60-BEEB-25A9-8070-E4623026F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533D0F1-69A6-26EB-8F68-BFA81ED4E7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315" y="1298943"/>
            <a:ext cx="5988685" cy="35833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43EB1A-1F12-EEE3-B3AC-0D66B3C17CCD}"/>
              </a:ext>
            </a:extLst>
          </p:cNvPr>
          <p:cNvSpPr txBox="1"/>
          <p:nvPr/>
        </p:nvSpPr>
        <p:spPr>
          <a:xfrm>
            <a:off x="1448085" y="5036285"/>
            <a:ext cx="3092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Top 100 customers sorted</a:t>
            </a:r>
          </a:p>
          <a:p>
            <a:pPr algn="ctr"/>
            <a:r>
              <a:rPr lang="en-US" sz="1400" dirty="0"/>
              <a:t>based on the total bill amount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58282-0BDE-D9A5-1B06-BB821232BC47}"/>
              </a:ext>
            </a:extLst>
          </p:cNvPr>
          <p:cNvSpPr txBox="1"/>
          <p:nvPr/>
        </p:nvSpPr>
        <p:spPr>
          <a:xfrm>
            <a:off x="8148010" y="5040548"/>
            <a:ext cx="2099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Top 100 customers sorted</a:t>
            </a:r>
          </a:p>
          <a:p>
            <a:pPr algn="ctr"/>
            <a:r>
              <a:rPr lang="en-US" sz="1400" dirty="0"/>
              <a:t>on the bucket 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0E4B0D-A1D9-8C7E-F65B-87F19507466D}"/>
              </a:ext>
            </a:extLst>
          </p:cNvPr>
          <p:cNvSpPr txBox="1"/>
          <p:nvPr/>
        </p:nvSpPr>
        <p:spPr>
          <a:xfrm>
            <a:off x="228600" y="5858048"/>
            <a:ext cx="96874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Maximum bucket size from June 2022 to January 2023 was of Rs. 93,000/- but the corresponding number of invoices was 1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Customer with maximum bills(57) in the available data (June 2022-January 2023) has the bucket size @ Rs 65.32/-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The customer with the 2nd maximum bills(56) has a bigger bucket size @ Rs 734.77/-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920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983F06-1649-17E0-CFFF-29AE14CA8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3663A15-C4A5-754E-8738-AD14029EFF8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Customer Retention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3CFD60-BEEB-25A9-8070-E4623026F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4CEBBEC-78FB-740A-A78E-4DF14E390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562" y="1298495"/>
            <a:ext cx="3843726" cy="50366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5D2A9D-A455-C2FD-DDED-D2A0235B8780}"/>
              </a:ext>
            </a:extLst>
          </p:cNvPr>
          <p:cNvSpPr txBox="1"/>
          <p:nvPr/>
        </p:nvSpPr>
        <p:spPr>
          <a:xfrm>
            <a:off x="228600" y="1298495"/>
            <a:ext cx="48715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retention rate turns out to be 0.347</a:t>
            </a:r>
          </a:p>
          <a:p>
            <a:r>
              <a:rPr lang="en-US" dirty="0"/>
              <a:t>i.e., CR = 35% (approx.)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bar chart shows the ratio of </a:t>
            </a:r>
            <a:br>
              <a:rPr lang="en-US" dirty="0"/>
            </a:br>
            <a:r>
              <a:rPr lang="en-US" b="1" dirty="0"/>
              <a:t>multiple visit customers</a:t>
            </a:r>
            <a:r>
              <a:rPr lang="en-US" dirty="0"/>
              <a:t> v/s </a:t>
            </a:r>
            <a:r>
              <a:rPr lang="en-US" b="1" dirty="0"/>
              <a:t>single visit customers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26CBA1-B87D-DCEB-FE9E-8B6E21E91BB1}"/>
              </a:ext>
            </a:extLst>
          </p:cNvPr>
          <p:cNvSpPr txBox="1"/>
          <p:nvPr/>
        </p:nvSpPr>
        <p:spPr>
          <a:xfrm>
            <a:off x="321428" y="4636175"/>
            <a:ext cx="3696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But…</a:t>
            </a:r>
          </a:p>
          <a:p>
            <a:r>
              <a:rPr lang="en-US" dirty="0"/>
              <a:t>The data is not 100% accurate. Why?</a:t>
            </a:r>
          </a:p>
          <a:p>
            <a:r>
              <a:rPr lang="en-US" dirty="0"/>
              <a:t>2 reasons…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D94A0B3-3279-4BD4-EEA8-1EE985741B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9742889"/>
              </p:ext>
            </p:extLst>
          </p:nvPr>
        </p:nvGraphicFramePr>
        <p:xfrm>
          <a:off x="4561938" y="4001948"/>
          <a:ext cx="3068124" cy="2333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3571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Graphic spid="1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983F06-1649-17E0-CFFF-29AE14CA8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90965" y="522898"/>
            <a:ext cx="380103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3663A15-C4A5-754E-8738-AD14029EFF8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Revenue, Profit &amp; Loss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3CFD60-BEEB-25A9-8070-E4623026F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9744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F6272EE-6B65-D879-9F78-BE447371A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12619"/>
            <a:ext cx="2204720" cy="1595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5C8512-749D-5A35-87EB-FE06D450B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080" y="1912619"/>
            <a:ext cx="6624320" cy="14370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CC627C-D09A-33B4-1440-A95979F6CFD4}"/>
              </a:ext>
            </a:extLst>
          </p:cNvPr>
          <p:cNvSpPr txBox="1"/>
          <p:nvPr/>
        </p:nvSpPr>
        <p:spPr>
          <a:xfrm>
            <a:off x="228600" y="1294380"/>
            <a:ext cx="532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key insights based on the monthly aggregation.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3C8E4-4F57-DE84-7F93-9DB5552874ED}"/>
              </a:ext>
            </a:extLst>
          </p:cNvPr>
          <p:cNvSpPr txBox="1"/>
          <p:nvPr/>
        </p:nvSpPr>
        <p:spPr>
          <a:xfrm>
            <a:off x="228600" y="3757281"/>
            <a:ext cx="7672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 number of companies were recorded in October 2022 </a:t>
            </a:r>
            <a:br>
              <a:rPr lang="en-US" dirty="0"/>
            </a:br>
            <a:r>
              <a:rPr lang="en-US" dirty="0"/>
              <a:t>and the maximum revenue per company generated was also in October 2022</a:t>
            </a:r>
          </a:p>
        </p:txBody>
      </p:sp>
    </p:spTree>
    <p:extLst>
      <p:ext uri="{BB962C8B-B14F-4D97-AF65-F5344CB8AC3E}">
        <p14:creationId xmlns:p14="http://schemas.microsoft.com/office/powerpoint/2010/main" val="320452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983F06-1649-17E0-CFFF-29AE14CA8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90965" y="522898"/>
            <a:ext cx="380103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3663A15-C4A5-754E-8738-AD14029EFF8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Revenue, Profit &amp; Loss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3CFD60-BEEB-25A9-8070-E4623026F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9744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057C10C-3346-CAB0-5B1C-B32DA437DB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29" y="1219351"/>
            <a:ext cx="7812371" cy="44192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21B0AD-D9D3-67DD-9A53-10730B5F6C97}"/>
              </a:ext>
            </a:extLst>
          </p:cNvPr>
          <p:cNvSpPr txBox="1"/>
          <p:nvPr/>
        </p:nvSpPr>
        <p:spPr>
          <a:xfrm>
            <a:off x="228600" y="1219351"/>
            <a:ext cx="3552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line chart shows us the trends</a:t>
            </a:r>
            <a:br>
              <a:rPr lang="en-US" dirty="0"/>
            </a:br>
            <a:r>
              <a:rPr lang="en-US" dirty="0"/>
              <a:t>on the monthly revenue generated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6BBD9B-1222-92C7-A9F5-9CEEF888A947}"/>
              </a:ext>
            </a:extLst>
          </p:cNvPr>
          <p:cNvSpPr txBox="1"/>
          <p:nvPr/>
        </p:nvSpPr>
        <p:spPr>
          <a:xfrm>
            <a:off x="228600" y="3428999"/>
            <a:ext cx="33171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can be inferred that after </a:t>
            </a:r>
            <a:br>
              <a:rPr lang="en-US" dirty="0"/>
            </a:br>
            <a:r>
              <a:rPr lang="en-US" dirty="0"/>
              <a:t>Oct, 2022 (when the revenue </a:t>
            </a:r>
            <a:br>
              <a:rPr lang="en-US" dirty="0"/>
            </a:br>
            <a:r>
              <a:rPr lang="en-US" dirty="0"/>
              <a:t>was the maximum), the revenue </a:t>
            </a:r>
            <a:br>
              <a:rPr lang="en-US" dirty="0"/>
            </a:br>
            <a:r>
              <a:rPr lang="en-US" dirty="0"/>
              <a:t>has been declining.</a:t>
            </a:r>
          </a:p>
        </p:txBody>
      </p:sp>
    </p:spTree>
    <p:extLst>
      <p:ext uri="{BB962C8B-B14F-4D97-AF65-F5344CB8AC3E}">
        <p14:creationId xmlns:p14="http://schemas.microsoft.com/office/powerpoint/2010/main" val="332805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983F06-1649-17E0-CFFF-29AE14CA8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90965" y="522898"/>
            <a:ext cx="380103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3663A15-C4A5-754E-8738-AD14029EFF8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Revenue, Profit &amp; Loss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3CFD60-BEEB-25A9-8070-E4623026F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9744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D25DD29-DECE-1628-D7F7-FC7A72F51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316" y="1298495"/>
            <a:ext cx="5935084" cy="11719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F479D-2348-DFBA-E3FA-70322B8EF920}"/>
              </a:ext>
            </a:extLst>
          </p:cNvPr>
          <p:cNvSpPr txBox="1"/>
          <p:nvPr/>
        </p:nvSpPr>
        <p:spPr>
          <a:xfrm>
            <a:off x="268941" y="1420009"/>
            <a:ext cx="56485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the table to the right, it is clearly evident that the maximum profit is</a:t>
            </a:r>
            <a:br>
              <a:rPr lang="en-US" sz="1400" dirty="0"/>
            </a:br>
            <a:r>
              <a:rPr lang="en-US" sz="1400" dirty="0"/>
              <a:t>generated by the home-brand of GMM. This profit is roughly 60%</a:t>
            </a:r>
          </a:p>
          <a:p>
            <a:endParaRPr lang="en-US" sz="1400" dirty="0"/>
          </a:p>
          <a:p>
            <a:r>
              <a:rPr lang="en-US" sz="1400" dirty="0"/>
              <a:t>From vegetables, though, the profit generated is about 15-20%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8C159E-079F-670E-B732-3566728A03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418" y="3008834"/>
            <a:ext cx="4500880" cy="34651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F94409-24AF-D609-99C1-2A5753C4EBF1}"/>
              </a:ext>
            </a:extLst>
          </p:cNvPr>
          <p:cNvSpPr txBox="1"/>
          <p:nvPr/>
        </p:nvSpPr>
        <p:spPr>
          <a:xfrm>
            <a:off x="268941" y="3808207"/>
            <a:ext cx="462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 the pie chart, the whole (100%) is equal to ₹39,63,784.44</a:t>
            </a:r>
          </a:p>
        </p:txBody>
      </p:sp>
    </p:spTree>
    <p:extLst>
      <p:ext uri="{BB962C8B-B14F-4D97-AF65-F5344CB8AC3E}">
        <p14:creationId xmlns:p14="http://schemas.microsoft.com/office/powerpoint/2010/main" val="58548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98_TF78455520" id="{81DBC73A-3976-428E-9F67-5F5F93F9B0DD}" vid="{422EBF69-DAED-4F70-A20B-FED4D6CC86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2003</TotalTime>
  <Words>1043</Words>
  <Application>Microsoft Macintosh PowerPoint</Application>
  <PresentationFormat>Widescreen</PresentationFormat>
  <Paragraphs>117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Constantia</vt:lpstr>
      <vt:lpstr>Segoe UI Light</vt:lpstr>
      <vt:lpstr>Times New Roman</vt:lpstr>
      <vt:lpstr>Office Theme</vt:lpstr>
      <vt:lpstr>BDM Project Presentation  Optimization of Inventory, Financial Conditions and Customer Retention of “G Mega Mart”</vt:lpstr>
      <vt:lpstr>Project analysis slide 3</vt:lpstr>
      <vt:lpstr>Project analysis slide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BDM Project Presentation  Optimization of Inventory, Financial Conditions and Customer Retention of “G Mega Mart”</dc:title>
  <dc:creator>Pushpak Ruhil</dc:creator>
  <cp:lastModifiedBy>Pushpak Ruhil</cp:lastModifiedBy>
  <cp:revision>5</cp:revision>
  <dcterms:created xsi:type="dcterms:W3CDTF">2023-04-21T05:53:54Z</dcterms:created>
  <dcterms:modified xsi:type="dcterms:W3CDTF">2023-04-22T15:17:49Z</dcterms:modified>
</cp:coreProperties>
</file>