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4C2-9ACA-48A6-9929-7218F4217DC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B812-FBA3-4626-99DE-655C05EC1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80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4C2-9ACA-48A6-9929-7218F4217DC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B812-FBA3-4626-99DE-655C05EC1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56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4C2-9ACA-48A6-9929-7218F4217DC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B812-FBA3-4626-99DE-655C05EC1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45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4C2-9ACA-48A6-9929-7218F4217DC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B812-FBA3-4626-99DE-655C05EC1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077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4C2-9ACA-48A6-9929-7218F4217DC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B812-FBA3-4626-99DE-655C05EC1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52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4C2-9ACA-48A6-9929-7218F4217DC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B812-FBA3-4626-99DE-655C05EC1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5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4C2-9ACA-48A6-9929-7218F4217DC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B812-FBA3-4626-99DE-655C05EC1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930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4C2-9ACA-48A6-9929-7218F4217DC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B812-FBA3-4626-99DE-655C05EC1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553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4C2-9ACA-48A6-9929-7218F4217DC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B812-FBA3-4626-99DE-655C05EC1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6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4C2-9ACA-48A6-9929-7218F4217DC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B812-FBA3-4626-99DE-655C05EC1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71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24C2-9ACA-48A6-9929-7218F4217DC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6B812-FBA3-4626-99DE-655C05EC1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8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24C2-9ACA-48A6-9929-7218F4217DC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6B812-FBA3-4626-99DE-655C05EC11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719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/>
            </a:r>
            <a:br>
              <a:rPr lang="en-IN" b="1" dirty="0"/>
            </a:br>
            <a:r>
              <a:rPr lang="en-IN" b="1" dirty="0" err="1" smtClean="0"/>
              <a:t>Semester:II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Course Title: </a:t>
            </a:r>
            <a:r>
              <a:rPr lang="en-IN" dirty="0" smtClean="0"/>
              <a:t>Machine Learning </a:t>
            </a:r>
            <a:br>
              <a:rPr lang="en-IN" dirty="0" smtClean="0"/>
            </a:br>
            <a:r>
              <a:rPr lang="en-IN" dirty="0" smtClean="0"/>
              <a:t> 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b="1" dirty="0" err="1" smtClean="0"/>
              <a:t>Semester:II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b="1" dirty="0" smtClean="0"/>
              <a:t>Course Title: </a:t>
            </a:r>
            <a:r>
              <a:rPr lang="en-IN" dirty="0" smtClean="0"/>
              <a:t>Machine Learning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Course Code : </a:t>
            </a:r>
            <a:r>
              <a:rPr lang="en-IN" dirty="0"/>
              <a:t>05BMSIT23265							</a:t>
            </a:r>
            <a:r>
              <a:rPr lang="en-IN" b="1" dirty="0"/>
              <a:t>Credits : </a:t>
            </a:r>
            <a:r>
              <a:rPr lang="en-IN" b="1" dirty="0" smtClean="0"/>
              <a:t>4</a:t>
            </a:r>
          </a:p>
          <a:p>
            <a:r>
              <a:rPr lang="en-IN" b="1" dirty="0" smtClean="0"/>
              <a:t>UNIT </a:t>
            </a:r>
            <a:r>
              <a:rPr lang="en-IN" b="1" dirty="0"/>
              <a:t>1 - INTRODUCTION TO ML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118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896387"/>
            <a:ext cx="9169177" cy="22098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Reinforcement Learning: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Models learn through trial and error, receiving rewards or penalties for their 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1D35"/>
              </a:solidFill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It completely focus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 on feed back feed back can be positive(reward) or negative(penalties).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44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the difference between traditional programming and machine learning.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Traditional programming involves writing </a:t>
            </a:r>
            <a:r>
              <a:rPr lang="en-US" dirty="0">
                <a:solidFill>
                  <a:srgbClr val="FF0000"/>
                </a:solidFill>
              </a:rPr>
              <a:t>explicit instructions for a computer to follow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while </a:t>
            </a:r>
            <a:r>
              <a:rPr lang="en-US" dirty="0">
                <a:solidFill>
                  <a:srgbClr val="FF0000"/>
                </a:solidFill>
              </a:rPr>
              <a:t>machine learning focuses on algorithms that allow computers to learn from data and make predictions or decisions without being explicitly programmed. 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IN" b="1" dirty="0"/>
              <a:t>Approach to Problem Solving</a:t>
            </a:r>
            <a:r>
              <a:rPr lang="en-IN" dirty="0"/>
              <a:t>:</a:t>
            </a:r>
          </a:p>
          <a:p>
            <a:r>
              <a:rPr lang="en-IN" b="1" dirty="0"/>
              <a:t>Data Dependency</a:t>
            </a:r>
            <a:r>
              <a:rPr lang="en-IN" dirty="0"/>
              <a:t>:</a:t>
            </a:r>
          </a:p>
          <a:p>
            <a:r>
              <a:rPr lang="en-IN" b="1" dirty="0"/>
              <a:t>Flexibility and Adaptability</a:t>
            </a:r>
            <a:endParaRPr lang="en-IN" dirty="0"/>
          </a:p>
          <a:p>
            <a:r>
              <a:rPr lang="en-IN" b="1" dirty="0"/>
              <a:t>Problem Complexity</a:t>
            </a:r>
            <a:r>
              <a:rPr lang="en-IN" dirty="0"/>
              <a:t>:</a:t>
            </a:r>
          </a:p>
          <a:p>
            <a:r>
              <a:rPr lang="en-IN" b="1" dirty="0"/>
              <a:t>Development Process</a:t>
            </a:r>
            <a:r>
              <a:rPr lang="en-IN" dirty="0"/>
              <a:t>:</a:t>
            </a:r>
          </a:p>
          <a:p>
            <a:r>
              <a:rPr lang="en-IN" b="1" dirty="0"/>
              <a:t>Outcome Predictability</a:t>
            </a:r>
            <a:r>
              <a:rPr lang="en-IN" dirty="0"/>
              <a:t>: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694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ML with artificial intelligence and explain their relationship.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Artificial Intelligence (AI) is the broad concept of enabling machines to perform tasks that typically require human intelligence</a:t>
            </a:r>
            <a:r>
              <a:rPr lang="en-US" dirty="0" smtClean="0"/>
              <a:t>,</a:t>
            </a:r>
          </a:p>
          <a:p>
            <a:r>
              <a:rPr lang="en-US" dirty="0" smtClean="0"/>
              <a:t> </a:t>
            </a:r>
            <a:r>
              <a:rPr lang="en-US" dirty="0"/>
              <a:t>while Machine Learning (ML) is a specific subset of AI that focuses on algorithms that allow systems to learn from data without explicit programming.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89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Regression </a:t>
            </a:r>
            <a:r>
              <a:rPr lang="en-US" dirty="0" smtClean="0"/>
              <a:t>                </a:t>
            </a:r>
          </a:p>
          <a:p>
            <a:r>
              <a:rPr lang="en-US" dirty="0" smtClean="0"/>
              <a:t>Example : exact price of </a:t>
            </a:r>
            <a:r>
              <a:rPr lang="en-US" dirty="0" err="1" smtClean="0"/>
              <a:t>housein</a:t>
            </a:r>
            <a:r>
              <a:rPr lang="en-US" dirty="0" smtClean="0"/>
              <a:t> numbers </a:t>
            </a:r>
          </a:p>
          <a:p>
            <a:r>
              <a:rPr lang="en-US" dirty="0" smtClean="0"/>
              <a:t>Temperature exact prediction                  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  * </a:t>
            </a:r>
            <a:r>
              <a:rPr lang="en-US" b="1" dirty="0" smtClean="0"/>
              <a:t>classification: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-affordable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-mid-range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-luxury</a:t>
            </a:r>
          </a:p>
          <a:p>
            <a:pPr marL="0" indent="0">
              <a:buNone/>
            </a:pPr>
            <a:r>
              <a:rPr lang="en-US" dirty="0" smtClean="0"/>
              <a:t>Predicting weather sunny rainy and cloudy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82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List common algorithms used for classification tasks.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Common algorithms for classification tasks include </a:t>
            </a:r>
            <a:endParaRPr lang="en-US" dirty="0" smtClean="0"/>
          </a:p>
          <a:p>
            <a:r>
              <a:rPr lang="en-US" dirty="0" smtClean="0"/>
              <a:t>Logistic </a:t>
            </a:r>
            <a:r>
              <a:rPr lang="en-US" dirty="0"/>
              <a:t>Regression, </a:t>
            </a:r>
            <a:endParaRPr lang="en-US" dirty="0" smtClean="0"/>
          </a:p>
          <a:p>
            <a:r>
              <a:rPr lang="en-US" dirty="0" smtClean="0"/>
              <a:t>Naive </a:t>
            </a:r>
            <a:r>
              <a:rPr lang="en-US" dirty="0"/>
              <a:t>Bayes, K-Nearest Neighbors (KNN), </a:t>
            </a:r>
            <a:endParaRPr lang="en-US" dirty="0" smtClean="0"/>
          </a:p>
          <a:p>
            <a:r>
              <a:rPr lang="en-US" dirty="0" smtClean="0"/>
              <a:t>Decision </a:t>
            </a:r>
            <a:r>
              <a:rPr lang="en-US" dirty="0"/>
              <a:t>Trees, </a:t>
            </a:r>
            <a:endParaRPr lang="en-US" dirty="0" smtClean="0"/>
          </a:p>
          <a:p>
            <a:r>
              <a:rPr lang="en-US" dirty="0" smtClean="0"/>
              <a:t>Random </a:t>
            </a:r>
            <a:r>
              <a:rPr lang="en-US" dirty="0"/>
              <a:t>Forests, and </a:t>
            </a:r>
            <a:endParaRPr lang="en-US" dirty="0" smtClean="0"/>
          </a:p>
          <a:p>
            <a:r>
              <a:rPr lang="en-US" dirty="0" smtClean="0"/>
              <a:t>Support </a:t>
            </a:r>
            <a:r>
              <a:rPr lang="en-US" dirty="0"/>
              <a:t>Vector Machines (SVM).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37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algorithms in 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Introduction- </a:t>
            </a:r>
            <a:r>
              <a:rPr lang="en-US" dirty="0"/>
              <a:t>Regression Algorithms in Machine Learning- </a:t>
            </a:r>
            <a:endParaRPr lang="en-US" dirty="0" smtClean="0"/>
          </a:p>
          <a:p>
            <a:r>
              <a:rPr lang="en-US" dirty="0" smtClean="0"/>
              <a:t>Subtitle</a:t>
            </a:r>
            <a:r>
              <a:rPr lang="en-US" dirty="0"/>
              <a:t>: Predicting Continuous Outcomes- 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is Regression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</a:p>
          <a:p>
            <a:r>
              <a:rPr lang="en-US" dirty="0" smtClean="0"/>
              <a:t>Definition</a:t>
            </a:r>
            <a:r>
              <a:rPr lang="en-US" dirty="0"/>
              <a:t>: Regression is a type of supervised learning algorithm that predicts continuous outcomes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Examples: Predicting house prices, stock prices, or temperatures.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2437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regressions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Simple Linear Regression: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One </a:t>
            </a:r>
            <a:r>
              <a:rPr lang="en-US" dirty="0"/>
              <a:t>independent variable predicts the outcome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Multiple Linear Regression: Multiple independent variables predict the outcome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Polynomial </a:t>
            </a:r>
            <a:r>
              <a:rPr lang="en-US" dirty="0"/>
              <a:t>Regression: Non-linear relationships between variables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 Linear Regression- Equation: y = β0 + β1x + ε- Goal: Find the best-fitting line that minimizes the sum of squared errors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 Regression Metrics-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Mean </a:t>
            </a:r>
            <a:r>
              <a:rPr lang="en-US" dirty="0"/>
              <a:t>Absolute Error (MAE): Average of the absolute differences.-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Mean </a:t>
            </a:r>
            <a:r>
              <a:rPr lang="en-US" dirty="0"/>
              <a:t>Squared Error (MSE): Average of the squared differences</a:t>
            </a:r>
            <a:r>
              <a:rPr lang="en-US" dirty="0" smtClean="0"/>
              <a:t>.-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R-Squared (R²): Proportion of variance explained by the model.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714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b="1" dirty="0"/>
              <a:t>Predicting Continuous Outcomes</a:t>
            </a:r>
            <a:r>
              <a:rPr lang="en-US" dirty="0"/>
              <a:t>: Regression algorithms are useful for predicting continuous outcomes such as house prices, stock prices, or temperatures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/>
              <a:t>Forecasting:</a:t>
            </a:r>
            <a:r>
              <a:rPr lang="en-US" dirty="0"/>
              <a:t> Regression algorithms can be used for forecasting future values based on historical </a:t>
            </a:r>
            <a:r>
              <a:rPr lang="en-US" dirty="0" smtClean="0"/>
              <a:t>data</a:t>
            </a:r>
            <a:endParaRPr lang="en-IN" dirty="0"/>
          </a:p>
          <a:p>
            <a:r>
              <a:rPr lang="en-US" dirty="0"/>
              <a:t>Conclusion- Summary: Regression algorithms are a powerful tool for predicting continuous outcomes.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131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algorithms are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/>
              <a:t>Here are some common types of regression algorithms</a:t>
            </a:r>
            <a:r>
              <a:rPr lang="en-US" sz="1600" b="1" dirty="0" smtClean="0"/>
              <a:t>:</a:t>
            </a:r>
          </a:p>
          <a:p>
            <a:r>
              <a:rPr lang="en-US" sz="1600" b="1" dirty="0" smtClean="0"/>
              <a:t>1</a:t>
            </a:r>
            <a:r>
              <a:rPr lang="en-US" sz="1600" b="1" dirty="0"/>
              <a:t>. Linear Regression- Simple </a:t>
            </a:r>
            <a:r>
              <a:rPr lang="en-US" sz="1600" dirty="0"/>
              <a:t>Linear Regression: One independent variable predicts the outcome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- </a:t>
            </a:r>
            <a:r>
              <a:rPr lang="en-US" sz="1600" b="1" dirty="0"/>
              <a:t>Multiple Linear Regression: </a:t>
            </a:r>
            <a:r>
              <a:rPr lang="en-US" sz="1600" dirty="0"/>
              <a:t>Multiple independent variables predict the </a:t>
            </a:r>
            <a:r>
              <a:rPr lang="en-US" sz="1600" dirty="0" smtClean="0"/>
              <a:t>outcome</a:t>
            </a:r>
          </a:p>
          <a:p>
            <a:r>
              <a:rPr lang="en-US" sz="1600" b="1" dirty="0" smtClean="0"/>
              <a:t>.</a:t>
            </a:r>
            <a:r>
              <a:rPr lang="en-US" sz="1600" b="1" dirty="0"/>
              <a:t>2. Polynomial Regression-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Quadratic </a:t>
            </a:r>
            <a:r>
              <a:rPr lang="en-US" sz="1600" b="1" dirty="0"/>
              <a:t>Regression</a:t>
            </a:r>
            <a:r>
              <a:rPr lang="en-US" sz="1600" dirty="0"/>
              <a:t>: A polynomial of degree 2 is used to fit the data.-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 Cubic </a:t>
            </a:r>
            <a:r>
              <a:rPr lang="en-US" sz="1600" b="1" dirty="0"/>
              <a:t>Regression: </a:t>
            </a:r>
            <a:r>
              <a:rPr lang="en-US" sz="1600" dirty="0"/>
              <a:t>A polynomial of degree 3 is used to fit the </a:t>
            </a:r>
            <a:r>
              <a:rPr lang="en-US" sz="1600" dirty="0" smtClean="0"/>
              <a:t>data</a:t>
            </a:r>
          </a:p>
          <a:p>
            <a:r>
              <a:rPr lang="en-US" sz="1600" b="1" dirty="0" smtClean="0"/>
              <a:t>.</a:t>
            </a:r>
            <a:r>
              <a:rPr lang="en-US" sz="1600" b="1" dirty="0"/>
              <a:t>3. Ridge </a:t>
            </a:r>
            <a:r>
              <a:rPr lang="en-US" sz="1600" b="1" dirty="0" smtClean="0"/>
              <a:t>Regression-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b="1" dirty="0" smtClean="0"/>
              <a:t>   </a:t>
            </a:r>
            <a:r>
              <a:rPr lang="en-US" sz="1600" b="1" dirty="0"/>
              <a:t>L2 Regularization</a:t>
            </a:r>
            <a:r>
              <a:rPr lang="en-US" sz="1600" dirty="0"/>
              <a:t>: Adds a penalty term to the cost function for large coefficients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b="1" dirty="0" smtClean="0"/>
              <a:t>4</a:t>
            </a:r>
            <a:r>
              <a:rPr lang="en-US" sz="1600" b="1" dirty="0"/>
              <a:t>. Lasso Regression- </a:t>
            </a:r>
            <a:endParaRPr lang="en-US" sz="1600" b="1" dirty="0" smtClean="0"/>
          </a:p>
          <a:p>
            <a:pPr marL="0" indent="0">
              <a:buNone/>
            </a:pPr>
            <a:r>
              <a:rPr lang="en-US" sz="1600" b="1" dirty="0" smtClean="0"/>
              <a:t>L1 </a:t>
            </a:r>
            <a:r>
              <a:rPr lang="en-US" sz="1600" b="1" dirty="0"/>
              <a:t>Regularization: </a:t>
            </a:r>
            <a:r>
              <a:rPr lang="en-US" sz="1600" dirty="0"/>
              <a:t>Adds a penalty term to the cost function for large coefficients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b="1" dirty="0" smtClean="0"/>
              <a:t>5</a:t>
            </a:r>
            <a:r>
              <a:rPr lang="en-US" sz="1600" b="1" dirty="0"/>
              <a:t>. Elastic Net Regression- Combination of L1 and L2 Regularization: </a:t>
            </a:r>
            <a:r>
              <a:rPr lang="en-US" sz="1600" dirty="0"/>
              <a:t>Adds both penalty terms to the cost function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6</a:t>
            </a:r>
            <a:r>
              <a:rPr lang="en-US" sz="1600" b="1" dirty="0"/>
              <a:t>. Decision Tree Regression- Tree-based model: </a:t>
            </a:r>
            <a:r>
              <a:rPr lang="en-US" sz="1600" dirty="0"/>
              <a:t>Uses a decision tree to predict continuous outcomes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7</a:t>
            </a:r>
            <a:r>
              <a:rPr lang="en-US" sz="1600" b="1" dirty="0"/>
              <a:t>. Random Forest Regression- Ensemble model: Combines multiple decision trees to improve predictions</a:t>
            </a:r>
            <a:r>
              <a:rPr lang="en-US" sz="1600" b="1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3912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8. </a:t>
            </a:r>
            <a:r>
              <a:rPr lang="en-US" b="1" dirty="0"/>
              <a:t>Support Vector Regression (SVR</a:t>
            </a:r>
            <a:r>
              <a:rPr lang="en-US" dirty="0"/>
              <a:t>)- Kernel-based model: Uses a kernel function to map data to a higher-dimensional space.</a:t>
            </a:r>
          </a:p>
          <a:p>
            <a:r>
              <a:rPr lang="en-US" dirty="0"/>
              <a:t>9. </a:t>
            </a:r>
            <a:r>
              <a:rPr lang="en-US" b="1" dirty="0"/>
              <a:t>Gradient Boosting Regression</a:t>
            </a:r>
            <a:r>
              <a:rPr lang="en-US" dirty="0"/>
              <a:t>- Ensemble model: Combines multiple weak models to create a strong predictive model.</a:t>
            </a:r>
          </a:p>
          <a:p>
            <a:r>
              <a:rPr lang="en-US" dirty="0"/>
              <a:t>10. </a:t>
            </a:r>
            <a:r>
              <a:rPr lang="en-US" b="1" dirty="0"/>
              <a:t>Bayesian Regression- </a:t>
            </a:r>
            <a:r>
              <a:rPr lang="en-US" dirty="0"/>
              <a:t>Probabilistic model: Uses Bayesian inference to estimate model parameters.</a:t>
            </a:r>
          </a:p>
          <a:p>
            <a:r>
              <a:rPr lang="en-US" dirty="0"/>
              <a:t>11. </a:t>
            </a:r>
            <a:r>
              <a:rPr lang="en-US" b="1" dirty="0"/>
              <a:t>Poisson Regression- </a:t>
            </a:r>
            <a:r>
              <a:rPr lang="en-US" dirty="0"/>
              <a:t>Count data model: Used for predicting count data, such as the number of events.</a:t>
            </a:r>
          </a:p>
          <a:p>
            <a:r>
              <a:rPr lang="en-US" dirty="0"/>
              <a:t>12. </a:t>
            </a:r>
            <a:r>
              <a:rPr lang="en-US" b="1" dirty="0"/>
              <a:t>Logistic Regression </a:t>
            </a:r>
            <a:r>
              <a:rPr lang="en-US" dirty="0"/>
              <a:t>(for binary classification problems with a regression twist)- Sigmoid function: Used to predict probabilities of binary outcomes.</a:t>
            </a:r>
          </a:p>
          <a:p>
            <a:endParaRPr lang="en-US" dirty="0"/>
          </a:p>
          <a:p>
            <a:r>
              <a:rPr lang="en-US" dirty="0"/>
              <a:t>Each type of regression algorithm has its strengths and weaknesses, and the choice of algorithm depends on the specific problem and data characteristics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47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</a:t>
            </a:r>
            <a:r>
              <a:rPr lang="en-US" dirty="0" err="1" smtClean="0"/>
              <a:t>efi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MACHINE LEARNING IS A SUBSET OF AI WHICH ENABLES TO IMPROVE AT TASKS WITH EXPERIENCE</a:t>
            </a:r>
          </a:p>
          <a:p>
            <a:r>
              <a:rPr lang="en-US" dirty="0" smtClean="0"/>
              <a:t>ARTHUR SAMUEL 1959</a:t>
            </a:r>
          </a:p>
          <a:p>
            <a:r>
              <a:rPr lang="en-US" dirty="0" smtClean="0"/>
              <a:t>EXYRACTION OF KNOWLEDGE FROM DATA.</a:t>
            </a:r>
          </a:p>
          <a:p>
            <a:r>
              <a:rPr lang="en-US" dirty="0" smtClean="0"/>
              <a:t>LEARNS FROM BEHAVIOUR AND MAKE PREDICTIONS.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906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algorithm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Linear Regression Algorithm in Machine </a:t>
            </a:r>
            <a:r>
              <a:rPr lang="en-US" dirty="0" smtClean="0"/>
              <a:t>Learning-</a:t>
            </a:r>
          </a:p>
          <a:p>
            <a:r>
              <a:rPr lang="en-US" dirty="0" smtClean="0"/>
              <a:t> </a:t>
            </a:r>
            <a:r>
              <a:rPr lang="en-US" dirty="0"/>
              <a:t>Subtitle: Predicting Continuous </a:t>
            </a:r>
            <a:r>
              <a:rPr lang="en-US" dirty="0" smtClean="0"/>
              <a:t>Outcomes</a:t>
            </a:r>
          </a:p>
          <a:p>
            <a:endParaRPr lang="en-US" dirty="0"/>
          </a:p>
          <a:p>
            <a:r>
              <a:rPr lang="en-US" dirty="0"/>
              <a:t>What is Linear Regression?- </a:t>
            </a:r>
            <a:endParaRPr lang="en-US" dirty="0" smtClean="0"/>
          </a:p>
          <a:p>
            <a:r>
              <a:rPr lang="en-US" dirty="0" smtClean="0"/>
              <a:t>Definition</a:t>
            </a:r>
            <a:r>
              <a:rPr lang="en-US" dirty="0"/>
              <a:t>: Linear regression is a type of supervised learning algorithm that predicts continuous outcomes.- </a:t>
            </a:r>
            <a:endParaRPr lang="en-US" dirty="0" smtClean="0"/>
          </a:p>
          <a:p>
            <a:r>
              <a:rPr lang="en-US" dirty="0" smtClean="0"/>
              <a:t>Equation</a:t>
            </a:r>
            <a:r>
              <a:rPr lang="en-US" dirty="0"/>
              <a:t>: y = β0 + β1x + </a:t>
            </a:r>
            <a:r>
              <a:rPr lang="en-US" dirty="0" smtClean="0"/>
              <a:t>ε</a:t>
            </a:r>
          </a:p>
          <a:p>
            <a:pPr marL="0" indent="0">
              <a:buNone/>
            </a:pPr>
            <a:r>
              <a:rPr lang="en-US" dirty="0" smtClean="0"/>
              <a:t>Y=</a:t>
            </a:r>
            <a:r>
              <a:rPr lang="en-US" dirty="0" err="1" smtClean="0"/>
              <a:t>mx+c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885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Linear Regression Works-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Simple </a:t>
            </a:r>
            <a:r>
              <a:rPr lang="en-US" b="1" dirty="0"/>
              <a:t>Linear Regression: </a:t>
            </a:r>
            <a:r>
              <a:rPr lang="en-US" dirty="0"/>
              <a:t>One independent variable predicts the outcome</a:t>
            </a:r>
            <a:r>
              <a:rPr lang="en-US" dirty="0" smtClean="0"/>
              <a:t>.-</a:t>
            </a:r>
          </a:p>
          <a:p>
            <a:r>
              <a:rPr lang="en-US" dirty="0" smtClean="0"/>
              <a:t> </a:t>
            </a:r>
            <a:r>
              <a:rPr lang="en-US" b="1" dirty="0"/>
              <a:t>Multiple Linear Regression</a:t>
            </a:r>
            <a:r>
              <a:rPr lang="en-US" dirty="0"/>
              <a:t>: Multiple independent variables predict the outcome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3916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Assumptions of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Linearity: The relationship between the independent variable(s) and the dependent variable is linear.- </a:t>
            </a:r>
            <a:endParaRPr lang="en-US" dirty="0" smtClean="0"/>
          </a:p>
          <a:p>
            <a:r>
              <a:rPr lang="en-US" dirty="0" smtClean="0"/>
              <a:t>Independence</a:t>
            </a:r>
            <a:r>
              <a:rPr lang="en-US" dirty="0"/>
              <a:t>: Each observation is independent of the </a:t>
            </a:r>
            <a:r>
              <a:rPr lang="en-US" dirty="0" smtClean="0"/>
              <a:t>others</a:t>
            </a:r>
          </a:p>
          <a:p>
            <a:r>
              <a:rPr lang="en-US" dirty="0" smtClean="0"/>
              <a:t>.- </a:t>
            </a:r>
            <a:r>
              <a:rPr lang="en-US" dirty="0"/>
              <a:t>Homoscedasticity: The variance of the residuals is constant across all levels of the independent variable(s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- </a:t>
            </a:r>
            <a:r>
              <a:rPr lang="en-US" dirty="0"/>
              <a:t>Normality: The residuals are normally distributed</a:t>
            </a:r>
            <a:r>
              <a:rPr lang="en-US" dirty="0" smtClean="0"/>
              <a:t>.-</a:t>
            </a:r>
          </a:p>
          <a:p>
            <a:r>
              <a:rPr lang="en-US" dirty="0" smtClean="0"/>
              <a:t> </a:t>
            </a:r>
            <a:r>
              <a:rPr lang="en-US" dirty="0"/>
              <a:t>No multicollinearity: The independent variables are not highly correlated with each other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364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b="1" dirty="0"/>
              <a:t>Mean Squared Error (MSE): </a:t>
            </a:r>
            <a:r>
              <a:rPr lang="en-US" dirty="0"/>
              <a:t>Average of the squared differences between predicted and actual values</a:t>
            </a:r>
            <a:r>
              <a:rPr lang="en-US" dirty="0" smtClean="0"/>
              <a:t>.-</a:t>
            </a:r>
          </a:p>
          <a:p>
            <a:r>
              <a:rPr lang="en-US" dirty="0" smtClean="0"/>
              <a:t> </a:t>
            </a:r>
            <a:r>
              <a:rPr lang="en-US" dirty="0"/>
              <a:t>Goal: Minimize the MSE to find the best-fitting </a:t>
            </a:r>
            <a:r>
              <a:rPr lang="en-US" dirty="0" smtClean="0"/>
              <a:t>line</a:t>
            </a:r>
          </a:p>
          <a:p>
            <a:pPr marL="0" indent="0">
              <a:buNone/>
            </a:pPr>
            <a:r>
              <a:rPr lang="en-IN" b="1" u="sng" dirty="0"/>
              <a:t>Gradient </a:t>
            </a:r>
            <a:r>
              <a:rPr lang="en-IN" b="1" u="sng" dirty="0" smtClean="0"/>
              <a:t>Descent</a:t>
            </a:r>
          </a:p>
          <a:p>
            <a:pPr>
              <a:buFontTx/>
              <a:buChar char="-"/>
            </a:pPr>
            <a:r>
              <a:rPr lang="en-US" dirty="0" smtClean="0"/>
              <a:t>Optimization </a:t>
            </a:r>
            <a:r>
              <a:rPr lang="en-US" dirty="0"/>
              <a:t>algorithm: Used to minimize the cost function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- </a:t>
            </a:r>
            <a:r>
              <a:rPr lang="en-US" dirty="0"/>
              <a:t>Types: Batch gradient descent, stochastic gradient descent, and mini-batch gradient </a:t>
            </a:r>
            <a:r>
              <a:rPr lang="en-US" dirty="0" smtClean="0"/>
              <a:t>descent</a:t>
            </a:r>
          </a:p>
          <a:p>
            <a:pPr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1786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Coefficient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b="1" dirty="0"/>
              <a:t>β0 (Intercept</a:t>
            </a:r>
            <a:r>
              <a:rPr lang="en-US" dirty="0"/>
              <a:t>): The expected value of the dependent variable when the independent variable(s) is/are 0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b="1" dirty="0"/>
              <a:t>β1 (Slope): </a:t>
            </a:r>
            <a:r>
              <a:rPr lang="en-US" dirty="0"/>
              <a:t>The change in the dependent variable for a one-unit change in the independent </a:t>
            </a:r>
            <a:r>
              <a:rPr lang="en-US" dirty="0" smtClean="0"/>
              <a:t>variable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540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R-Squared (R²): Proportion of variance explained by the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Mean Absolute Error (MAE): Average of the absolute differences between predicted and actual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Mean Squared Error (MSE): Average of the squared differences between predicted and actual values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538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Predicting continuous outcomes: Linear regression is useful for predicting continuous outcomes such as house prices, stock prices, or temperatures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Forecasting: Linear regression can be used for forecasting future values based on historical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724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Summary: Linear regression is a powerful algorithm for predicting continuous outcomes.- Image: A relevant diagram or graphic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37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Algorithms in 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Predicting Categorical </a:t>
            </a:r>
            <a:r>
              <a:rPr lang="en-IN" dirty="0" smtClean="0"/>
              <a:t>Outcomes</a:t>
            </a:r>
          </a:p>
          <a:p>
            <a:pPr marL="0" indent="0">
              <a:buNone/>
            </a:pPr>
            <a:r>
              <a:rPr lang="en-IN" dirty="0"/>
              <a:t>What is Classification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r>
              <a:rPr lang="en-US" dirty="0"/>
              <a:t>Definition: Classification is a type of supervised learning algorithm that predicts categorical outcomes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IN" dirty="0" smtClean="0"/>
              <a:t>Examples</a:t>
            </a:r>
            <a:r>
              <a:rPr lang="en-IN" dirty="0"/>
              <a:t>: Spam vs. not spam emails, cancer diagnosis, product recommendation</a:t>
            </a:r>
            <a:r>
              <a:rPr lang="en-IN" dirty="0" smtClean="0"/>
              <a:t>.</a:t>
            </a:r>
          </a:p>
          <a:p>
            <a:pPr>
              <a:buFontTx/>
              <a:buChar char="-"/>
            </a:pPr>
            <a:r>
              <a:rPr lang="en-US" u="sng" dirty="0"/>
              <a:t>Types of </a:t>
            </a:r>
            <a:r>
              <a:rPr lang="en-US" u="sng" dirty="0" smtClean="0"/>
              <a:t>Classification-</a:t>
            </a:r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/>
              <a:t>Binary Classification: Two classes or categories.- </a:t>
            </a:r>
            <a:endParaRPr lang="en-US" dirty="0" smtClean="0"/>
          </a:p>
          <a:p>
            <a:pPr>
              <a:buFontTx/>
              <a:buChar char="-"/>
            </a:pPr>
            <a:r>
              <a:rPr lang="en-US" dirty="0" smtClean="0"/>
              <a:t>Multi-Class </a:t>
            </a:r>
            <a:r>
              <a:rPr lang="en-US" dirty="0"/>
              <a:t>Classification: More than two classes or categories.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9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Regression: A popular algorithm for binary classification problems</a:t>
            </a:r>
            <a:r>
              <a:rPr lang="en-US" dirty="0" smtClean="0"/>
              <a:t>.</a:t>
            </a:r>
          </a:p>
          <a:p>
            <a:r>
              <a:rPr lang="en-US" dirty="0"/>
              <a:t>Decision Trees: A tree-based model that uses a decision tree to classify data</a:t>
            </a:r>
            <a:r>
              <a:rPr lang="en-US" dirty="0" smtClean="0"/>
              <a:t>.</a:t>
            </a:r>
          </a:p>
          <a:p>
            <a:r>
              <a:rPr lang="en-US" dirty="0"/>
              <a:t>Random Forest: An ensemble model that combines multiple decision trees</a:t>
            </a:r>
            <a:r>
              <a:rPr lang="en-US" dirty="0" smtClean="0"/>
              <a:t>.</a:t>
            </a:r>
          </a:p>
          <a:p>
            <a:r>
              <a:rPr lang="en-US" dirty="0"/>
              <a:t>Support Vector Machines (SVMs): A kernel-based model that finds the hyperplane that maximally separates the classes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737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UNIT 1 - INTRODUCTION TO 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Machine learning is about extracting knowledge from data. It is a research field at the intersection of statistics, artificial intelligence, and computer science and is also known </a:t>
            </a:r>
            <a:r>
              <a:rPr lang="en-US" dirty="0" smtClean="0">
                <a:solidFill>
                  <a:srgbClr val="FF0000"/>
                </a:solidFill>
              </a:rPr>
              <a:t>as predictive analytics or statistical learning.</a:t>
            </a:r>
          </a:p>
          <a:p>
            <a:r>
              <a:rPr lang="en-US" dirty="0" smtClean="0"/>
              <a:t>The application of machine learning methods has in recent years become ubiquitous in </a:t>
            </a:r>
            <a:r>
              <a:rPr lang="en-US" dirty="0" smtClean="0">
                <a:solidFill>
                  <a:srgbClr val="FF0000"/>
                </a:solidFill>
              </a:rPr>
              <a:t>everyday life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From auto‐ </a:t>
            </a:r>
            <a:r>
              <a:rPr lang="en-US" dirty="0" err="1" smtClean="0"/>
              <a:t>matic</a:t>
            </a:r>
            <a:r>
              <a:rPr lang="en-US" dirty="0" smtClean="0"/>
              <a:t> recommendations of which movies to watch.</a:t>
            </a:r>
          </a:p>
          <a:p>
            <a:r>
              <a:rPr lang="en-US" dirty="0" smtClean="0"/>
              <a:t>to what food to order or which products to buy, to personalized online radio and</a:t>
            </a:r>
          </a:p>
          <a:p>
            <a:r>
              <a:rPr lang="en-US" dirty="0" smtClean="0"/>
              <a:t> recognizing your friends in your photos, many modern websites </a:t>
            </a:r>
          </a:p>
          <a:p>
            <a:r>
              <a:rPr lang="en-US" dirty="0" smtClean="0"/>
              <a:t>and devices have machine learning algorithms at their core.</a:t>
            </a:r>
          </a:p>
          <a:p>
            <a:r>
              <a:rPr lang="en-US" dirty="0" smtClean="0"/>
              <a:t> When you look at a complex website like Facebook, Amazon, or Netflix, it is very likely that every part of the site contains multiple machine learning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9607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Accuracy: Proportion of correctly classified instances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dirty="0"/>
              <a:t>Precision: Proportion of true positives among all positive predictions</a:t>
            </a:r>
            <a:r>
              <a:rPr lang="en-US" dirty="0" smtClean="0"/>
              <a:t>.-</a:t>
            </a:r>
          </a:p>
          <a:p>
            <a:r>
              <a:rPr lang="en-US" dirty="0" smtClean="0"/>
              <a:t> </a:t>
            </a:r>
            <a:r>
              <a:rPr lang="en-US" dirty="0"/>
              <a:t>Recall: Proportion of true positives among all actual positive instances</a:t>
            </a:r>
            <a:r>
              <a:rPr lang="en-US" dirty="0" smtClean="0"/>
              <a:t>.-</a:t>
            </a:r>
          </a:p>
          <a:p>
            <a:r>
              <a:rPr lang="en-US" dirty="0" smtClean="0"/>
              <a:t> </a:t>
            </a:r>
            <a:r>
              <a:rPr lang="en-US" dirty="0"/>
              <a:t>F1-score: Harmonic mean of precision and recall.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561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b="1" dirty="0"/>
              <a:t>Image classification</a:t>
            </a:r>
            <a:r>
              <a:rPr lang="en-US" dirty="0"/>
              <a:t>: Classification algorithms can be used for image classification tasks such as object recognition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b="1" dirty="0"/>
              <a:t>Text classification</a:t>
            </a:r>
            <a:r>
              <a:rPr lang="en-US" dirty="0"/>
              <a:t>: Classification algorithms can be used for text classification tasks such as spam detection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- </a:t>
            </a:r>
            <a:r>
              <a:rPr lang="en-US" b="1" dirty="0"/>
              <a:t>Medical diagnosis</a:t>
            </a:r>
            <a:r>
              <a:rPr lang="en-US" dirty="0"/>
              <a:t>: Classification algorithms can be used for medical diagnosis tasks such as cancer diagnosis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084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Summary: Classification algorithms are a powerful tool for predicting categorical outcomes.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38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Logistic Regression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Popular Algorithm for Binary </a:t>
            </a:r>
            <a:r>
              <a:rPr lang="en-IN" dirty="0" smtClean="0"/>
              <a:t>Classification</a:t>
            </a:r>
          </a:p>
          <a:p>
            <a:pPr marL="0" indent="0">
              <a:buNone/>
            </a:pPr>
            <a:r>
              <a:rPr lang="en-IN" dirty="0"/>
              <a:t>What is Logistic Regression</a:t>
            </a:r>
            <a:r>
              <a:rPr lang="en-IN" dirty="0" smtClean="0"/>
              <a:t>?</a:t>
            </a:r>
          </a:p>
          <a:p>
            <a:pPr marL="0" indent="0">
              <a:buNone/>
            </a:pPr>
            <a:r>
              <a:rPr lang="en-US" dirty="0"/>
              <a:t>Definition: Logistic regression is a type of supervised learning algorithm that predicts binary outcomes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Examples: Spam vs. not spam emails, cancer diagnosis, credit risk assessment.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8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How Logistic Regression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Sigmoid function: Used to predict probabilities of binary outcomes</a:t>
            </a:r>
            <a:r>
              <a:rPr lang="en-US" dirty="0" smtClean="0"/>
              <a:t>.</a:t>
            </a:r>
          </a:p>
          <a:p>
            <a:r>
              <a:rPr lang="en-US" dirty="0"/>
              <a:t>Logit function: Used to model the relationship between the independent variables and the log odds of the outcome</a:t>
            </a:r>
            <a:r>
              <a:rPr lang="en-US" dirty="0" smtClean="0"/>
              <a:t>.</a:t>
            </a:r>
          </a:p>
          <a:p>
            <a:r>
              <a:rPr lang="en-IN" u="sng" dirty="0"/>
              <a:t>Logistic Regression </a:t>
            </a:r>
            <a:r>
              <a:rPr lang="en-IN" u="sng" dirty="0" smtClean="0"/>
              <a:t>Equation</a:t>
            </a:r>
          </a:p>
          <a:p>
            <a:r>
              <a:rPr lang="fr-FR" u="sng" dirty="0"/>
              <a:t>Equation: P(Y=1|X) = 1 / (1 + e^(-z</a:t>
            </a:r>
            <a:r>
              <a:rPr lang="fr-FR" u="sng" dirty="0" smtClean="0"/>
              <a:t>))</a:t>
            </a:r>
          </a:p>
          <a:p>
            <a:r>
              <a:rPr lang="en-IN" u="sng" dirty="0"/>
              <a:t>- Where z = </a:t>
            </a:r>
            <a:r>
              <a:rPr lang="el-GR" u="sng" dirty="0"/>
              <a:t>β0 + β1</a:t>
            </a:r>
            <a:r>
              <a:rPr lang="en-IN" u="sng" dirty="0"/>
              <a:t>X1 + … + </a:t>
            </a:r>
            <a:r>
              <a:rPr lang="el-GR" u="sng" dirty="0"/>
              <a:t>β</a:t>
            </a:r>
            <a:r>
              <a:rPr lang="en-IN" u="sng" dirty="0" err="1" smtClean="0"/>
              <a:t>nXn</a:t>
            </a:r>
            <a:endParaRPr lang="en-IN" u="sng" dirty="0" smtClean="0"/>
          </a:p>
          <a:p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7574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Cost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 loss function: Used to measure the difference between predicted and actual outcomes</a:t>
            </a:r>
            <a:r>
              <a:rPr lang="en-US" dirty="0" smtClean="0"/>
              <a:t>.</a:t>
            </a:r>
          </a:p>
          <a:p>
            <a:r>
              <a:rPr lang="en-US" dirty="0"/>
              <a:t>Goal: Minimize the log loss function to find the best-fitting model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u="sng" dirty="0"/>
              <a:t>Evaluation </a:t>
            </a:r>
            <a:r>
              <a:rPr lang="en-IN" u="sng" dirty="0" smtClean="0"/>
              <a:t>Metrics</a:t>
            </a:r>
          </a:p>
          <a:p>
            <a:pPr marL="0" indent="0">
              <a:buNone/>
            </a:pPr>
            <a:r>
              <a:rPr lang="en-US" b="1" dirty="0" smtClean="0"/>
              <a:t>Accuracy</a:t>
            </a:r>
            <a:r>
              <a:rPr lang="en-US" dirty="0"/>
              <a:t>: Proportion of correctly classified instances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Precision</a:t>
            </a:r>
            <a:r>
              <a:rPr lang="en-US" dirty="0"/>
              <a:t>: Proportion of true positives among all positive predictions</a:t>
            </a:r>
            <a:r>
              <a:rPr lang="en-US" dirty="0" smtClean="0"/>
              <a:t>.-</a:t>
            </a:r>
          </a:p>
          <a:p>
            <a:pPr marL="0" indent="0">
              <a:buNone/>
            </a:pPr>
            <a:r>
              <a:rPr lang="en-US" b="1" dirty="0" smtClean="0"/>
              <a:t>Recall</a:t>
            </a:r>
            <a:r>
              <a:rPr lang="en-US" dirty="0"/>
              <a:t>: Proportion of true positives among all actual positive instances</a:t>
            </a:r>
            <a:r>
              <a:rPr lang="en-US" dirty="0" smtClean="0"/>
              <a:t>.-</a:t>
            </a:r>
          </a:p>
          <a:p>
            <a:pPr marL="0" indent="0">
              <a:buNone/>
            </a:pPr>
            <a:r>
              <a:rPr lang="en-US" b="1" dirty="0" smtClean="0"/>
              <a:t>F1-score</a:t>
            </a:r>
            <a:r>
              <a:rPr lang="en-US" dirty="0"/>
              <a:t>: Harmonic mean of precision and recall.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197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Interpretable results</a:t>
            </a:r>
            <a:r>
              <a:rPr lang="en-US" dirty="0"/>
              <a:t>: Logistic regression provides interpretable results, including odds ratios and confidence intervals</a:t>
            </a:r>
            <a:r>
              <a:rPr lang="en-US" dirty="0" smtClean="0"/>
              <a:t>.</a:t>
            </a:r>
          </a:p>
          <a:p>
            <a:r>
              <a:rPr lang="en-US" dirty="0"/>
              <a:t>- </a:t>
            </a:r>
            <a:r>
              <a:rPr lang="en-US" b="1" dirty="0"/>
              <a:t>Easy to implement</a:t>
            </a:r>
            <a:r>
              <a:rPr lang="en-US" dirty="0"/>
              <a:t>: Logistic regression is a well-established algorithm with many software implementations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IN" b="1" i="1" u="sng" dirty="0" smtClean="0"/>
              <a:t>Applications</a:t>
            </a:r>
          </a:p>
          <a:p>
            <a:pPr>
              <a:buFontTx/>
              <a:buChar char="-"/>
            </a:pPr>
            <a:r>
              <a:rPr lang="en-US" b="1" dirty="0" smtClean="0"/>
              <a:t>Credit </a:t>
            </a:r>
            <a:r>
              <a:rPr lang="en-US" b="1" dirty="0"/>
              <a:t>risk assessment: </a:t>
            </a:r>
            <a:r>
              <a:rPr lang="en-US" dirty="0"/>
              <a:t>Logistic regression can be used to predict the likelihood of loan default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smtClean="0"/>
              <a:t>- </a:t>
            </a:r>
            <a:r>
              <a:rPr lang="en-US" b="1" dirty="0"/>
              <a:t>Medical diagnosis</a:t>
            </a:r>
            <a:r>
              <a:rPr lang="en-US" dirty="0"/>
              <a:t>: Logistic regression can be used to predict the likelihood of disease diagnosis</a:t>
            </a:r>
            <a:r>
              <a:rPr lang="en-US" b="1" dirty="0" smtClean="0"/>
              <a:t>.</a:t>
            </a:r>
          </a:p>
          <a:p>
            <a:pPr>
              <a:buFontTx/>
              <a:buChar char="-"/>
            </a:pPr>
            <a:r>
              <a:rPr lang="en-US" b="1" dirty="0" smtClean="0"/>
              <a:t>- </a:t>
            </a:r>
            <a:r>
              <a:rPr lang="en-US" b="1" dirty="0"/>
              <a:t>Marketing: </a:t>
            </a:r>
            <a:r>
              <a:rPr lang="en-US" dirty="0"/>
              <a:t>Logistic regression can be used to predict customer churn or response to marketing campaigns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92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is a powerful algorithm for binary classification problems.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09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Unsupervised Learning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What is Unsupervised Learning</a:t>
            </a:r>
            <a:r>
              <a:rPr lang="en-IN" b="1" dirty="0" smtClean="0"/>
              <a:t>?</a:t>
            </a:r>
          </a:p>
          <a:p>
            <a:pPr marL="0" indent="0">
              <a:buNone/>
            </a:pPr>
            <a:r>
              <a:rPr lang="en-US" b="1" dirty="0"/>
              <a:t>Definition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Machine learning technique where the model </a:t>
            </a:r>
            <a:r>
              <a:rPr lang="en-US" b="1" dirty="0"/>
              <a:t>learns patterns</a:t>
            </a:r>
            <a:r>
              <a:rPr lang="en-US" dirty="0"/>
              <a:t> from </a:t>
            </a:r>
            <a:r>
              <a:rPr lang="en-US" b="1" dirty="0"/>
              <a:t>unlabeled data</a:t>
            </a:r>
            <a:r>
              <a:rPr lang="en-US" dirty="0"/>
              <a:t> (no predefined categories or outputs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Discover hidden </a:t>
            </a:r>
            <a:r>
              <a:rPr lang="en-US" b="1" dirty="0"/>
              <a:t>structures</a:t>
            </a:r>
            <a:r>
              <a:rPr lang="en-US" dirty="0"/>
              <a:t>, </a:t>
            </a:r>
            <a:r>
              <a:rPr lang="en-US" b="1" dirty="0"/>
              <a:t>relationships</a:t>
            </a:r>
            <a:r>
              <a:rPr lang="en-US" dirty="0"/>
              <a:t>, or </a:t>
            </a:r>
            <a:r>
              <a:rPr lang="en-US" b="1" dirty="0"/>
              <a:t>patterns</a:t>
            </a:r>
            <a:r>
              <a:rPr lang="en-US" dirty="0"/>
              <a:t> in data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Key idea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model tries to </a:t>
            </a:r>
            <a:r>
              <a:rPr lang="en-US" b="1" dirty="0"/>
              <a:t>understand</a:t>
            </a:r>
            <a:r>
              <a:rPr lang="en-US" dirty="0"/>
              <a:t> the underlying structure </a:t>
            </a:r>
            <a:r>
              <a:rPr lang="en-US" b="1" dirty="0"/>
              <a:t>without guidance</a:t>
            </a:r>
            <a:r>
              <a:rPr lang="en-US" dirty="0"/>
              <a:t>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4549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Differences: Supervised vs Unsupervised Learning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772" y="1690688"/>
            <a:ext cx="11249302" cy="4566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76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Machine Learning?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early days of “intelligent” applications, many systems used </a:t>
            </a:r>
            <a:r>
              <a:rPr lang="en-US" dirty="0" err="1" smtClean="0"/>
              <a:t>handcoded</a:t>
            </a:r>
            <a:r>
              <a:rPr lang="en-US" dirty="0" smtClean="0"/>
              <a:t> rules of “if ” and “else” decisions to process data or adjust to user input.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Think of a spam filter whose job is to move the appropriate incoming email messages to a spam folder.</a:t>
            </a:r>
          </a:p>
          <a:p>
            <a:r>
              <a:rPr lang="en-US" dirty="0" smtClean="0"/>
              <a:t>You could make up a blacklist of words that would result in an </a:t>
            </a:r>
            <a:r>
              <a:rPr lang="en-US" dirty="0" smtClean="0">
                <a:solidFill>
                  <a:srgbClr val="FF0000"/>
                </a:solidFill>
              </a:rPr>
              <a:t>email being marked as 1 spam</a:t>
            </a:r>
            <a:r>
              <a:rPr lang="en-US" dirty="0" smtClean="0"/>
              <a:t>. This would be an example of using an expert-designed rule system to design an “intelligent” application.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059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a) Clustering</a:t>
            </a:r>
          </a:p>
          <a:p>
            <a:r>
              <a:rPr lang="en-US" dirty="0"/>
              <a:t>Group similar data points together.</a:t>
            </a:r>
          </a:p>
          <a:p>
            <a:r>
              <a:rPr lang="en-US" dirty="0"/>
              <a:t>No predefined categories.</a:t>
            </a:r>
          </a:p>
          <a:p>
            <a:r>
              <a:rPr lang="en-US" dirty="0"/>
              <a:t>Example algorithms:</a:t>
            </a:r>
          </a:p>
          <a:p>
            <a:pPr lvl="1"/>
            <a:r>
              <a:rPr lang="en-US" b="1" dirty="0"/>
              <a:t>K-Means</a:t>
            </a:r>
            <a:endParaRPr lang="en-US" dirty="0"/>
          </a:p>
          <a:p>
            <a:pPr lvl="1"/>
            <a:r>
              <a:rPr lang="en-US" b="1" dirty="0"/>
              <a:t>Hierarchical Clustering</a:t>
            </a:r>
            <a:endParaRPr lang="en-US" dirty="0"/>
          </a:p>
          <a:p>
            <a:pPr lvl="1"/>
            <a:r>
              <a:rPr lang="en-US" b="1" dirty="0"/>
              <a:t>DBSCAN</a:t>
            </a:r>
            <a:endParaRPr lang="en-US" dirty="0"/>
          </a:p>
          <a:p>
            <a:r>
              <a:rPr lang="en-US" b="1" dirty="0"/>
              <a:t>Use cases</a:t>
            </a:r>
            <a:r>
              <a:rPr lang="en-US" dirty="0"/>
              <a:t>: Customer segmentation, document clustering.</a:t>
            </a:r>
          </a:p>
        </p:txBody>
      </p:sp>
    </p:spTree>
    <p:extLst>
      <p:ext uri="{BB962C8B-B14F-4D97-AF65-F5344CB8AC3E}">
        <p14:creationId xmlns:p14="http://schemas.microsoft.com/office/powerpoint/2010/main" val="34874792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b) </a:t>
            </a:r>
            <a:r>
              <a:rPr lang="en-IN" b="1" dirty="0"/>
              <a:t>Dimensionality Reduction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Reduce the number of features while retaining important information.</a:t>
            </a:r>
          </a:p>
          <a:p>
            <a:r>
              <a:rPr lang="en-IN" dirty="0"/>
              <a:t>Helps with </a:t>
            </a:r>
            <a:r>
              <a:rPr lang="en-IN" b="1" dirty="0"/>
              <a:t>visualization</a:t>
            </a:r>
            <a:r>
              <a:rPr lang="en-IN" dirty="0"/>
              <a:t>, </a:t>
            </a:r>
            <a:r>
              <a:rPr lang="en-IN" b="1" dirty="0"/>
              <a:t>noise removal</a:t>
            </a:r>
            <a:r>
              <a:rPr lang="en-IN" dirty="0"/>
              <a:t>, </a:t>
            </a:r>
            <a:r>
              <a:rPr lang="en-IN" b="1" dirty="0"/>
              <a:t>compression</a:t>
            </a:r>
            <a:r>
              <a:rPr lang="en-IN" dirty="0"/>
              <a:t>.</a:t>
            </a:r>
          </a:p>
          <a:p>
            <a:r>
              <a:rPr lang="en-IN" dirty="0"/>
              <a:t>Example algorithms:</a:t>
            </a:r>
          </a:p>
          <a:p>
            <a:pPr lvl="1"/>
            <a:r>
              <a:rPr lang="en-IN" b="1" dirty="0"/>
              <a:t>PCA (Principal Component Analysis)</a:t>
            </a:r>
            <a:endParaRPr lang="en-IN" dirty="0"/>
          </a:p>
          <a:p>
            <a:pPr lvl="1"/>
            <a:r>
              <a:rPr lang="en-IN" b="1" dirty="0"/>
              <a:t>t-SNE (t-distributed Stochastic </a:t>
            </a:r>
            <a:r>
              <a:rPr lang="en-IN" b="1" dirty="0" err="1"/>
              <a:t>Neighbor</a:t>
            </a:r>
            <a:r>
              <a:rPr lang="en-IN" b="1" dirty="0"/>
              <a:t> Embedding)</a:t>
            </a:r>
            <a:endParaRPr lang="en-IN" dirty="0"/>
          </a:p>
          <a:p>
            <a:pPr lvl="1"/>
            <a:r>
              <a:rPr lang="en-IN" b="1" dirty="0"/>
              <a:t>UMAP (Uniform Manifold Approximation and Projection)</a:t>
            </a:r>
            <a:endParaRPr lang="en-IN" dirty="0"/>
          </a:p>
          <a:p>
            <a:r>
              <a:rPr lang="en-IN" b="1" dirty="0"/>
              <a:t>Use cases</a:t>
            </a:r>
            <a:r>
              <a:rPr lang="en-IN" dirty="0"/>
              <a:t>: Data visualization, speeding up machine learning models.</a:t>
            </a:r>
          </a:p>
        </p:txBody>
      </p:sp>
    </p:spTree>
    <p:extLst>
      <p:ext uri="{BB962C8B-B14F-4D97-AF65-F5344CB8AC3E}">
        <p14:creationId xmlns:p14="http://schemas.microsoft.com/office/powerpoint/2010/main" val="3441943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c) </a:t>
            </a:r>
            <a:r>
              <a:rPr lang="en-IN" b="1" dirty="0"/>
              <a:t>Association Rule Learning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62594" y="2219189"/>
            <a:ext cx="1019120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Discover interesting relations between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algorithms: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Apriori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Eclat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Market basket analysis (e.g., "People who buy bread also buy butter")</a:t>
            </a:r>
          </a:p>
        </p:txBody>
      </p:sp>
    </p:spTree>
    <p:extLst>
      <p:ext uri="{BB962C8B-B14F-4D97-AF65-F5344CB8AC3E}">
        <p14:creationId xmlns:p14="http://schemas.microsoft.com/office/powerpoint/2010/main" val="765965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Algorithms Explained Simply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1690688"/>
            <a:ext cx="9803403" cy="752066"/>
          </a:xfrm>
        </p:spPr>
        <p:txBody>
          <a:bodyPr>
            <a:normAutofit/>
          </a:bodyPr>
          <a:lstStyle/>
          <a:p>
            <a:r>
              <a:rPr lang="en-IN" dirty="0"/>
              <a:t>K-Means </a:t>
            </a:r>
            <a:r>
              <a:rPr lang="en-IN" dirty="0" smtClean="0"/>
              <a:t>Clustering</a:t>
            </a: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49532" y="1999741"/>
            <a:ext cx="1041109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Partition data into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groups.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group is centered around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centroid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 Minimize distance of points from their cluster centroid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b="1" dirty="0"/>
              <a:t>Steps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Randomly choose K centroids.</a:t>
            </a:r>
          </a:p>
          <a:p>
            <a:r>
              <a:rPr lang="en-US" dirty="0"/>
              <a:t>Assign each point to the nearest centroid.</a:t>
            </a:r>
          </a:p>
          <a:p>
            <a:r>
              <a:rPr lang="en-US" dirty="0"/>
              <a:t>Update centroids based on cluster members.</a:t>
            </a:r>
          </a:p>
          <a:p>
            <a:r>
              <a:rPr lang="en-US" dirty="0"/>
              <a:t>Repeat until convergence.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298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Hierarchical Clustering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tree of clusters (called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dendrogram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 types: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Agglomerative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(bottom-up merging)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Divisive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(top-down splitting)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 not require specifying the number of clusters initially</a:t>
            </a:r>
          </a:p>
        </p:txBody>
      </p:sp>
    </p:spTree>
    <p:extLst>
      <p:ext uri="{BB962C8B-B14F-4D97-AF65-F5344CB8AC3E}">
        <p14:creationId xmlns:p14="http://schemas.microsoft.com/office/powerpoint/2010/main" val="7158264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PCA (Principal Component Analysis)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834821"/>
            <a:ext cx="10297434" cy="2332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Mathematical technique to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dimensions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Transforms original features into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principal components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(new axes capturing maximum variance).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r>
              <a:rPr lang="en-US" sz="1800" b="1" dirty="0"/>
              <a:t>Goal</a:t>
            </a:r>
            <a:r>
              <a:rPr lang="en-US" sz="1800" dirty="0"/>
              <a:t>:</a:t>
            </a:r>
          </a:p>
          <a:p>
            <a:r>
              <a:rPr lang="en-US" sz="1800" dirty="0"/>
              <a:t>Keep important patterns</a:t>
            </a:r>
          </a:p>
          <a:p>
            <a:r>
              <a:rPr lang="en-US" sz="1800" dirty="0"/>
              <a:t>Discard noise or redundant information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9387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clear metric to measure success (no true labels).</a:t>
            </a:r>
          </a:p>
          <a:p>
            <a:r>
              <a:rPr lang="en-US" dirty="0"/>
              <a:t>Choosing the number of clusters/components.</a:t>
            </a:r>
          </a:p>
          <a:p>
            <a:r>
              <a:rPr lang="en-US" dirty="0"/>
              <a:t>Interpretation of clusters or reduced dimensions can be subjective.</a:t>
            </a:r>
          </a:p>
          <a:p>
            <a:r>
              <a:rPr lang="en-US" dirty="0"/>
              <a:t>Sensitive to outliers and noise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205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Unsupervised Learning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257" y="1690688"/>
            <a:ext cx="10248793" cy="429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909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QUICH SUMMARY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67" y="2181497"/>
            <a:ext cx="9800095" cy="38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5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Machine Learning Can Solve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most successful kinds of machine learning algorithms </a:t>
            </a:r>
            <a:r>
              <a:rPr lang="en-US" dirty="0" smtClean="0"/>
              <a:t>are those that </a:t>
            </a:r>
            <a:r>
              <a:rPr lang="en-US" dirty="0" smtClean="0">
                <a:solidFill>
                  <a:srgbClr val="FF0000"/>
                </a:solidFill>
              </a:rPr>
              <a:t>automate decision-making processes </a:t>
            </a:r>
            <a:r>
              <a:rPr lang="en-US" dirty="0" smtClean="0"/>
              <a:t>by generalizing from known examples.</a:t>
            </a:r>
            <a:endParaRPr lang="en-IN" dirty="0"/>
          </a:p>
          <a:p>
            <a:r>
              <a:rPr lang="en-US" dirty="0" smtClean="0"/>
              <a:t>Going back to our example of spam classification, using machine learning, the user provides </a:t>
            </a:r>
            <a:r>
              <a:rPr lang="en-US" dirty="0" smtClean="0">
                <a:solidFill>
                  <a:srgbClr val="FF0000"/>
                </a:solidFill>
              </a:rPr>
              <a:t>the algorithm with a large number of emails (which are the input), together with information about whether any of these emails are spam (which is the desired output)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44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machine learning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1.</a:t>
            </a:r>
            <a:r>
              <a:rPr lang="en-IN" dirty="0"/>
              <a:t> Predictive </a:t>
            </a:r>
            <a:r>
              <a:rPr lang="en-IN" dirty="0" smtClean="0"/>
              <a:t>Analytics</a:t>
            </a:r>
            <a:r>
              <a:rPr lang="en-US" dirty="0" smtClean="0"/>
              <a:t>: </a:t>
            </a:r>
            <a:r>
              <a:rPr lang="en-IN" sz="2000" b="1" dirty="0"/>
              <a:t>Sales </a:t>
            </a:r>
            <a:r>
              <a:rPr lang="en-IN" sz="2000" b="1" dirty="0" smtClean="0"/>
              <a:t>Forecasting, Customer </a:t>
            </a:r>
            <a:r>
              <a:rPr lang="en-IN" sz="2000" b="1" dirty="0"/>
              <a:t>Churn </a:t>
            </a:r>
            <a:r>
              <a:rPr lang="en-IN" sz="2000" b="1" dirty="0" smtClean="0"/>
              <a:t>Prediction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 smtClean="0"/>
              <a:t>        </a:t>
            </a:r>
            <a:r>
              <a:rPr lang="en-IN" sz="2000" b="1" dirty="0"/>
              <a:t>Risk </a:t>
            </a:r>
            <a:r>
              <a:rPr lang="en-IN" sz="2000" b="1" dirty="0" smtClean="0"/>
              <a:t>Assessment,</a:t>
            </a:r>
            <a:r>
              <a:rPr lang="en-IN" sz="2000" b="1" dirty="0"/>
              <a:t> Demand </a:t>
            </a:r>
            <a:r>
              <a:rPr lang="en-IN" sz="2000" b="1" dirty="0" smtClean="0"/>
              <a:t>Forecasting</a:t>
            </a:r>
            <a:r>
              <a:rPr lang="en-IN" b="1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2.</a:t>
            </a:r>
            <a:r>
              <a:rPr lang="en-IN" dirty="0"/>
              <a:t> Image and Speech Recognition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     </a:t>
            </a:r>
            <a:r>
              <a:rPr lang="en-IN" sz="2000" b="1" dirty="0"/>
              <a:t>Facial </a:t>
            </a:r>
            <a:r>
              <a:rPr lang="en-IN" sz="2000" b="1" dirty="0" smtClean="0"/>
              <a:t>Recognition,</a:t>
            </a:r>
            <a:r>
              <a:rPr lang="en-IN" sz="2000" b="1" dirty="0"/>
              <a:t> Object </a:t>
            </a:r>
            <a:r>
              <a:rPr lang="en-IN" sz="2000" b="1" dirty="0" smtClean="0"/>
              <a:t>Detection,</a:t>
            </a:r>
            <a:r>
              <a:rPr lang="en-IN" sz="2000" b="1" dirty="0"/>
              <a:t> Speech </a:t>
            </a:r>
            <a:r>
              <a:rPr lang="en-IN" sz="2000" b="1" dirty="0" smtClean="0"/>
              <a:t>Recognition,</a:t>
            </a:r>
            <a:r>
              <a:rPr lang="en-IN" sz="2000" b="1" dirty="0"/>
              <a:t> Image </a:t>
            </a:r>
            <a:r>
              <a:rPr lang="en-IN" sz="2000" b="1" dirty="0" smtClean="0"/>
              <a:t>Captioning</a:t>
            </a:r>
          </a:p>
          <a:p>
            <a:pPr marL="0" indent="0">
              <a:buNone/>
            </a:pPr>
            <a:r>
              <a:rPr lang="en-US" b="1" dirty="0" smtClean="0"/>
              <a:t>3</a:t>
            </a:r>
            <a:r>
              <a:rPr lang="en-US" sz="2000" b="1" dirty="0" smtClean="0"/>
              <a:t>.</a:t>
            </a:r>
            <a:r>
              <a:rPr lang="en-IN" dirty="0"/>
              <a:t> Recommendation </a:t>
            </a:r>
            <a:r>
              <a:rPr lang="en-IN" sz="2200" dirty="0" err="1" smtClean="0"/>
              <a:t>Systems:</a:t>
            </a:r>
            <a:r>
              <a:rPr lang="en-IN" sz="2200" b="1" dirty="0" err="1"/>
              <a:t>Product</a:t>
            </a:r>
            <a:r>
              <a:rPr lang="en-IN" sz="2200" b="1" dirty="0"/>
              <a:t> </a:t>
            </a:r>
            <a:r>
              <a:rPr lang="en-IN" sz="2200" b="1" dirty="0" smtClean="0"/>
              <a:t>Recommendations,</a:t>
            </a:r>
            <a:r>
              <a:rPr lang="en-IN" sz="2200" b="1" dirty="0"/>
              <a:t> Content </a:t>
            </a:r>
            <a:r>
              <a:rPr lang="en-IN" sz="2200" b="1" dirty="0" smtClean="0"/>
              <a:t>    Recommendations,</a:t>
            </a:r>
            <a:r>
              <a:rPr lang="en-IN" sz="2200" b="1" dirty="0"/>
              <a:t> Social Media News </a:t>
            </a:r>
            <a:r>
              <a:rPr lang="en-IN" sz="2200" b="1" dirty="0" smtClean="0"/>
              <a:t>Feeds</a:t>
            </a:r>
          </a:p>
          <a:p>
            <a:pPr marL="0" indent="0">
              <a:buNone/>
            </a:pPr>
            <a:r>
              <a:rPr lang="en-US" b="1" dirty="0" smtClean="0"/>
              <a:t>4.</a:t>
            </a:r>
            <a:r>
              <a:rPr lang="en-IN" dirty="0"/>
              <a:t> Fraud </a:t>
            </a:r>
            <a:r>
              <a:rPr lang="en-IN" dirty="0" smtClean="0"/>
              <a:t>Detection: </a:t>
            </a:r>
            <a:r>
              <a:rPr lang="en-IN" sz="2000" b="1" dirty="0"/>
              <a:t>Financial </a:t>
            </a:r>
            <a:r>
              <a:rPr lang="en-IN" sz="2000" b="1" dirty="0" smtClean="0"/>
              <a:t>Fraud,</a:t>
            </a:r>
            <a:r>
              <a:rPr lang="en-IN" sz="2000" b="1" dirty="0"/>
              <a:t> </a:t>
            </a:r>
            <a:r>
              <a:rPr lang="en-IN" sz="2000" b="1" dirty="0" smtClean="0"/>
              <a:t>Cybersecurity</a:t>
            </a:r>
          </a:p>
          <a:p>
            <a:pPr marL="0" indent="0">
              <a:buNone/>
            </a:pPr>
            <a:r>
              <a:rPr lang="en-US" b="1" dirty="0" smtClean="0"/>
              <a:t>5.</a:t>
            </a:r>
            <a:r>
              <a:rPr lang="en-IN" dirty="0"/>
              <a:t> Autonomous </a:t>
            </a:r>
            <a:r>
              <a:rPr lang="en-IN" dirty="0" smtClean="0"/>
              <a:t>Vehicles: </a:t>
            </a:r>
            <a:r>
              <a:rPr lang="en-IN" sz="2000" b="1" dirty="0"/>
              <a:t>Self-Driving </a:t>
            </a:r>
            <a:r>
              <a:rPr lang="en-IN" sz="2000" b="1" dirty="0" smtClean="0"/>
              <a:t>Cars,</a:t>
            </a:r>
            <a:r>
              <a:rPr lang="en-IN" sz="2000" b="1" dirty="0"/>
              <a:t> </a:t>
            </a:r>
            <a:r>
              <a:rPr lang="en-IN" sz="2000" b="1" dirty="0" smtClean="0"/>
              <a:t>Robotics</a:t>
            </a:r>
          </a:p>
          <a:p>
            <a:pPr marL="0" indent="0">
              <a:buNone/>
            </a:pPr>
            <a:r>
              <a:rPr lang="en-US" b="1" dirty="0" smtClean="0"/>
              <a:t>6.</a:t>
            </a:r>
            <a:r>
              <a:rPr lang="en-IN" dirty="0"/>
              <a:t> </a:t>
            </a:r>
            <a:r>
              <a:rPr lang="en-IN" dirty="0" err="1" smtClean="0"/>
              <a:t>Healthcare:</a:t>
            </a:r>
            <a:r>
              <a:rPr lang="en-IN" sz="2000" b="1" dirty="0" err="1"/>
              <a:t>Disease</a:t>
            </a:r>
            <a:r>
              <a:rPr lang="en-IN" sz="2000" b="1" dirty="0"/>
              <a:t> </a:t>
            </a:r>
            <a:r>
              <a:rPr lang="en-IN" sz="2000" b="1" dirty="0" smtClean="0"/>
              <a:t>Diagnosis,</a:t>
            </a:r>
            <a:r>
              <a:rPr lang="en-IN" sz="2000" b="1" dirty="0"/>
              <a:t> Drug </a:t>
            </a:r>
            <a:r>
              <a:rPr lang="en-IN" sz="2000" b="1" dirty="0" smtClean="0"/>
              <a:t>Discovery,</a:t>
            </a:r>
            <a:r>
              <a:rPr lang="en-IN" sz="2000" b="1" dirty="0"/>
              <a:t> Personalized Medicine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38622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Why Python?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Python has become the lingua franca for many data science applications.</a:t>
            </a:r>
          </a:p>
          <a:p>
            <a:r>
              <a:rPr lang="en-US" dirty="0" smtClean="0"/>
              <a:t>It combines the power </a:t>
            </a:r>
            <a:r>
              <a:rPr lang="en-US" dirty="0" smtClean="0">
                <a:solidFill>
                  <a:srgbClr val="FF0000"/>
                </a:solidFill>
              </a:rPr>
              <a:t>of general-purpose programming languages </a:t>
            </a:r>
            <a:r>
              <a:rPr lang="en-US" dirty="0" smtClean="0"/>
              <a:t>with the ease of use </a:t>
            </a:r>
            <a:r>
              <a:rPr lang="en-US" dirty="0" smtClean="0">
                <a:solidFill>
                  <a:srgbClr val="FF0000"/>
                </a:solidFill>
              </a:rPr>
              <a:t>of domain-specific scripting languages like MATLAB or R. Python has libraries</a:t>
            </a:r>
            <a:r>
              <a:rPr lang="en-US" dirty="0" smtClean="0"/>
              <a:t> for data loading, visualization, statistics, natural language processing, image processing, and more.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This vast toolbox </a:t>
            </a:r>
            <a:r>
              <a:rPr lang="en-US" dirty="0" smtClean="0"/>
              <a:t>provides </a:t>
            </a:r>
            <a:r>
              <a:rPr lang="en-US" dirty="0" smtClean="0">
                <a:solidFill>
                  <a:srgbClr val="FF0000"/>
                </a:solidFill>
              </a:rPr>
              <a:t>data scientists with a large array of general- and special-purpose functionality.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Advantage: </a:t>
            </a:r>
            <a:r>
              <a:rPr lang="en-US" dirty="0" smtClean="0"/>
              <a:t>ability to interact directly with code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r>
              <a:rPr lang="en-US" dirty="0" smtClean="0"/>
              <a:t>As a general-purpose programming language, Python also allows for the creation of complex graphical user interfaces (GUIs) and web services, and for integration into existing systems.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41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ML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models can be broadly classified by their learning approach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1)Supervised</a:t>
            </a:r>
          </a:p>
          <a:p>
            <a:pPr marL="0" indent="0">
              <a:buNone/>
            </a:pPr>
            <a:r>
              <a:rPr lang="en-US" dirty="0" smtClean="0"/>
              <a:t>2) unsupervised or reinforcement learning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904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45028" y="369639"/>
            <a:ext cx="10308771" cy="66264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1. By Learning Approach: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Supervised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Learning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  <a:sym typeface="Wingdings" panose="05000000000000000000" pitchFamily="2" charset="2"/>
              </a:rPr>
              <a:t>exact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  <a:sym typeface="Wingdings" panose="05000000000000000000" pitchFamily="2" charset="2"/>
              </a:rPr>
              <a:t> output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Models learn from labeled data to predict outcomes. 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Classification: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Predicts a categorical outcome (e.g., spam/not spam, image recognition). 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Binary Classification: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Predicts one of two possible outcomes (e.g., yes/no, 0/1). 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Multiclass Classification: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Predicts one of multiple possible outcomes. 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Multilabel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 Classification: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Predicts multiple labels for a single instance. 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Regression: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Predicts a continuous value (e.g., house price, temperature).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Unsupervised Learning</a:t>
            </a:r>
            <a:r>
              <a:rPr lang="en-US" altLang="en-US" sz="2000" b="1" dirty="0" smtClean="0">
                <a:solidFill>
                  <a:srgbClr val="001D35"/>
                </a:solidFill>
                <a:latin typeface="Google Sans"/>
                <a:sym typeface="Wingdings" panose="05000000000000000000" pitchFamily="2" charset="2"/>
              </a:rPr>
              <a:t>:  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  <a:sym typeface="Wingdings" panose="05000000000000000000" pitchFamily="2" charset="2"/>
              </a:rPr>
              <a:t>there is no exactly output that we are predicting)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 err="1" smtClean="0">
                <a:solidFill>
                  <a:srgbClr val="001D35"/>
                </a:solidFill>
                <a:latin typeface="Google Sans"/>
                <a:sym typeface="Wingdings" panose="05000000000000000000" pitchFamily="2" charset="2"/>
              </a:rPr>
              <a:t>Grouping,similarities,relationships</a:t>
            </a:r>
            <a:endParaRPr lang="en-US" altLang="en-US" sz="2000" b="1" dirty="0" smtClean="0">
              <a:solidFill>
                <a:srgbClr val="001D35"/>
              </a:solidFill>
              <a:latin typeface="Google Sans"/>
              <a:sym typeface="Wingdings" panose="05000000000000000000" pitchFamily="2" charset="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  <a:sym typeface="Wingdings" panose="05000000000000000000" pitchFamily="2" charset="2"/>
              </a:rPr>
              <a:t>Example: lot of cat and dog images it groups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  <a:sym typeface="Wingdings" panose="05000000000000000000" pitchFamily="2" charset="2"/>
              </a:rPr>
              <a:t>separatly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Models learn from unlabeled data to find patterns and structures. 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Clustering: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Groups similar data points together. 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Dimensionality Reduction: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Reduces the number of variables while retaining important information. 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 smtClean="0">
                <a:solidFill>
                  <a:srgbClr val="001D35"/>
                </a:solidFill>
                <a:latin typeface="Google Sans"/>
              </a:rPr>
              <a:t>Example: age and date of birth of customer it’s a redundant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salary of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month,annual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 income redundant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 smtClean="0">
                <a:solidFill>
                  <a:srgbClr val="001D35"/>
                </a:solidFill>
                <a:latin typeface="Google Sans"/>
              </a:rPr>
              <a:t>So reducing the no of </a:t>
            </a:r>
            <a:r>
              <a:rPr lang="en-US" altLang="en-US" sz="2000" dirty="0" err="1" smtClean="0">
                <a:solidFill>
                  <a:srgbClr val="001D35"/>
                </a:solidFill>
                <a:latin typeface="Google Sans"/>
              </a:rPr>
              <a:t>dimentions,features</a:t>
            </a:r>
            <a:r>
              <a:rPr lang="en-US" altLang="en-US" sz="2000" dirty="0" smtClean="0">
                <a:solidFill>
                  <a:srgbClr val="001D35"/>
                </a:solidFill>
                <a:latin typeface="Google Sans"/>
              </a:rPr>
              <a:t> in retaining the important information.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2442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2453</Words>
  <Application>Microsoft Office PowerPoint</Application>
  <PresentationFormat>Widescreen</PresentationFormat>
  <Paragraphs>285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Calibri Light</vt:lpstr>
      <vt:lpstr>Google Sans</vt:lpstr>
      <vt:lpstr>Wingdings</vt:lpstr>
      <vt:lpstr>Office Theme</vt:lpstr>
      <vt:lpstr>       Semester:II Course Title: Machine Learning        Semester:II Course Title: Machine Learning   </vt:lpstr>
      <vt:lpstr>Defi</vt:lpstr>
      <vt:lpstr>UNIT 1 - INTRODUCTION TO ML</vt:lpstr>
      <vt:lpstr>Why Machine Learning?</vt:lpstr>
      <vt:lpstr>Problems Machine Learning Can Solve</vt:lpstr>
      <vt:lpstr>Applications of machine learning</vt:lpstr>
      <vt:lpstr>Why Python?</vt:lpstr>
      <vt:lpstr>CLASSIFICATION OF ML</vt:lpstr>
      <vt:lpstr>PowerPoint Presentation</vt:lpstr>
      <vt:lpstr>PowerPoint Presentation</vt:lpstr>
      <vt:lpstr>Explain the difference between traditional programming and machine learning. </vt:lpstr>
      <vt:lpstr>Compare ML with artificial intelligence and explain their relationship. </vt:lpstr>
      <vt:lpstr>PowerPoint Presentation</vt:lpstr>
      <vt:lpstr>List common algorithms used for classification tasks.</vt:lpstr>
      <vt:lpstr>Regression algorithms in machine learning</vt:lpstr>
      <vt:lpstr>Types of regressions</vt:lpstr>
      <vt:lpstr>Applications</vt:lpstr>
      <vt:lpstr>Regression algorithms are</vt:lpstr>
      <vt:lpstr>Cont….</vt:lpstr>
      <vt:lpstr>Linear regression algorithm</vt:lpstr>
      <vt:lpstr>How Linear Regression Works-</vt:lpstr>
      <vt:lpstr>Assumptions of Linear Regression</vt:lpstr>
      <vt:lpstr>Cost Function</vt:lpstr>
      <vt:lpstr>Coefficient Interpretation</vt:lpstr>
      <vt:lpstr>Evaluation Metrics</vt:lpstr>
      <vt:lpstr>Applications</vt:lpstr>
      <vt:lpstr>Conclusion</vt:lpstr>
      <vt:lpstr>Classification Algorithms in Machine Learning</vt:lpstr>
      <vt:lpstr>Classification Algorithms</vt:lpstr>
      <vt:lpstr> Evaluation Metrics</vt:lpstr>
      <vt:lpstr> Applications</vt:lpstr>
      <vt:lpstr>Conclusion</vt:lpstr>
      <vt:lpstr>Logistic Regression Algorithm</vt:lpstr>
      <vt:lpstr> How Logistic Regression Works</vt:lpstr>
      <vt:lpstr>Cost Function</vt:lpstr>
      <vt:lpstr>Advantages</vt:lpstr>
      <vt:lpstr>Conclusion</vt:lpstr>
      <vt:lpstr>Unsupervised Learning </vt:lpstr>
      <vt:lpstr>Differences: Supervised vs Unsupervised Learning</vt:lpstr>
      <vt:lpstr>Types of Unsupervised Learning</vt:lpstr>
      <vt:lpstr>b) Dimensionality Reduction</vt:lpstr>
      <vt:lpstr>c) Association Rule Learning</vt:lpstr>
      <vt:lpstr>Key Algorithms Explained Simply</vt:lpstr>
      <vt:lpstr>Hierarchical Clustering</vt:lpstr>
      <vt:lpstr>PCA (Principal Component Analysis)</vt:lpstr>
      <vt:lpstr>Challenges in Unsupervised Learning</vt:lpstr>
      <vt:lpstr>Applications of Unsupervised Learning</vt:lpstr>
      <vt:lpstr>QUICH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Semester:II Course Title: Machine Learning        Semester:II Course Title: Machine Learning</dc:title>
  <dc:creator>FCI</dc:creator>
  <cp:lastModifiedBy>FCI</cp:lastModifiedBy>
  <cp:revision>26</cp:revision>
  <dcterms:created xsi:type="dcterms:W3CDTF">2025-03-29T06:40:20Z</dcterms:created>
  <dcterms:modified xsi:type="dcterms:W3CDTF">2025-04-26T14:05:47Z</dcterms:modified>
</cp:coreProperties>
</file>