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E28577-77A1-8FBB-C2D1-CA022FE58707}" v="594" dt="2025-04-28T06:09:45.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49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1820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60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3915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6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38709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6394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6043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0772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4388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26012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17738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5350" y="2457450"/>
            <a:ext cx="7691327" cy="2269644"/>
          </a:xfrm>
        </p:spPr>
        <p:txBody>
          <a:bodyPr anchor="t">
            <a:normAutofit/>
          </a:bodyPr>
          <a:lstStyle/>
          <a:p>
            <a:r>
              <a:rPr lang="en-US" sz="6600" dirty="0"/>
              <a:t>Machine Learning</a:t>
            </a:r>
          </a:p>
        </p:txBody>
      </p:sp>
      <p:sp>
        <p:nvSpPr>
          <p:cNvPr id="3" name="Subtitle 2"/>
          <p:cNvSpPr>
            <a:spLocks noGrp="1"/>
          </p:cNvSpPr>
          <p:nvPr>
            <p:ph type="subTitle" idx="1"/>
          </p:nvPr>
        </p:nvSpPr>
        <p:spPr>
          <a:xfrm>
            <a:off x="7779029" y="5248504"/>
            <a:ext cx="4040374" cy="950275"/>
          </a:xfrm>
        </p:spPr>
        <p:txBody>
          <a:bodyPr anchor="t">
            <a:normAutofit/>
          </a:bodyPr>
          <a:lstStyle/>
          <a:p>
            <a:r>
              <a:rPr lang="en-US" dirty="0"/>
              <a:t>Name : </a:t>
            </a:r>
            <a:r>
              <a:rPr lang="en-US" err="1"/>
              <a:t>Roheed</a:t>
            </a:r>
            <a:r>
              <a:rPr lang="en-US"/>
              <a:t> Pasha J</a:t>
            </a:r>
          </a:p>
          <a:p>
            <a:r>
              <a:rPr lang="en-US" dirty="0"/>
              <a:t>Reg no : 24msic127</a:t>
            </a:r>
          </a:p>
        </p:txBody>
      </p:sp>
      <p:cxnSp>
        <p:nvCxnSpPr>
          <p:cNvPr id="10" name="Straight Connector 9">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2156"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JSS Institute of Architecture and Planning">
            <a:extLst>
              <a:ext uri="{FF2B5EF4-FFF2-40B4-BE49-F238E27FC236}">
                <a16:creationId xmlns:a16="http://schemas.microsoft.com/office/drawing/2014/main" id="{640D31B8-D9CF-26D2-1A48-23AF636E652E}"/>
              </a:ext>
            </a:extLst>
          </p:cNvPr>
          <p:cNvPicPr>
            <a:picLocks noChangeAspect="1"/>
          </p:cNvPicPr>
          <p:nvPr/>
        </p:nvPicPr>
        <p:blipFill>
          <a:blip r:embed="rId2"/>
          <a:stretch>
            <a:fillRect/>
          </a:stretch>
        </p:blipFill>
        <p:spPr>
          <a:xfrm>
            <a:off x="8575826" y="409625"/>
            <a:ext cx="3041348" cy="10095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38E2415-432A-C7FB-E999-033BC59D2A54}"/>
              </a:ext>
            </a:extLst>
          </p:cNvPr>
          <p:cNvSpPr>
            <a:spLocks noGrp="1"/>
          </p:cNvSpPr>
          <p:nvPr>
            <p:ph type="title"/>
          </p:nvPr>
        </p:nvSpPr>
        <p:spPr>
          <a:xfrm>
            <a:off x="535305" y="800100"/>
            <a:ext cx="11652043" cy="639283"/>
          </a:xfrm>
        </p:spPr>
        <p:txBody>
          <a:bodyPr>
            <a:normAutofit/>
          </a:bodyPr>
          <a:lstStyle/>
          <a:p>
            <a:pPr>
              <a:lnSpc>
                <a:spcPct val="90000"/>
              </a:lnSpc>
            </a:pPr>
            <a:r>
              <a:rPr lang="en-US" sz="3200" dirty="0"/>
              <a:t>How Unsupervised learning is used for predicting future values</a:t>
            </a:r>
          </a:p>
        </p:txBody>
      </p:sp>
      <p:sp>
        <p:nvSpPr>
          <p:cNvPr id="4" name="TextBox 3">
            <a:extLst>
              <a:ext uri="{FF2B5EF4-FFF2-40B4-BE49-F238E27FC236}">
                <a16:creationId xmlns:a16="http://schemas.microsoft.com/office/drawing/2014/main" id="{D0FAC098-CA95-DECB-48EF-6BA1497097BE}"/>
              </a:ext>
            </a:extLst>
          </p:cNvPr>
          <p:cNvSpPr txBox="1"/>
          <p:nvPr/>
        </p:nvSpPr>
        <p:spPr>
          <a:xfrm>
            <a:off x="842281" y="1710417"/>
            <a:ext cx="77179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Unsupervised learning is not directly designed for predicting future values but can be done in some ways</a:t>
            </a:r>
          </a:p>
        </p:txBody>
      </p:sp>
      <p:sp>
        <p:nvSpPr>
          <p:cNvPr id="5" name="TextBox 4">
            <a:extLst>
              <a:ext uri="{FF2B5EF4-FFF2-40B4-BE49-F238E27FC236}">
                <a16:creationId xmlns:a16="http://schemas.microsoft.com/office/drawing/2014/main" id="{457FE580-BD13-23E8-B9BB-E5F6A9D2DD22}"/>
              </a:ext>
            </a:extLst>
          </p:cNvPr>
          <p:cNvSpPr txBox="1"/>
          <p:nvPr/>
        </p:nvSpPr>
        <p:spPr>
          <a:xfrm>
            <a:off x="1064078" y="2612571"/>
            <a:ext cx="1037408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dirty="0"/>
              <a:t>Clustering for Groups based Forecasting:</a:t>
            </a:r>
            <a:r>
              <a:rPr lang="en-US" b="1" dirty="0">
                <a:ea typeface="+mn-lt"/>
                <a:cs typeface="+mn-lt"/>
              </a:rPr>
              <a:t> </a:t>
            </a:r>
            <a:r>
              <a:rPr lang="en-US" dirty="0">
                <a:ea typeface="+mn-lt"/>
                <a:cs typeface="+mn-lt"/>
              </a:rPr>
              <a:t>segments data into groups with similar characteristics using clustering algorithms. Then, forecasting models are applied to predict future values for each group, improving accuracy by accounting for group-specific trends.</a:t>
            </a:r>
          </a:p>
          <a:p>
            <a:pPr marL="342900" indent="-342900">
              <a:buAutoNum type="arabicPeriod"/>
            </a:pPr>
            <a:endParaRPr lang="en-US" b="1" dirty="0"/>
          </a:p>
          <a:p>
            <a:pPr marL="342900" indent="-342900">
              <a:buAutoNum type="arabicPeriod"/>
            </a:pPr>
            <a:r>
              <a:rPr lang="en-US" b="1" dirty="0"/>
              <a:t>Dimensionality Reduction for feature engineering: </a:t>
            </a:r>
            <a:r>
              <a:rPr lang="en-US" dirty="0">
                <a:ea typeface="+mn-lt"/>
                <a:cs typeface="+mn-lt"/>
              </a:rPr>
              <a:t>involves reducing the number of features in the data while retaining important information. Techniques like PCA help simplify the dataset, making it easier to model and improving performance by removing noise and irrelevant features.</a:t>
            </a:r>
          </a:p>
          <a:p>
            <a:pPr marL="342900" indent="-342900">
              <a:buAutoNum type="arabicPeriod"/>
            </a:pPr>
            <a:endParaRPr lang="en-US" dirty="0"/>
          </a:p>
          <a:p>
            <a:pPr marL="342900" indent="-342900">
              <a:buAutoNum type="arabicPeriod"/>
            </a:pPr>
            <a:r>
              <a:rPr lang="en-US" b="1" dirty="0"/>
              <a:t>Anomaly Detection: </a:t>
            </a:r>
            <a:r>
              <a:rPr lang="en-US" dirty="0">
                <a:ea typeface="+mn-lt"/>
                <a:cs typeface="+mn-lt"/>
              </a:rPr>
              <a:t>involves identifying rare or unusual data points that deviate significantly from the norm. This technique helps detect outliers or potential fraud by flagging data that doesn't match typical patterns or behaviors.</a:t>
            </a:r>
          </a:p>
        </p:txBody>
      </p:sp>
    </p:spTree>
    <p:extLst>
      <p:ext uri="{BB962C8B-B14F-4D97-AF65-F5344CB8AC3E}">
        <p14:creationId xmlns:p14="http://schemas.microsoft.com/office/powerpoint/2010/main" val="69622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5C4D-CF8A-BA66-A70F-333932FC063D}"/>
              </a:ext>
            </a:extLst>
          </p:cNvPr>
          <p:cNvSpPr>
            <a:spLocks noGrp="1"/>
          </p:cNvSpPr>
          <p:nvPr>
            <p:ph type="title"/>
          </p:nvPr>
        </p:nvSpPr>
        <p:spPr/>
        <p:txBody>
          <a:bodyPr/>
          <a:lstStyle/>
          <a:p>
            <a:r>
              <a:rPr lang="en-US" dirty="0"/>
              <a:t>Is using Unsupervised learning appropriate</a:t>
            </a:r>
          </a:p>
        </p:txBody>
      </p:sp>
      <p:sp>
        <p:nvSpPr>
          <p:cNvPr id="3" name="Content Placeholder 2">
            <a:extLst>
              <a:ext uri="{FF2B5EF4-FFF2-40B4-BE49-F238E27FC236}">
                <a16:creationId xmlns:a16="http://schemas.microsoft.com/office/drawing/2014/main" id="{0D4F7287-EE3B-CB95-C505-B86335998CD1}"/>
              </a:ext>
            </a:extLst>
          </p:cNvPr>
          <p:cNvSpPr>
            <a:spLocks noGrp="1"/>
          </p:cNvSpPr>
          <p:nvPr>
            <p:ph idx="1"/>
          </p:nvPr>
        </p:nvSpPr>
        <p:spPr>
          <a:xfrm>
            <a:off x="640080" y="2309622"/>
            <a:ext cx="10890928" cy="3890010"/>
          </a:xfrm>
        </p:spPr>
        <p:txBody>
          <a:bodyPr vert="horz" lIns="91440" tIns="45720" rIns="91440" bIns="45720" rtlCol="0" anchor="t">
            <a:normAutofit/>
          </a:bodyPr>
          <a:lstStyle/>
          <a:p>
            <a:pPr marL="0" indent="0">
              <a:buNone/>
            </a:pPr>
            <a:r>
              <a:rPr lang="en-US" sz="3200" b="1" dirty="0"/>
              <a:t>NO</a:t>
            </a:r>
            <a:r>
              <a:rPr lang="en-US" sz="2800" dirty="0"/>
              <a:t> </a:t>
            </a:r>
            <a:r>
              <a:rPr lang="en-US" sz="1900" dirty="0">
                <a:ea typeface="+mn-lt"/>
                <a:cs typeface="+mn-lt"/>
              </a:rPr>
              <a:t>using </a:t>
            </a:r>
            <a:r>
              <a:rPr lang="en-US" sz="1900" b="1" dirty="0">
                <a:ea typeface="+mn-lt"/>
                <a:cs typeface="+mn-lt"/>
              </a:rPr>
              <a:t>unsupervised learning</a:t>
            </a:r>
            <a:r>
              <a:rPr lang="en-US" sz="1900" dirty="0">
                <a:ea typeface="+mn-lt"/>
                <a:cs typeface="+mn-lt"/>
              </a:rPr>
              <a:t> for predicting future values is </a:t>
            </a:r>
            <a:r>
              <a:rPr lang="en-US" sz="1900" b="1" dirty="0">
                <a:ea typeface="+mn-lt"/>
                <a:cs typeface="+mn-lt"/>
              </a:rPr>
              <a:t>not appropriate</a:t>
            </a:r>
            <a:r>
              <a:rPr lang="en-US" sz="1900" dirty="0">
                <a:ea typeface="+mn-lt"/>
                <a:cs typeface="+mn-lt"/>
              </a:rPr>
              <a:t>. Because:</a:t>
            </a:r>
            <a:endParaRPr lang="en-US" dirty="0"/>
          </a:p>
          <a:p>
            <a:r>
              <a:rPr lang="en-US" sz="1900" b="1" dirty="0">
                <a:ea typeface="+mn-lt"/>
                <a:cs typeface="+mn-lt"/>
              </a:rPr>
              <a:t>No Target Variable</a:t>
            </a:r>
            <a:r>
              <a:rPr lang="en-US" sz="1900" dirty="0">
                <a:ea typeface="+mn-lt"/>
                <a:cs typeface="+mn-lt"/>
              </a:rPr>
              <a:t>: Unsupervised learning algorithms do not have labeled data with clear target values (e.g., future values to predict). </a:t>
            </a:r>
            <a:endParaRPr lang="en-US" dirty="0">
              <a:ea typeface="+mn-lt"/>
              <a:cs typeface="+mn-lt"/>
            </a:endParaRPr>
          </a:p>
          <a:p>
            <a:r>
              <a:rPr lang="en-US" sz="1900" b="1" dirty="0">
                <a:ea typeface="+mn-lt"/>
                <a:cs typeface="+mn-lt"/>
              </a:rPr>
              <a:t>Prediction of Future Values</a:t>
            </a:r>
            <a:r>
              <a:rPr lang="en-US" sz="1900" dirty="0">
                <a:ea typeface="+mn-lt"/>
                <a:cs typeface="+mn-lt"/>
              </a:rPr>
              <a:t>: Predicting future values typically requires understanding the relationship between past data and future outcomes (a </a:t>
            </a:r>
            <a:r>
              <a:rPr lang="en-US" sz="1900" b="1" dirty="0">
                <a:ea typeface="+mn-lt"/>
                <a:cs typeface="+mn-lt"/>
              </a:rPr>
              <a:t>supervised</a:t>
            </a:r>
            <a:r>
              <a:rPr lang="en-US" sz="1900" dirty="0">
                <a:ea typeface="+mn-lt"/>
                <a:cs typeface="+mn-lt"/>
              </a:rPr>
              <a:t> task). Supervised learning is </a:t>
            </a:r>
            <a:r>
              <a:rPr lang="en-US" dirty="0">
                <a:ea typeface="+mn-lt"/>
                <a:cs typeface="+mn-lt"/>
              </a:rPr>
              <a:t>specifically designed for tasks where the goal is to predict a known target, such as future values based on histori</a:t>
            </a:r>
            <a:r>
              <a:rPr lang="en-US" sz="1800" dirty="0">
                <a:ea typeface="+mn-lt"/>
                <a:cs typeface="+mn-lt"/>
              </a:rPr>
              <a:t>cal trends</a:t>
            </a:r>
            <a:r>
              <a:rPr lang="en-US" sz="2800" dirty="0">
                <a:ea typeface="+mn-lt"/>
                <a:cs typeface="+mn-lt"/>
              </a:rPr>
              <a:t>.</a:t>
            </a:r>
            <a:endParaRPr lang="en-US" sz="2800">
              <a:ea typeface="+mn-lt"/>
              <a:cs typeface="+mn-lt"/>
            </a:endParaRPr>
          </a:p>
          <a:p>
            <a:endParaRPr lang="en-US" sz="2800" dirty="0"/>
          </a:p>
        </p:txBody>
      </p:sp>
    </p:spTree>
    <p:extLst>
      <p:ext uri="{BB962C8B-B14F-4D97-AF65-F5344CB8AC3E}">
        <p14:creationId xmlns:p14="http://schemas.microsoft.com/office/powerpoint/2010/main" val="254034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9F48C-9C58-12EA-EDF3-434DA43A3391}"/>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FDCD0217-3E6A-02A7-F154-9A4A7D37E660}"/>
              </a:ext>
            </a:extLst>
          </p:cNvPr>
          <p:cNvSpPr>
            <a:spLocks noGrp="1"/>
          </p:cNvSpPr>
          <p:nvPr>
            <p:ph idx="1"/>
          </p:nvPr>
        </p:nvSpPr>
        <p:spPr>
          <a:xfrm>
            <a:off x="640080" y="2176272"/>
            <a:ext cx="10890928" cy="3566160"/>
          </a:xfrm>
        </p:spPr>
        <p:txBody>
          <a:bodyPr vert="horz" lIns="91440" tIns="45720" rIns="91440" bIns="45720" rtlCol="0" anchor="t">
            <a:normAutofit/>
          </a:bodyPr>
          <a:lstStyle/>
          <a:p>
            <a:pPr marL="0" indent="0">
              <a:buNone/>
            </a:pPr>
            <a:r>
              <a:rPr lang="en-US" b="1" dirty="0">
                <a:ea typeface="+mn-lt"/>
                <a:cs typeface="+mn-lt"/>
              </a:rPr>
              <a:t>Unsupervised learning</a:t>
            </a:r>
            <a:r>
              <a:rPr lang="en-US" dirty="0">
                <a:ea typeface="+mn-lt"/>
                <a:cs typeface="+mn-lt"/>
              </a:rPr>
              <a:t> is a type of machine learning where the algorithm is trained on data that has </a:t>
            </a:r>
            <a:r>
              <a:rPr lang="en-US" b="1" dirty="0">
                <a:ea typeface="+mn-lt"/>
                <a:cs typeface="+mn-lt"/>
              </a:rPr>
              <a:t>no labeled outcomes</a:t>
            </a:r>
            <a:r>
              <a:rPr lang="en-US" dirty="0">
                <a:ea typeface="+mn-lt"/>
                <a:cs typeface="+mn-lt"/>
              </a:rPr>
              <a:t>. The goal is to find hidden patterns, groupings, or structures in the data without prior knowledge of the target variable.</a:t>
            </a:r>
          </a:p>
          <a:p>
            <a:pPr marL="0" indent="0">
              <a:buNone/>
            </a:pPr>
            <a:r>
              <a:rPr lang="en-US" dirty="0"/>
              <a:t>2 common algorithms :</a:t>
            </a:r>
          </a:p>
          <a:p>
            <a:pPr marL="457200" indent="-457200">
              <a:buAutoNum type="arabicPeriod"/>
            </a:pPr>
            <a:r>
              <a:rPr lang="en-US" b="1" dirty="0">
                <a:ea typeface="+mn-lt"/>
                <a:cs typeface="+mn-lt"/>
              </a:rPr>
              <a:t>K-Means Clustering</a:t>
            </a:r>
            <a:endParaRPr lang="en-US" dirty="0">
              <a:ea typeface="+mn-lt"/>
              <a:cs typeface="+mn-lt"/>
            </a:endParaRPr>
          </a:p>
          <a:p>
            <a:pPr marL="457200" indent="-457200">
              <a:buAutoNum type="arabicPeriod"/>
            </a:pPr>
            <a:r>
              <a:rPr lang="en-US" b="1" dirty="0">
                <a:ea typeface="+mn-lt"/>
                <a:cs typeface="+mn-lt"/>
              </a:rPr>
              <a:t>Principal Component Analysis (PCA)</a:t>
            </a:r>
          </a:p>
        </p:txBody>
      </p:sp>
    </p:spTree>
    <p:extLst>
      <p:ext uri="{BB962C8B-B14F-4D97-AF65-F5344CB8AC3E}">
        <p14:creationId xmlns:p14="http://schemas.microsoft.com/office/powerpoint/2010/main" val="59587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696B-E1E0-9385-2DF9-A5EDDC25F389}"/>
              </a:ext>
            </a:extLst>
          </p:cNvPr>
          <p:cNvSpPr>
            <a:spLocks noGrp="1"/>
          </p:cNvSpPr>
          <p:nvPr>
            <p:ph type="title"/>
          </p:nvPr>
        </p:nvSpPr>
        <p:spPr>
          <a:xfrm>
            <a:off x="640079" y="1371601"/>
            <a:ext cx="10890929" cy="697230"/>
          </a:xfrm>
        </p:spPr>
        <p:txBody>
          <a:bodyPr>
            <a:normAutofit fontScale="90000"/>
          </a:bodyPr>
          <a:lstStyle/>
          <a:p>
            <a:r>
              <a:rPr lang="en-US" dirty="0">
                <a:ea typeface="+mj-lt"/>
                <a:cs typeface="+mj-lt"/>
              </a:rPr>
              <a:t>Principal Component Analysis (PCA)</a:t>
            </a:r>
            <a:r>
              <a:rPr lang="en-US" b="0" dirty="0">
                <a:ea typeface="+mj-lt"/>
                <a:cs typeface="+mj-lt"/>
              </a:rPr>
              <a:t> </a:t>
            </a:r>
            <a:endParaRPr lang="en-US" dirty="0"/>
          </a:p>
        </p:txBody>
      </p:sp>
      <p:sp>
        <p:nvSpPr>
          <p:cNvPr id="3" name="Content Placeholder 2">
            <a:extLst>
              <a:ext uri="{FF2B5EF4-FFF2-40B4-BE49-F238E27FC236}">
                <a16:creationId xmlns:a16="http://schemas.microsoft.com/office/drawing/2014/main" id="{E1BA33B5-A93B-0EC9-484A-932AFC637C4B}"/>
              </a:ext>
            </a:extLst>
          </p:cNvPr>
          <p:cNvSpPr>
            <a:spLocks noGrp="1"/>
          </p:cNvSpPr>
          <p:nvPr>
            <p:ph idx="1"/>
          </p:nvPr>
        </p:nvSpPr>
        <p:spPr>
          <a:xfrm>
            <a:off x="821055" y="2061972"/>
            <a:ext cx="10890928" cy="4204335"/>
          </a:xfrm>
        </p:spPr>
        <p:txBody>
          <a:bodyPr vert="horz" lIns="91440" tIns="45720" rIns="91440" bIns="45720" rtlCol="0" anchor="t">
            <a:normAutofit/>
          </a:bodyPr>
          <a:lstStyle/>
          <a:p>
            <a:r>
              <a:rPr lang="en-US" b="1" dirty="0">
                <a:ea typeface="+mn-lt"/>
                <a:cs typeface="+mn-lt"/>
              </a:rPr>
              <a:t>Standardize the Data</a:t>
            </a:r>
            <a:r>
              <a:rPr lang="en-US" dirty="0">
                <a:ea typeface="+mn-lt"/>
                <a:cs typeface="+mn-lt"/>
              </a:rPr>
              <a:t>: Scale the features to have zero mean and unit variance.</a:t>
            </a:r>
            <a:endParaRPr lang="en-US" dirty="0"/>
          </a:p>
          <a:p>
            <a:r>
              <a:rPr lang="en-US" b="1" dirty="0">
                <a:ea typeface="+mn-lt"/>
                <a:cs typeface="+mn-lt"/>
              </a:rPr>
              <a:t>Compute the Covariance Matrix</a:t>
            </a:r>
            <a:r>
              <a:rPr lang="en-US" dirty="0">
                <a:ea typeface="+mn-lt"/>
                <a:cs typeface="+mn-lt"/>
              </a:rPr>
              <a:t>: Calculate how the features vary with respect to each other.</a:t>
            </a:r>
            <a:endParaRPr lang="en-US" dirty="0"/>
          </a:p>
          <a:p>
            <a:r>
              <a:rPr lang="en-US" b="1" dirty="0">
                <a:ea typeface="+mn-lt"/>
                <a:cs typeface="+mn-lt"/>
              </a:rPr>
              <a:t>Calculate Eigenvalues and Eigenvectors</a:t>
            </a:r>
            <a:r>
              <a:rPr lang="en-US" dirty="0">
                <a:ea typeface="+mn-lt"/>
                <a:cs typeface="+mn-lt"/>
              </a:rPr>
              <a:t>: Find the eigenvalues (variance) and eigenvectors (directions of principal components) of the covariance matrix.</a:t>
            </a:r>
            <a:endParaRPr lang="en-US" dirty="0"/>
          </a:p>
          <a:p>
            <a:r>
              <a:rPr lang="en-US" b="1" dirty="0">
                <a:ea typeface="+mn-lt"/>
                <a:cs typeface="+mn-lt"/>
              </a:rPr>
              <a:t>Sort Eigenvalues</a:t>
            </a:r>
            <a:r>
              <a:rPr lang="en-US" dirty="0">
                <a:ea typeface="+mn-lt"/>
                <a:cs typeface="+mn-lt"/>
              </a:rPr>
              <a:t>: Order the eigenvalues in descending order to prioritize components that explain the most variance.</a:t>
            </a:r>
            <a:endParaRPr lang="en-US" dirty="0"/>
          </a:p>
          <a:p>
            <a:r>
              <a:rPr lang="en-US" b="1" dirty="0">
                <a:ea typeface="+mn-lt"/>
                <a:cs typeface="+mn-lt"/>
              </a:rPr>
              <a:t>Project Data onto New Axes</a:t>
            </a:r>
            <a:r>
              <a:rPr lang="en-US" dirty="0">
                <a:ea typeface="+mn-lt"/>
                <a:cs typeface="+mn-lt"/>
              </a:rPr>
              <a:t>: Select the top </a:t>
            </a:r>
            <a:r>
              <a:rPr lang="en-US" b="1" dirty="0">
                <a:ea typeface="+mn-lt"/>
                <a:cs typeface="+mn-lt"/>
              </a:rPr>
              <a:t>K</a:t>
            </a:r>
            <a:r>
              <a:rPr lang="en-US" dirty="0">
                <a:ea typeface="+mn-lt"/>
                <a:cs typeface="+mn-lt"/>
              </a:rPr>
              <a:t> eigenvectors and project the data onto these new axes, reducing the data's dimensionality.</a:t>
            </a:r>
            <a:endParaRPr lang="en-US" dirty="0"/>
          </a:p>
          <a:p>
            <a:endParaRPr lang="en-US" dirty="0"/>
          </a:p>
        </p:txBody>
      </p:sp>
    </p:spTree>
    <p:extLst>
      <p:ext uri="{BB962C8B-B14F-4D97-AF65-F5344CB8AC3E}">
        <p14:creationId xmlns:p14="http://schemas.microsoft.com/office/powerpoint/2010/main" val="90826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1614-4F02-BBB7-8BA5-EB583C90BB79}"/>
              </a:ext>
            </a:extLst>
          </p:cNvPr>
          <p:cNvSpPr>
            <a:spLocks noGrp="1"/>
          </p:cNvSpPr>
          <p:nvPr>
            <p:ph type="title"/>
          </p:nvPr>
        </p:nvSpPr>
        <p:spPr/>
        <p:txBody>
          <a:bodyPr/>
          <a:lstStyle/>
          <a:p>
            <a:r>
              <a:rPr lang="en-US" dirty="0"/>
              <a:t>Why Supervised learning for fraud Detection</a:t>
            </a:r>
          </a:p>
        </p:txBody>
      </p:sp>
      <p:sp>
        <p:nvSpPr>
          <p:cNvPr id="3" name="Content Placeholder 2">
            <a:extLst>
              <a:ext uri="{FF2B5EF4-FFF2-40B4-BE49-F238E27FC236}">
                <a16:creationId xmlns:a16="http://schemas.microsoft.com/office/drawing/2014/main" id="{788C431F-4EBA-97A4-4D11-5F193F3E0A61}"/>
              </a:ext>
            </a:extLst>
          </p:cNvPr>
          <p:cNvSpPr>
            <a:spLocks noGrp="1"/>
          </p:cNvSpPr>
          <p:nvPr>
            <p:ph idx="1"/>
          </p:nvPr>
        </p:nvSpPr>
        <p:spPr>
          <a:xfrm>
            <a:off x="649605" y="2185797"/>
            <a:ext cx="10890928" cy="3566160"/>
          </a:xfrm>
        </p:spPr>
        <p:txBody>
          <a:bodyPr vert="horz" lIns="91440" tIns="45720" rIns="91440" bIns="45720" rtlCol="0" anchor="t">
            <a:normAutofit/>
          </a:bodyPr>
          <a:lstStyle/>
          <a:p>
            <a:r>
              <a:rPr lang="en-US" b="1" dirty="0">
                <a:ea typeface="+mn-lt"/>
                <a:cs typeface="+mn-lt"/>
              </a:rPr>
              <a:t>Labeled Data</a:t>
            </a:r>
            <a:r>
              <a:rPr lang="en-US" dirty="0">
                <a:ea typeface="+mn-lt"/>
                <a:cs typeface="+mn-lt"/>
              </a:rPr>
              <a:t>: Supervised learning uses labeled data (fraud or not) to train the model.</a:t>
            </a:r>
            <a:endParaRPr lang="en-US" dirty="0"/>
          </a:p>
          <a:p>
            <a:r>
              <a:rPr lang="en-US" b="1" dirty="0">
                <a:ea typeface="+mn-lt"/>
                <a:cs typeface="+mn-lt"/>
              </a:rPr>
              <a:t>Accurate Predictions</a:t>
            </a:r>
            <a:r>
              <a:rPr lang="en-US" dirty="0">
                <a:ea typeface="+mn-lt"/>
                <a:cs typeface="+mn-lt"/>
              </a:rPr>
              <a:t>: It predicts whether new transactions are fraudulent based on learned patterns.</a:t>
            </a:r>
            <a:endParaRPr lang="en-US" dirty="0"/>
          </a:p>
          <a:p>
            <a:r>
              <a:rPr lang="en-US" b="1" dirty="0">
                <a:ea typeface="+mn-lt"/>
                <a:cs typeface="+mn-lt"/>
              </a:rPr>
              <a:t>Historical Learning</a:t>
            </a:r>
            <a:r>
              <a:rPr lang="en-US" dirty="0">
                <a:ea typeface="+mn-lt"/>
                <a:cs typeface="+mn-lt"/>
              </a:rPr>
              <a:t>: The model learns from past fraud data to identify future frauds.</a:t>
            </a:r>
            <a:endParaRPr lang="en-US" dirty="0"/>
          </a:p>
          <a:p>
            <a:r>
              <a:rPr lang="en-US" b="1" dirty="0">
                <a:ea typeface="+mn-lt"/>
                <a:cs typeface="+mn-lt"/>
              </a:rPr>
              <a:t>Binary Classification</a:t>
            </a:r>
            <a:r>
              <a:rPr lang="en-US" dirty="0">
                <a:ea typeface="+mn-lt"/>
                <a:cs typeface="+mn-lt"/>
              </a:rPr>
              <a:t>: Fraud detection is a binary classification task, ideal for supervised learning algorithms.</a:t>
            </a:r>
            <a:endParaRPr lang="en-US" dirty="0"/>
          </a:p>
          <a:p>
            <a:r>
              <a:rPr lang="en-US" b="1" dirty="0">
                <a:ea typeface="+mn-lt"/>
                <a:cs typeface="+mn-lt"/>
              </a:rPr>
              <a:t>Proven Effectiveness</a:t>
            </a:r>
            <a:r>
              <a:rPr lang="en-US" dirty="0">
                <a:ea typeface="+mn-lt"/>
                <a:cs typeface="+mn-lt"/>
              </a:rPr>
              <a:t>: Algorithms like logistic regression and decision trees work well for fraud detection.</a:t>
            </a:r>
            <a:endParaRPr lang="en-US" dirty="0"/>
          </a:p>
          <a:p>
            <a:endParaRPr lang="en-US" dirty="0"/>
          </a:p>
        </p:txBody>
      </p:sp>
    </p:spTree>
    <p:extLst>
      <p:ext uri="{BB962C8B-B14F-4D97-AF65-F5344CB8AC3E}">
        <p14:creationId xmlns:p14="http://schemas.microsoft.com/office/powerpoint/2010/main" val="178158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0886B-EEA0-17E8-0FDF-0B45D1223491}"/>
              </a:ext>
            </a:extLst>
          </p:cNvPr>
          <p:cNvSpPr>
            <a:spLocks noGrp="1"/>
          </p:cNvSpPr>
          <p:nvPr>
            <p:ph type="title"/>
          </p:nvPr>
        </p:nvSpPr>
        <p:spPr>
          <a:xfrm>
            <a:off x="1946564" y="1249217"/>
            <a:ext cx="8298873" cy="2258284"/>
          </a:xfrm>
        </p:spPr>
        <p:txBody>
          <a:bodyPr vert="horz" lIns="91440" tIns="45720" rIns="91440" bIns="45720" rtlCol="0" anchor="b">
            <a:normAutofit/>
          </a:bodyPr>
          <a:lstStyle/>
          <a:p>
            <a:pPr algn="ctr"/>
            <a:r>
              <a:rPr lang="en-US" sz="6600"/>
              <a:t>Thank you</a:t>
            </a:r>
          </a:p>
        </p:txBody>
      </p:sp>
      <p:cxnSp>
        <p:nvCxnSpPr>
          <p:cNvPr id="11" name="Straight Connector 10">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87034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DashVTI</vt:lpstr>
      <vt:lpstr>Machine Learning</vt:lpstr>
      <vt:lpstr>How Unsupervised learning is used for predicting future values</vt:lpstr>
      <vt:lpstr>Is using Unsupervised learning appropriate</vt:lpstr>
      <vt:lpstr>Unsupervised Learning</vt:lpstr>
      <vt:lpstr>Principal Component Analysis (PCA) </vt:lpstr>
      <vt:lpstr>Why Supervised learning for fraud Detection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114</cp:revision>
  <dcterms:created xsi:type="dcterms:W3CDTF">2025-04-28T05:44:10Z</dcterms:created>
  <dcterms:modified xsi:type="dcterms:W3CDTF">2025-04-28T06:09:58Z</dcterms:modified>
</cp:coreProperties>
</file>