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9"/>
  </p:notesMasterIdLst>
  <p:handoutMasterIdLst>
    <p:handoutMasterId r:id="rId40"/>
  </p:handoutMasterIdLst>
  <p:sldIdLst>
    <p:sldId id="256" r:id="rId5"/>
    <p:sldId id="257" r:id="rId6"/>
    <p:sldId id="286" r:id="rId7"/>
    <p:sldId id="288" r:id="rId8"/>
    <p:sldId id="289" r:id="rId9"/>
    <p:sldId id="290" r:id="rId10"/>
    <p:sldId id="297" r:id="rId11"/>
    <p:sldId id="291" r:id="rId12"/>
    <p:sldId id="292" r:id="rId13"/>
    <p:sldId id="294" r:id="rId14"/>
    <p:sldId id="299" r:id="rId15"/>
    <p:sldId id="326" r:id="rId16"/>
    <p:sldId id="325" r:id="rId17"/>
    <p:sldId id="300" r:id="rId18"/>
    <p:sldId id="301" r:id="rId19"/>
    <p:sldId id="302" r:id="rId20"/>
    <p:sldId id="303" r:id="rId21"/>
    <p:sldId id="304" r:id="rId22"/>
    <p:sldId id="306" r:id="rId23"/>
    <p:sldId id="307" r:id="rId24"/>
    <p:sldId id="309" r:id="rId25"/>
    <p:sldId id="310" r:id="rId26"/>
    <p:sldId id="312" r:id="rId27"/>
    <p:sldId id="313" r:id="rId28"/>
    <p:sldId id="316" r:id="rId29"/>
    <p:sldId id="317" r:id="rId30"/>
    <p:sldId id="318" r:id="rId31"/>
    <p:sldId id="315" r:id="rId32"/>
    <p:sldId id="319" r:id="rId33"/>
    <p:sldId id="320" r:id="rId34"/>
    <p:sldId id="321" r:id="rId35"/>
    <p:sldId id="322" r:id="rId36"/>
    <p:sldId id="323" r:id="rId37"/>
    <p:sldId id="32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010" autoAdjust="0"/>
  </p:normalViewPr>
  <p:slideViewPr>
    <p:cSldViewPr snapToGrid="0">
      <p:cViewPr varScale="1">
        <p:scale>
          <a:sx n="65" d="100"/>
          <a:sy n="65" d="100"/>
        </p:scale>
        <p:origin x="824" y="3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5/6/2025</a:t>
            </a:fld>
            <a:endParaRPr lang="en-US" dirty="0"/>
          </a:p>
        </p:txBody>
      </p:sp>
      <p:sp>
        <p:nvSpPr>
          <p:cNvPr id="4" name="Footer Placeholder 3">
            <a:extLst>
              <a:ext uri="{FF2B5EF4-FFF2-40B4-BE49-F238E27FC236}">
                <a16:creationId xmlns=""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841992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1246106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1530694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1437668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760341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2776138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1443664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4109777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3638801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22</a:t>
            </a:fld>
            <a:endParaRPr lang="en-US" dirty="0"/>
          </a:p>
        </p:txBody>
      </p:sp>
    </p:spTree>
    <p:extLst>
      <p:ext uri="{BB962C8B-B14F-4D97-AF65-F5344CB8AC3E}">
        <p14:creationId xmlns:p14="http://schemas.microsoft.com/office/powerpoint/2010/main" val="3776545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23</a:t>
            </a:fld>
            <a:endParaRPr lang="en-US" dirty="0"/>
          </a:p>
        </p:txBody>
      </p:sp>
    </p:spTree>
    <p:extLst>
      <p:ext uri="{BB962C8B-B14F-4D97-AF65-F5344CB8AC3E}">
        <p14:creationId xmlns:p14="http://schemas.microsoft.com/office/powerpoint/2010/main" val="1700372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24</a:t>
            </a:fld>
            <a:endParaRPr lang="en-US" dirty="0"/>
          </a:p>
        </p:txBody>
      </p:sp>
    </p:spTree>
    <p:extLst>
      <p:ext uri="{BB962C8B-B14F-4D97-AF65-F5344CB8AC3E}">
        <p14:creationId xmlns:p14="http://schemas.microsoft.com/office/powerpoint/2010/main" val="3748829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dirty="0"/>
          </a:p>
        </p:txBody>
      </p:sp>
    </p:spTree>
    <p:extLst>
      <p:ext uri="{BB962C8B-B14F-4D97-AF65-F5344CB8AC3E}">
        <p14:creationId xmlns:p14="http://schemas.microsoft.com/office/powerpoint/2010/main" val="3597666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dirty="0"/>
          </a:p>
        </p:txBody>
      </p:sp>
    </p:spTree>
    <p:extLst>
      <p:ext uri="{BB962C8B-B14F-4D97-AF65-F5344CB8AC3E}">
        <p14:creationId xmlns:p14="http://schemas.microsoft.com/office/powerpoint/2010/main" val="3825157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27</a:t>
            </a:fld>
            <a:endParaRPr lang="en-US" dirty="0"/>
          </a:p>
        </p:txBody>
      </p:sp>
    </p:spTree>
    <p:extLst>
      <p:ext uri="{BB962C8B-B14F-4D97-AF65-F5344CB8AC3E}">
        <p14:creationId xmlns:p14="http://schemas.microsoft.com/office/powerpoint/2010/main" val="3466235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28</a:t>
            </a:fld>
            <a:endParaRPr lang="en-US" dirty="0"/>
          </a:p>
        </p:txBody>
      </p:sp>
    </p:spTree>
    <p:extLst>
      <p:ext uri="{BB962C8B-B14F-4D97-AF65-F5344CB8AC3E}">
        <p14:creationId xmlns:p14="http://schemas.microsoft.com/office/powerpoint/2010/main" val="206724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29</a:t>
            </a:fld>
            <a:endParaRPr lang="en-US" dirty="0"/>
          </a:p>
        </p:txBody>
      </p:sp>
    </p:spTree>
    <p:extLst>
      <p:ext uri="{BB962C8B-B14F-4D97-AF65-F5344CB8AC3E}">
        <p14:creationId xmlns:p14="http://schemas.microsoft.com/office/powerpoint/2010/main" val="156689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30</a:t>
            </a:fld>
            <a:endParaRPr lang="en-US" dirty="0"/>
          </a:p>
        </p:txBody>
      </p:sp>
    </p:spTree>
    <p:extLst>
      <p:ext uri="{BB962C8B-B14F-4D97-AF65-F5344CB8AC3E}">
        <p14:creationId xmlns:p14="http://schemas.microsoft.com/office/powerpoint/2010/main" val="4267489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31</a:t>
            </a:fld>
            <a:endParaRPr lang="en-US" dirty="0"/>
          </a:p>
        </p:txBody>
      </p:sp>
    </p:spTree>
    <p:extLst>
      <p:ext uri="{BB962C8B-B14F-4D97-AF65-F5344CB8AC3E}">
        <p14:creationId xmlns:p14="http://schemas.microsoft.com/office/powerpoint/2010/main" val="2512657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32</a:t>
            </a:fld>
            <a:endParaRPr lang="en-US" dirty="0"/>
          </a:p>
        </p:txBody>
      </p:sp>
    </p:spTree>
    <p:extLst>
      <p:ext uri="{BB962C8B-B14F-4D97-AF65-F5344CB8AC3E}">
        <p14:creationId xmlns:p14="http://schemas.microsoft.com/office/powerpoint/2010/main" val="37787636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33</a:t>
            </a:fld>
            <a:endParaRPr lang="en-US" dirty="0"/>
          </a:p>
        </p:txBody>
      </p:sp>
    </p:spTree>
    <p:extLst>
      <p:ext uri="{BB962C8B-B14F-4D97-AF65-F5344CB8AC3E}">
        <p14:creationId xmlns:p14="http://schemas.microsoft.com/office/powerpoint/2010/main" val="4008653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34</a:t>
            </a:fld>
            <a:endParaRPr lang="en-US" dirty="0"/>
          </a:p>
        </p:txBody>
      </p:sp>
    </p:spTree>
    <p:extLst>
      <p:ext uri="{BB962C8B-B14F-4D97-AF65-F5344CB8AC3E}">
        <p14:creationId xmlns:p14="http://schemas.microsoft.com/office/powerpoint/2010/main" val="2119836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61685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AC79249-FDC0-364D-A734-AE1DE1605D28}"/>
              </a:ext>
              <a:ext uri="{C183D7F6-B498-43B3-948B-1728B52AA6E4}">
                <adec:decorative xmlns=""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 xmlns:a16="http://schemas.microsoft.com/office/drawing/2014/main" id="{13537B6D-42A5-F449-2691-321A167F7C08}"/>
              </a:ext>
              <a:ext uri="{C183D7F6-B498-43B3-948B-1728B52AA6E4}">
                <adec:decorative xmlns=""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ABA2A58C-57B7-834C-8F5C-3299322411B1}"/>
              </a:ext>
              <a:ext uri="{C183D7F6-B498-43B3-948B-1728B52AA6E4}">
                <adec:decorative xmlns=""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79F46B00-4AE8-52A2-6926-FC2F5DD1FAD4}"/>
              </a:ext>
              <a:ext uri="{C183D7F6-B498-43B3-948B-1728B52AA6E4}">
                <adec:decorative xmlns=""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ABA2A58C-57B7-834C-8F5C-3299322411B1}"/>
              </a:ext>
              <a:ext uri="{C183D7F6-B498-43B3-948B-1728B52AA6E4}">
                <adec:decorative xmlns=""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78AD52EA-B01E-8D38-D87A-BF7EB5B58A82}"/>
              </a:ext>
              <a:ext uri="{C183D7F6-B498-43B3-948B-1728B52AA6E4}">
                <adec:decorative xmlns=""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AC10D125-AB73-D276-4947-94204736A30D}"/>
              </a:ext>
              <a:ext uri="{C183D7F6-B498-43B3-948B-1728B52AA6E4}">
                <adec:decorative xmlns=""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 xmlns:a16="http://schemas.microsoft.com/office/drawing/2014/main" id="{6A7F6A3F-E1DD-A246-9A6D-5F9B18BA2588}"/>
                </a:ext>
                <a:ext uri="{C183D7F6-B498-43B3-948B-1728B52AA6E4}">
                  <adec:decorative xmlns=""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 uri="{C183D7F6-B498-43B3-948B-1728B52AA6E4}">
                  <adec:decorative xmlns=""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 uri="{C183D7F6-B498-43B3-948B-1728B52AA6E4}">
                  <adec:decorative xmlns=""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 uri="{C183D7F6-B498-43B3-948B-1728B52AA6E4}">
                  <adec:decorative xmlns=""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AC10D125-AB73-D276-4947-94204736A30D}"/>
              </a:ext>
              <a:ext uri="{C183D7F6-B498-43B3-948B-1728B52AA6E4}">
                <adec:decorative xmlns=""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 xmlns:a16="http://schemas.microsoft.com/office/drawing/2014/main" id="{6A7F6A3F-E1DD-A246-9A6D-5F9B18BA2588}"/>
                </a:ext>
                <a:ext uri="{C183D7F6-B498-43B3-948B-1728B52AA6E4}">
                  <adec:decorative xmlns=""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 uri="{C183D7F6-B498-43B3-948B-1728B52AA6E4}">
                  <adec:decorative xmlns=""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 uri="{C183D7F6-B498-43B3-948B-1728B52AA6E4}">
                  <adec:decorative xmlns=""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 uri="{C183D7F6-B498-43B3-948B-1728B52AA6E4}">
                  <adec:decorative xmlns=""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AC10D125-AB73-D276-4947-94204736A30D}"/>
              </a:ext>
              <a:ext uri="{C183D7F6-B498-43B3-948B-1728B52AA6E4}">
                <adec:decorative xmlns=""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 xmlns:a16="http://schemas.microsoft.com/office/drawing/2014/main" id="{6A7F6A3F-E1DD-A246-9A6D-5F9B18BA2588}"/>
                </a:ext>
                <a:ext uri="{C183D7F6-B498-43B3-948B-1728B52AA6E4}">
                  <adec:decorative xmlns=""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 uri="{C183D7F6-B498-43B3-948B-1728B52AA6E4}">
                  <adec:decorative xmlns=""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 uri="{C183D7F6-B498-43B3-948B-1728B52AA6E4}">
                  <adec:decorative xmlns=""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 uri="{C183D7F6-B498-43B3-948B-1728B52AA6E4}">
                  <adec:decorative xmlns=""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CCEDB282-8288-C81F-52B5-048A3E80C931}"/>
              </a:ext>
              <a:ext uri="{C183D7F6-B498-43B3-948B-1728B52AA6E4}">
                <adec:decorative xmlns=""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95FBCE6F-2AA9-31FE-8148-33B480735599}"/>
              </a:ext>
              <a:ext uri="{C183D7F6-B498-43B3-948B-1728B52AA6E4}">
                <adec:decorative xmlns=""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14DB56B5-5DD7-95E3-52B2-EDC4B3F13058}"/>
              </a:ext>
              <a:ext uri="{C183D7F6-B498-43B3-948B-1728B52AA6E4}">
                <adec:decorative xmlns=""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1A0E8D4A-B13C-C7EE-5E27-278124A1276E}"/>
              </a:ext>
              <a:ext uri="{C183D7F6-B498-43B3-948B-1728B52AA6E4}">
                <adec:decorative xmlns=""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CCEDB282-8288-C81F-52B5-048A3E80C931}"/>
              </a:ext>
              <a:ext uri="{C183D7F6-B498-43B3-948B-1728B52AA6E4}">
                <adec:decorative xmlns=""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ctrTitle"/>
          </p:nvPr>
        </p:nvSpPr>
        <p:spPr>
          <a:xfrm>
            <a:off x="515740" y="271823"/>
            <a:ext cx="7607982" cy="3830130"/>
          </a:xfrm>
        </p:spPr>
        <p:txBody>
          <a:bodyPr/>
          <a:lstStyle/>
          <a:p>
            <a:pPr algn="ctr"/>
            <a:r>
              <a:rPr lang="en-US" sz="5400" dirty="0" smtClean="0"/>
              <a:t>Software </a:t>
            </a:r>
            <a:r>
              <a:rPr lang="en-US" sz="5400" dirty="0"/>
              <a:t>Testing </a:t>
            </a:r>
            <a:r>
              <a:rPr lang="en-US" sz="5400" dirty="0" smtClean="0"/>
              <a:t/>
            </a:r>
            <a:br>
              <a:rPr lang="en-US" sz="5400" dirty="0" smtClean="0"/>
            </a:br>
            <a:r>
              <a:rPr lang="en-US" sz="5400" dirty="0" smtClean="0"/>
              <a:t>and </a:t>
            </a:r>
            <a:br>
              <a:rPr lang="en-US" sz="5400" dirty="0" smtClean="0"/>
            </a:br>
            <a:r>
              <a:rPr lang="en-US" sz="5400" dirty="0" smtClean="0"/>
              <a:t>Quality Assurance</a:t>
            </a:r>
            <a:r>
              <a:rPr lang="en-US" dirty="0" smtClean="0"/>
              <a:t/>
            </a:r>
            <a:br>
              <a:rPr lang="en-US" dirty="0" smtClean="0"/>
            </a:br>
            <a:r>
              <a:rPr lang="en-US" dirty="0" smtClean="0"/>
              <a:t/>
            </a:r>
            <a:br>
              <a:rPr lang="en-US" dirty="0" smtClean="0"/>
            </a:br>
            <a:r>
              <a:rPr lang="en-US" sz="4000" dirty="0" smtClean="0"/>
              <a:t>U</a:t>
            </a:r>
            <a:r>
              <a:rPr lang="en-IN" sz="4000" dirty="0" smtClean="0"/>
              <a:t>NIT-3</a:t>
            </a:r>
            <a:endParaRPr lang="en-IN" sz="4000" dirty="0"/>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DC00FF-6B42-7D84-7831-AACC4E189E93}"/>
              </a:ext>
            </a:extLst>
          </p:cNvPr>
          <p:cNvSpPr>
            <a:spLocks noGrp="1"/>
          </p:cNvSpPr>
          <p:nvPr>
            <p:ph type="title"/>
          </p:nvPr>
        </p:nvSpPr>
        <p:spPr>
          <a:xfrm>
            <a:off x="352969" y="165369"/>
            <a:ext cx="10393862" cy="739303"/>
          </a:xfrm>
        </p:spPr>
        <p:txBody>
          <a:bodyPr/>
          <a:lstStyle/>
          <a:p>
            <a:r>
              <a:rPr lang="en-IN" dirty="0"/>
              <a:t>Key Components of the SQA System:</a:t>
            </a:r>
          </a:p>
        </p:txBody>
      </p:sp>
      <p:sp>
        <p:nvSpPr>
          <p:cNvPr id="4" name="Content Placeholder 3">
            <a:extLst>
              <a:ext uri="{FF2B5EF4-FFF2-40B4-BE49-F238E27FC236}">
                <a16:creationId xmlns="" xmlns:a16="http://schemas.microsoft.com/office/drawing/2014/main" id="{DE5C7B5A-A5C3-15D4-DF71-B692D28942FC}"/>
              </a:ext>
            </a:extLst>
          </p:cNvPr>
          <p:cNvSpPr>
            <a:spLocks noGrp="1"/>
          </p:cNvSpPr>
          <p:nvPr>
            <p:ph idx="15"/>
          </p:nvPr>
        </p:nvSpPr>
        <p:spPr>
          <a:xfrm>
            <a:off x="900078" y="1257267"/>
            <a:ext cx="10695291" cy="4482052"/>
          </a:xfrm>
        </p:spPr>
        <p:txBody>
          <a:bodyPr>
            <a:noAutofit/>
          </a:bodyPr>
          <a:lstStyle/>
          <a:p>
            <a:pPr lvl="0"/>
            <a:r>
              <a:rPr lang="en-IN" sz="1800" b="1" dirty="0">
                <a:latin typeface="Times New Roman" panose="02020603050405020304" pitchFamily="18" charset="0"/>
                <a:cs typeface="Times New Roman" panose="02020603050405020304" pitchFamily="18" charset="0"/>
              </a:rPr>
              <a:t>Standards and Guidelines</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These define the </a:t>
            </a:r>
            <a:r>
              <a:rPr lang="en-IN" sz="1800" b="1" dirty="0">
                <a:latin typeface="Times New Roman" panose="02020603050405020304" pitchFamily="18" charset="0"/>
                <a:cs typeface="Times New Roman" panose="02020603050405020304" pitchFamily="18" charset="0"/>
              </a:rPr>
              <a:t>quality expectations</a:t>
            </a:r>
            <a:r>
              <a:rPr lang="en-IN" sz="1800" dirty="0">
                <a:latin typeface="Times New Roman" panose="02020603050405020304" pitchFamily="18" charset="0"/>
                <a:cs typeface="Times New Roman" panose="02020603050405020304" pitchFamily="18" charset="0"/>
              </a:rPr>
              <a:t> and </a:t>
            </a:r>
            <a:r>
              <a:rPr lang="en-IN" sz="1800" b="1" dirty="0">
                <a:latin typeface="Times New Roman" panose="02020603050405020304" pitchFamily="18" charset="0"/>
                <a:cs typeface="Times New Roman" panose="02020603050405020304" pitchFamily="18" charset="0"/>
              </a:rPr>
              <a:t>best practices</a:t>
            </a:r>
            <a:r>
              <a:rPr lang="en-IN" sz="1800" dirty="0">
                <a:latin typeface="Times New Roman" panose="02020603050405020304" pitchFamily="18" charset="0"/>
                <a:cs typeface="Times New Roman" panose="02020603050405020304" pitchFamily="18" charset="0"/>
              </a:rPr>
              <a:t> for software development. Examples include:</a:t>
            </a:r>
          </a:p>
          <a:p>
            <a:pPr lvl="1"/>
            <a:r>
              <a:rPr lang="en-IN" sz="1800" b="1" dirty="0">
                <a:latin typeface="Times New Roman" panose="02020603050405020304" pitchFamily="18" charset="0"/>
                <a:cs typeface="Times New Roman" panose="02020603050405020304" pitchFamily="18" charset="0"/>
              </a:rPr>
              <a:t>ISO (International Organization for Standardization)</a:t>
            </a:r>
            <a:r>
              <a:rPr lang="en-IN" sz="1800" dirty="0">
                <a:latin typeface="Times New Roman" panose="02020603050405020304" pitchFamily="18" charset="0"/>
                <a:cs typeface="Times New Roman" panose="02020603050405020304" pitchFamily="18" charset="0"/>
              </a:rPr>
              <a:t>: Provides general standards for software development processes.</a:t>
            </a:r>
          </a:p>
          <a:p>
            <a:pPr lvl="1"/>
            <a:r>
              <a:rPr lang="en-IN" sz="1800" b="1" dirty="0">
                <a:latin typeface="Times New Roman" panose="02020603050405020304" pitchFamily="18" charset="0"/>
                <a:cs typeface="Times New Roman" panose="02020603050405020304" pitchFamily="18" charset="0"/>
              </a:rPr>
              <a:t>CMMI (Capability Maturity Model Integration)</a:t>
            </a:r>
            <a:r>
              <a:rPr lang="en-IN" sz="1800" dirty="0">
                <a:latin typeface="Times New Roman" panose="02020603050405020304" pitchFamily="18" charset="0"/>
                <a:cs typeface="Times New Roman" panose="02020603050405020304" pitchFamily="18" charset="0"/>
              </a:rPr>
              <a:t>: Focuses on improving software development processes.</a:t>
            </a:r>
          </a:p>
          <a:p>
            <a:pPr lvl="1"/>
            <a:r>
              <a:rPr lang="en-IN" sz="1800" b="1" dirty="0">
                <a:latin typeface="Times New Roman" panose="02020603050405020304" pitchFamily="18" charset="0"/>
                <a:cs typeface="Times New Roman" panose="02020603050405020304" pitchFamily="18" charset="0"/>
              </a:rPr>
              <a:t>IEEE (Institute of Electrical and Electronics Engineers)</a:t>
            </a:r>
            <a:r>
              <a:rPr lang="en-IN" sz="1800" dirty="0">
                <a:latin typeface="Times New Roman" panose="02020603050405020304" pitchFamily="18" charset="0"/>
                <a:cs typeface="Times New Roman" panose="02020603050405020304" pitchFamily="18" charset="0"/>
              </a:rPr>
              <a:t>: Defines standards for software engineering practices.</a:t>
            </a:r>
          </a:p>
          <a:p>
            <a:pPr lvl="0"/>
            <a:r>
              <a:rPr lang="en-IN" sz="1800" b="1" dirty="0">
                <a:latin typeface="Times New Roman" panose="02020603050405020304" pitchFamily="18" charset="0"/>
                <a:cs typeface="Times New Roman" panose="02020603050405020304" pitchFamily="18" charset="0"/>
              </a:rPr>
              <a:t>Audits and Reviews</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These processes help </a:t>
            </a:r>
            <a:r>
              <a:rPr lang="en-IN" sz="1800" b="1" dirty="0">
                <a:latin typeface="Times New Roman" panose="02020603050405020304" pitchFamily="18" charset="0"/>
                <a:cs typeface="Times New Roman" panose="02020603050405020304" pitchFamily="18" charset="0"/>
              </a:rPr>
              <a:t>identify flaws early</a:t>
            </a:r>
            <a:r>
              <a:rPr lang="en-IN" sz="1800" dirty="0">
                <a:latin typeface="Times New Roman" panose="02020603050405020304" pitchFamily="18" charset="0"/>
                <a:cs typeface="Times New Roman" panose="02020603050405020304" pitchFamily="18" charset="0"/>
              </a:rPr>
              <a:t> in the development cycle. They ensure the software follows </a:t>
            </a:r>
            <a:r>
              <a:rPr lang="en-IN" sz="1800" b="1" dirty="0">
                <a:latin typeface="Times New Roman" panose="02020603050405020304" pitchFamily="18" charset="0"/>
                <a:cs typeface="Times New Roman" panose="02020603050405020304" pitchFamily="18" charset="0"/>
              </a:rPr>
              <a:t>best practices</a:t>
            </a:r>
            <a:r>
              <a:rPr lang="en-IN" sz="1800" dirty="0">
                <a:latin typeface="Times New Roman" panose="02020603050405020304" pitchFamily="18" charset="0"/>
                <a:cs typeface="Times New Roman" panose="02020603050405020304" pitchFamily="18" charset="0"/>
              </a:rPr>
              <a:t> and meets the required quality standards:</a:t>
            </a:r>
          </a:p>
          <a:p>
            <a:pPr lvl="1"/>
            <a:r>
              <a:rPr lang="en-IN" sz="1800" b="1" dirty="0">
                <a:latin typeface="Times New Roman" panose="02020603050405020304" pitchFamily="18" charset="0"/>
                <a:cs typeface="Times New Roman" panose="02020603050405020304" pitchFamily="18" charset="0"/>
              </a:rPr>
              <a:t>Peer Reviews</a:t>
            </a:r>
            <a:r>
              <a:rPr lang="en-IN" sz="1800" dirty="0">
                <a:latin typeface="Times New Roman" panose="02020603050405020304" pitchFamily="18" charset="0"/>
                <a:cs typeface="Times New Roman" panose="02020603050405020304" pitchFamily="18" charset="0"/>
              </a:rPr>
              <a:t>: Colleagues review each other's code to find defects and suggest improvements.</a:t>
            </a:r>
          </a:p>
          <a:p>
            <a:pPr lvl="1"/>
            <a:r>
              <a:rPr lang="en-IN" sz="1800" b="1" dirty="0">
                <a:latin typeface="Times New Roman" panose="02020603050405020304" pitchFamily="18" charset="0"/>
                <a:cs typeface="Times New Roman" panose="02020603050405020304" pitchFamily="18" charset="0"/>
              </a:rPr>
              <a:t>Technical Audits</a:t>
            </a:r>
            <a:r>
              <a:rPr lang="en-IN" sz="1800" dirty="0">
                <a:latin typeface="Times New Roman" panose="02020603050405020304" pitchFamily="18" charset="0"/>
                <a:cs typeface="Times New Roman" panose="02020603050405020304" pitchFamily="18" charset="0"/>
              </a:rPr>
              <a:t>: An independent audit evaluates the technical aspects of the software for compliance with standards.</a:t>
            </a:r>
          </a:p>
          <a:p>
            <a:pPr lvl="1"/>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261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EDF9E134-98AA-3ECE-E40A-180C85ACD7D5}"/>
              </a:ext>
            </a:extLst>
          </p:cNvPr>
          <p:cNvSpPr>
            <a:spLocks noGrp="1"/>
          </p:cNvSpPr>
          <p:nvPr>
            <p:ph type="title"/>
          </p:nvPr>
        </p:nvSpPr>
        <p:spPr>
          <a:xfrm>
            <a:off x="846478" y="136188"/>
            <a:ext cx="10583521" cy="729574"/>
          </a:xfrm>
        </p:spPr>
        <p:txBody>
          <a:bodyPr/>
          <a:lstStyle/>
          <a:p>
            <a:r>
              <a:rPr lang="en-IN" dirty="0"/>
              <a:t>Key Components of the SQA System:</a:t>
            </a:r>
            <a:endParaRPr lang="en-US" dirty="0"/>
          </a:p>
        </p:txBody>
      </p:sp>
      <p:sp>
        <p:nvSpPr>
          <p:cNvPr id="2" name="Rectangle 1"/>
          <p:cNvSpPr/>
          <p:nvPr/>
        </p:nvSpPr>
        <p:spPr>
          <a:xfrm>
            <a:off x="1079942" y="1700518"/>
            <a:ext cx="9834491" cy="3548985"/>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Testing Strategies</a:t>
            </a:r>
            <a:r>
              <a:rPr lang="en-IN" dirty="0">
                <a:latin typeface="Times New Roman" panose="02020603050405020304" pitchFamily="18" charset="0"/>
                <a:ea typeface="Times New Roman" panose="02020603050405020304" pitchFamily="18" charset="0"/>
                <a:cs typeface="Times New Roman" panose="02020603050405020304" pitchFamily="18" charset="0"/>
              </a:rPr>
              <a:t/>
            </a:r>
            <a:br>
              <a:rPr lang="en-IN" dirty="0">
                <a:latin typeface="Times New Roman" panose="02020603050405020304" pitchFamily="18" charset="0"/>
                <a:ea typeface="Times New Roman" panose="02020603050405020304" pitchFamily="18" charset="0"/>
                <a:cs typeface="Times New Roman" panose="02020603050405020304" pitchFamily="18" charset="0"/>
              </a:rPr>
            </a:br>
            <a:r>
              <a:rPr lang="en-IN" dirty="0">
                <a:latin typeface="Times New Roman" panose="02020603050405020304" pitchFamily="18" charset="0"/>
                <a:ea typeface="Times New Roman" panose="02020603050405020304" pitchFamily="18" charset="0"/>
                <a:cs typeface="Times New Roman" panose="02020603050405020304" pitchFamily="18" charset="0"/>
              </a:rPr>
              <a:t>Different levels of testing are used to ensure software is functioning correctly:</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Arial" panose="020B0604020202020204" pitchFamily="34" charset="0"/>
              <a:buChar char="•"/>
              <a:tabLst>
                <a:tab pos="9144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Unit Testing</a:t>
            </a:r>
            <a:r>
              <a:rPr lang="en-IN" dirty="0">
                <a:latin typeface="Times New Roman" panose="02020603050405020304" pitchFamily="18" charset="0"/>
                <a:ea typeface="Times New Roman" panose="02020603050405020304" pitchFamily="18" charset="0"/>
                <a:cs typeface="Times New Roman" panose="02020603050405020304" pitchFamily="18" charset="0"/>
              </a:rPr>
              <a:t>: Tests individual components or functions of the software.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Arial" panose="020B0604020202020204" pitchFamily="34" charset="0"/>
              <a:buChar char="•"/>
              <a:tabLst>
                <a:tab pos="9144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Integration Testing</a:t>
            </a:r>
            <a:r>
              <a:rPr lang="en-IN" dirty="0">
                <a:latin typeface="Times New Roman" panose="02020603050405020304" pitchFamily="18" charset="0"/>
                <a:ea typeface="Times New Roman" panose="02020603050405020304" pitchFamily="18" charset="0"/>
                <a:cs typeface="Times New Roman" panose="02020603050405020304" pitchFamily="18" charset="0"/>
              </a:rPr>
              <a:t>: Tests interactions between different software modules.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Arial" panose="020B0604020202020204" pitchFamily="34" charset="0"/>
              <a:buChar char="•"/>
              <a:tabLst>
                <a:tab pos="9144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System Testing</a:t>
            </a:r>
            <a:r>
              <a:rPr lang="en-IN" dirty="0">
                <a:latin typeface="Times New Roman" panose="02020603050405020304" pitchFamily="18" charset="0"/>
                <a:ea typeface="Times New Roman" panose="02020603050405020304" pitchFamily="18" charset="0"/>
                <a:cs typeface="Times New Roman" panose="02020603050405020304" pitchFamily="18" charset="0"/>
              </a:rPr>
              <a:t>: Verifies the software works as a whole.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Arial" panose="020B0604020202020204" pitchFamily="34" charset="0"/>
              <a:buChar char="•"/>
              <a:tabLst>
                <a:tab pos="9144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Acceptance Testing</a:t>
            </a:r>
            <a:r>
              <a:rPr lang="en-IN" dirty="0">
                <a:latin typeface="Times New Roman" panose="02020603050405020304" pitchFamily="18" charset="0"/>
                <a:ea typeface="Times New Roman" panose="02020603050405020304" pitchFamily="18" charset="0"/>
                <a:cs typeface="Times New Roman" panose="02020603050405020304" pitchFamily="18" charset="0"/>
              </a:rPr>
              <a:t>: Confirms if the software meets the business requirements and is ready for release.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tabLst>
                <a:tab pos="4572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Defect Management System</a:t>
            </a:r>
            <a:r>
              <a:rPr lang="en-IN" dirty="0">
                <a:latin typeface="Times New Roman" panose="02020603050405020304" pitchFamily="18" charset="0"/>
                <a:ea typeface="Times New Roman" panose="02020603050405020304" pitchFamily="18" charset="0"/>
                <a:cs typeface="Times New Roman" panose="02020603050405020304" pitchFamily="18" charset="0"/>
              </a:rPr>
              <a:t/>
            </a:r>
            <a:br>
              <a:rPr lang="en-IN" dirty="0">
                <a:latin typeface="Times New Roman" panose="02020603050405020304" pitchFamily="18" charset="0"/>
                <a:ea typeface="Times New Roman" panose="02020603050405020304" pitchFamily="18" charset="0"/>
                <a:cs typeface="Times New Roman" panose="02020603050405020304" pitchFamily="18" charset="0"/>
              </a:rPr>
            </a:br>
            <a:r>
              <a:rPr lang="en-IN" dirty="0">
                <a:latin typeface="Times New Roman" panose="02020603050405020304" pitchFamily="18" charset="0"/>
                <a:ea typeface="Times New Roman" panose="02020603050405020304" pitchFamily="18" charset="0"/>
                <a:cs typeface="Times New Roman" panose="02020603050405020304" pitchFamily="18" charset="0"/>
              </a:rPr>
              <a:t>A tool to track and manage bugs and defects in the software. </a:t>
            </a:r>
            <a:r>
              <a:rPr lang="en-IN" b="1" dirty="0">
                <a:latin typeface="Times New Roman" panose="02020603050405020304" pitchFamily="18" charset="0"/>
                <a:ea typeface="Times New Roman" panose="02020603050405020304" pitchFamily="18" charset="0"/>
                <a:cs typeface="Times New Roman" panose="02020603050405020304" pitchFamily="18" charset="0"/>
              </a:rPr>
              <a:t>JIRA</a:t>
            </a:r>
            <a:r>
              <a:rPr lang="en-IN" dirty="0">
                <a:latin typeface="Times New Roman" panose="02020603050405020304" pitchFamily="18" charset="0"/>
                <a:ea typeface="Times New Roman" panose="02020603050405020304" pitchFamily="18" charset="0"/>
                <a:cs typeface="Times New Roman" panose="02020603050405020304" pitchFamily="18" charset="0"/>
              </a:rPr>
              <a:t> is a commonly used tool for tracking defects and progress through various stages of resolution.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135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1430000" cy="7391400"/>
          </a:xfrm>
          <a:prstGeom prst="rect">
            <a:avLst/>
          </a:prstGeom>
        </p:spPr>
      </p:pic>
    </p:spTree>
    <p:extLst>
      <p:ext uri="{BB962C8B-B14F-4D97-AF65-F5344CB8AC3E}">
        <p14:creationId xmlns:p14="http://schemas.microsoft.com/office/powerpoint/2010/main" val="1734589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45497" y="184825"/>
            <a:ext cx="10165550" cy="5671225"/>
          </a:xfrm>
          <a:prstGeom prst="rect">
            <a:avLst/>
          </a:prstGeom>
        </p:spPr>
      </p:pic>
    </p:spTree>
    <p:extLst>
      <p:ext uri="{BB962C8B-B14F-4D97-AF65-F5344CB8AC3E}">
        <p14:creationId xmlns:p14="http://schemas.microsoft.com/office/powerpoint/2010/main" val="4226396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DC00FF-6B42-7D84-7831-AACC4E189E93}"/>
              </a:ext>
            </a:extLst>
          </p:cNvPr>
          <p:cNvSpPr>
            <a:spLocks noGrp="1"/>
          </p:cNvSpPr>
          <p:nvPr>
            <p:ph type="title"/>
          </p:nvPr>
        </p:nvSpPr>
        <p:spPr>
          <a:xfrm>
            <a:off x="352969" y="165369"/>
            <a:ext cx="10393862" cy="739303"/>
          </a:xfrm>
        </p:spPr>
        <p:txBody>
          <a:bodyPr/>
          <a:lstStyle/>
          <a:p>
            <a:r>
              <a:rPr lang="en-IN" dirty="0"/>
              <a:t>Key Components of the SQA System:</a:t>
            </a:r>
          </a:p>
        </p:txBody>
      </p:sp>
      <p:sp>
        <p:nvSpPr>
          <p:cNvPr id="4" name="Content Placeholder 3">
            <a:extLst>
              <a:ext uri="{FF2B5EF4-FFF2-40B4-BE49-F238E27FC236}">
                <a16:creationId xmlns="" xmlns:a16="http://schemas.microsoft.com/office/drawing/2014/main" id="{DE5C7B5A-A5C3-15D4-DF71-B692D28942FC}"/>
              </a:ext>
            </a:extLst>
          </p:cNvPr>
          <p:cNvSpPr>
            <a:spLocks noGrp="1"/>
          </p:cNvSpPr>
          <p:nvPr>
            <p:ph idx="15"/>
          </p:nvPr>
        </p:nvSpPr>
        <p:spPr>
          <a:xfrm>
            <a:off x="802801" y="933855"/>
            <a:ext cx="10695291" cy="4482052"/>
          </a:xfrm>
        </p:spPr>
        <p:txBody>
          <a:bodyPr>
            <a:noAutofit/>
          </a:bodyPr>
          <a:lstStyle/>
          <a:p>
            <a:pPr lvl="0"/>
            <a:r>
              <a:rPr lang="en-IN" b="1" dirty="0">
                <a:latin typeface="Times New Roman" panose="02020603050405020304" pitchFamily="18" charset="0"/>
                <a:cs typeface="Times New Roman" panose="02020603050405020304" pitchFamily="18" charset="0"/>
              </a:rPr>
              <a:t>Metrics Collection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SQA systems track key metrics to assess software quality:</a:t>
            </a:r>
            <a:endParaRPr lang="en-IN" sz="1800"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Code Quality</a:t>
            </a:r>
            <a:r>
              <a:rPr lang="en-IN" dirty="0">
                <a:latin typeface="Times New Roman" panose="02020603050405020304" pitchFamily="18" charset="0"/>
                <a:cs typeface="Times New Roman" panose="02020603050405020304" pitchFamily="18" charset="0"/>
              </a:rPr>
              <a:t>: Metrics like </a:t>
            </a:r>
            <a:r>
              <a:rPr lang="en-IN" dirty="0" err="1">
                <a:latin typeface="Times New Roman" panose="02020603050405020304" pitchFamily="18" charset="0"/>
                <a:cs typeface="Times New Roman" panose="02020603050405020304" pitchFamily="18" charset="0"/>
              </a:rPr>
              <a:t>cyclomatic</a:t>
            </a:r>
            <a:r>
              <a:rPr lang="en-IN" dirty="0">
                <a:latin typeface="Times New Roman" panose="02020603050405020304" pitchFamily="18" charset="0"/>
                <a:cs typeface="Times New Roman" panose="02020603050405020304" pitchFamily="18" charset="0"/>
              </a:rPr>
              <a:t> complexity, code duplication, etc.</a:t>
            </a:r>
            <a:endParaRPr lang="en-IN" sz="1800"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Bug Frequency</a:t>
            </a:r>
            <a:r>
              <a:rPr lang="en-IN" dirty="0">
                <a:latin typeface="Times New Roman" panose="02020603050405020304" pitchFamily="18" charset="0"/>
                <a:cs typeface="Times New Roman" panose="02020603050405020304" pitchFamily="18" charset="0"/>
              </a:rPr>
              <a:t>: How often bugs occur and how they are fixed.</a:t>
            </a:r>
            <a:endParaRPr lang="en-IN" sz="1800"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Test Coverage</a:t>
            </a:r>
            <a:r>
              <a:rPr lang="en-IN" dirty="0">
                <a:latin typeface="Times New Roman" panose="02020603050405020304" pitchFamily="18" charset="0"/>
                <a:cs typeface="Times New Roman" panose="02020603050405020304" pitchFamily="18" charset="0"/>
              </a:rPr>
              <a:t>: Percentage of code covered by tests.</a:t>
            </a:r>
            <a:endParaRPr lang="en-IN" sz="1800" dirty="0">
              <a:latin typeface="Times New Roman" panose="02020603050405020304" pitchFamily="18" charset="0"/>
              <a:cs typeface="Times New Roman" panose="02020603050405020304" pitchFamily="18" charset="0"/>
            </a:endParaRPr>
          </a:p>
          <a:p>
            <a:pPr lvl="0"/>
            <a:r>
              <a:rPr lang="en-IN" b="1" dirty="0">
                <a:latin typeface="Times New Roman" panose="02020603050405020304" pitchFamily="18" charset="0"/>
                <a:cs typeface="Times New Roman" panose="02020603050405020304" pitchFamily="18" charset="0"/>
              </a:rPr>
              <a:t>Tools &amp; Automation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These tools help automate the testing and management process, improving efficiency and reducing human errors:</a:t>
            </a:r>
            <a:endParaRPr lang="en-IN" sz="1800"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Selenium</a:t>
            </a:r>
            <a:r>
              <a:rPr lang="en-IN" dirty="0">
                <a:latin typeface="Times New Roman" panose="02020603050405020304" pitchFamily="18" charset="0"/>
                <a:cs typeface="Times New Roman" panose="02020603050405020304" pitchFamily="18" charset="0"/>
              </a:rPr>
              <a:t>: A popular tool for automating web application testing.</a:t>
            </a:r>
            <a:endParaRPr lang="en-IN" sz="1800"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Git</a:t>
            </a:r>
            <a:r>
              <a:rPr lang="en-IN" dirty="0">
                <a:latin typeface="Times New Roman" panose="02020603050405020304" pitchFamily="18" charset="0"/>
                <a:cs typeface="Times New Roman" panose="02020603050405020304" pitchFamily="18" charset="0"/>
              </a:rPr>
              <a:t>: A version control tool to track and manage changes in code.</a:t>
            </a:r>
            <a:endParaRPr lang="en-IN" sz="1800"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Jenkins</a:t>
            </a:r>
            <a:r>
              <a:rPr lang="en-IN" dirty="0">
                <a:latin typeface="Times New Roman" panose="02020603050405020304" pitchFamily="18" charset="0"/>
                <a:cs typeface="Times New Roman" panose="02020603050405020304" pitchFamily="18" charset="0"/>
              </a:rPr>
              <a:t>: A Continuous Integration (CI) and Continuous Deployment (CD) tool for automating the deployment process.</a:t>
            </a:r>
            <a:endParaRPr lang="en-IN" sz="1800" dirty="0">
              <a:latin typeface="Times New Roman" panose="02020603050405020304" pitchFamily="18" charset="0"/>
              <a:cs typeface="Times New Roman" panose="02020603050405020304" pitchFamily="18" charset="0"/>
            </a:endParaRPr>
          </a:p>
          <a:p>
            <a:pPr lvl="1"/>
            <a:r>
              <a:rPr lang="en-IN" b="1" dirty="0" err="1">
                <a:latin typeface="Times New Roman" panose="02020603050405020304" pitchFamily="18" charset="0"/>
                <a:cs typeface="Times New Roman" panose="02020603050405020304" pitchFamily="18" charset="0"/>
              </a:rPr>
              <a:t>SonarQube</a:t>
            </a:r>
            <a:r>
              <a:rPr lang="en-IN" dirty="0">
                <a:latin typeface="Times New Roman" panose="02020603050405020304" pitchFamily="18" charset="0"/>
                <a:cs typeface="Times New Roman" panose="02020603050405020304" pitchFamily="18" charset="0"/>
              </a:rPr>
              <a:t>: A tool for </a:t>
            </a:r>
            <a:r>
              <a:rPr lang="en-IN" b="1" dirty="0">
                <a:latin typeface="Times New Roman" panose="02020603050405020304" pitchFamily="18" charset="0"/>
                <a:cs typeface="Times New Roman" panose="02020603050405020304" pitchFamily="18" charset="0"/>
              </a:rPr>
              <a:t>continuous inspection of code quality</a:t>
            </a:r>
            <a:r>
              <a:rPr lang="en-IN" dirty="0">
                <a:latin typeface="Times New Roman" panose="02020603050405020304" pitchFamily="18" charset="0"/>
                <a:cs typeface="Times New Roman" panose="02020603050405020304" pitchFamily="18" charset="0"/>
              </a:rPr>
              <a:t>, focusing on maintaining code cleanliness and minimizing defects.</a:t>
            </a:r>
            <a:endParaRPr lang="en-IN"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320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987" y="698957"/>
            <a:ext cx="6096000" cy="4856971"/>
          </a:xfrm>
          <a:prstGeom prst="rect">
            <a:avLst/>
          </a:prstGeom>
        </p:spPr>
        <p:txBody>
          <a:bodyPr>
            <a:spAutoFit/>
          </a:bodyPr>
          <a:lstStyle/>
          <a:p>
            <a:pPr>
              <a:lnSpc>
                <a:spcPct val="107000"/>
              </a:lnSpc>
              <a:spcAft>
                <a:spcPts val="800"/>
              </a:spcAft>
            </a:pPr>
            <a:r>
              <a:rPr lang="en-I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Example of an SQA System in Action:</a:t>
            </a:r>
            <a:endPar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 company may use the following tools and processes within its SQA system:</a:t>
            </a:r>
            <a:endPar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Agile methodology</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for iterative development and feedback.</a:t>
            </a:r>
            <a:endPar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GitHub</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for version control, managing source code, and collaborating.</a:t>
            </a:r>
            <a:endPar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Jenkins</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for automating </a:t>
            </a:r>
            <a:r>
              <a:rPr lang="en-I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Continuous Integration and Continuous Deployment (CI/CD)</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ensuring code is continuously tested and deployed.</a:t>
            </a:r>
            <a:endPar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SonarQube</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to track </a:t>
            </a:r>
            <a:r>
              <a:rPr lang="en-I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code quality</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and find potential issues early.</a:t>
            </a:r>
            <a:endPar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This combination helps ensure that </a:t>
            </a:r>
            <a:r>
              <a:rPr lang="en-I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software is developed efficiently</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while maintaining high-quality standards throughout the process.</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2426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DF434-28DB-4621-A497-D62C41CE0419}"/>
              </a:ext>
            </a:extLst>
          </p:cNvPr>
          <p:cNvSpPr>
            <a:spLocks noGrp="1"/>
          </p:cNvSpPr>
          <p:nvPr>
            <p:ph type="title"/>
          </p:nvPr>
        </p:nvSpPr>
        <p:spPr>
          <a:xfrm>
            <a:off x="1010282" y="158570"/>
            <a:ext cx="10587441" cy="687465"/>
          </a:xfrm>
        </p:spPr>
        <p:txBody>
          <a:bodyPr/>
          <a:lstStyle/>
          <a:p>
            <a:r>
              <a:rPr lang="en-IN" dirty="0"/>
              <a:t>Software Project Life Cycle Components</a:t>
            </a:r>
            <a:endParaRPr lang="en-US" dirty="0"/>
          </a:p>
        </p:txBody>
      </p:sp>
      <p:sp>
        <p:nvSpPr>
          <p:cNvPr id="4" name="Rectangle 2"/>
          <p:cNvSpPr>
            <a:spLocks noChangeArrowheads="1"/>
          </p:cNvSpPr>
          <p:nvPr/>
        </p:nvSpPr>
        <p:spPr bwMode="auto">
          <a:xfrm>
            <a:off x="1158864" y="1585198"/>
            <a:ext cx="455393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SQA Activities in the Software Project Life Cycle (SDLC</a:t>
            </a:r>
            <a:r>
              <a:rPr lang="en-IN" b="1"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Software Quality Assurance (SQA)</a:t>
            </a:r>
            <a:r>
              <a:rPr lang="en-IN" dirty="0">
                <a:latin typeface="Times New Roman" panose="02020603050405020304" pitchFamily="18" charset="0"/>
                <a:cs typeface="Times New Roman" panose="02020603050405020304" pitchFamily="18" charset="0"/>
              </a:rPr>
              <a:t> process is integrated into every stage of the </a:t>
            </a:r>
            <a:r>
              <a:rPr lang="en-IN" b="1" dirty="0">
                <a:latin typeface="Times New Roman" panose="02020603050405020304" pitchFamily="18" charset="0"/>
                <a:cs typeface="Times New Roman" panose="02020603050405020304" pitchFamily="18" charset="0"/>
              </a:rPr>
              <a:t>Software Development Life Cycle (SDLC)</a:t>
            </a:r>
            <a:r>
              <a:rPr lang="en-IN" dirty="0">
                <a:latin typeface="Times New Roman" panose="02020603050405020304" pitchFamily="18" charset="0"/>
                <a:cs typeface="Times New Roman" panose="02020603050405020304" pitchFamily="18" charset="0"/>
              </a:rPr>
              <a:t> to ensure the quality of the final product. Each stage has specific SQA activities designed to identify and resolve issues early.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3"/>
          <p:cNvSpPr>
            <a:spLocks noChangeArrowheads="1"/>
          </p:cNvSpPr>
          <p:nvPr/>
        </p:nvSpPr>
        <p:spPr bwMode="auto">
          <a:xfrm>
            <a:off x="1158864" y="55450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6" name="Picture 5" descr="https://cybernetworks.com.au/wp-content/uploads/2023/02/SDLC-Phases-Models-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1770" y="502303"/>
            <a:ext cx="6666027" cy="5305110"/>
          </a:xfrm>
          <a:prstGeom prst="rect">
            <a:avLst/>
          </a:prstGeom>
          <a:noFill/>
          <a:ln>
            <a:noFill/>
          </a:ln>
        </p:spPr>
      </p:pic>
    </p:spTree>
    <p:extLst>
      <p:ext uri="{BB962C8B-B14F-4D97-AF65-F5344CB8AC3E}">
        <p14:creationId xmlns:p14="http://schemas.microsoft.com/office/powerpoint/2010/main" val="4101501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1695" y="464883"/>
            <a:ext cx="9704242" cy="5416868"/>
          </a:xfrm>
          <a:prstGeom prst="rect">
            <a:avLst/>
          </a:prstGeom>
        </p:spPr>
        <p:txBody>
          <a:bodyPr wrap="square">
            <a:spAutoFit/>
          </a:bodyPr>
          <a:lstStyle/>
          <a:p>
            <a:r>
              <a:rPr lang="en-IN" sz="2000" b="1" u="sng" dirty="0" smtClean="0">
                <a:latin typeface="Times New Roman" panose="02020603050405020304" pitchFamily="18" charset="0"/>
                <a:cs typeface="Times New Roman" panose="02020603050405020304" pitchFamily="18" charset="0"/>
              </a:rPr>
              <a:t>Requirements Stage:</a:t>
            </a:r>
          </a:p>
          <a:p>
            <a:endParaRPr lang="en-IN" b="1" u="sng" dirty="0" smtClean="0"/>
          </a:p>
          <a:p>
            <a:r>
              <a:rPr lang="en-IN" b="1" dirty="0" smtClean="0">
                <a:latin typeface="Times New Roman" panose="02020603050405020304" pitchFamily="18" charset="0"/>
                <a:cs typeface="Times New Roman" panose="02020603050405020304" pitchFamily="18" charset="0"/>
              </a:rPr>
              <a:t>SQA </a:t>
            </a:r>
            <a:r>
              <a:rPr lang="en-IN" b="1" dirty="0">
                <a:latin typeface="Times New Roman" panose="02020603050405020304" pitchFamily="18" charset="0"/>
                <a:cs typeface="Times New Roman" panose="02020603050405020304" pitchFamily="18" charset="0"/>
              </a:rPr>
              <a:t>Activity:</a:t>
            </a:r>
            <a:r>
              <a:rPr lang="en-IN" dirty="0">
                <a:latin typeface="Times New Roman" panose="02020603050405020304" pitchFamily="18" charset="0"/>
                <a:cs typeface="Times New Roman" panose="02020603050405020304" pitchFamily="18" charset="0"/>
              </a:rPr>
              <a:t> Requirement Reviews</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In the </a:t>
            </a:r>
            <a:r>
              <a:rPr lang="en-IN" b="1" dirty="0">
                <a:latin typeface="Times New Roman" panose="02020603050405020304" pitchFamily="18" charset="0"/>
                <a:cs typeface="Times New Roman" panose="02020603050405020304" pitchFamily="18" charset="0"/>
              </a:rPr>
              <a:t>requirements phase</a:t>
            </a:r>
            <a:r>
              <a:rPr lang="en-IN" dirty="0">
                <a:latin typeface="Times New Roman" panose="02020603050405020304" pitchFamily="18" charset="0"/>
                <a:cs typeface="Times New Roman" panose="02020603050405020304" pitchFamily="18" charset="0"/>
              </a:rPr>
              <a:t>, SQA ensures the requirements are clear, achievable, and testable. The team checks if the requirements are realistic and well-defined, preventing future misunderstandings.</a:t>
            </a:r>
          </a:p>
          <a:p>
            <a:pPr lvl="0"/>
            <a:r>
              <a:rPr lang="en-IN" b="1" dirty="0" smtClean="0">
                <a:latin typeface="Times New Roman" panose="02020603050405020304" pitchFamily="18" charset="0"/>
                <a:cs typeface="Times New Roman" panose="02020603050405020304" pitchFamily="18" charset="0"/>
              </a:rPr>
              <a:t>	Example</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Reviewing functional and non-functional requirements to make sure they are comprehensive and understandable</a:t>
            </a:r>
            <a:r>
              <a:rPr lang="en-IN" dirty="0" smtClean="0">
                <a:latin typeface="Times New Roman" panose="02020603050405020304" pitchFamily="18" charset="0"/>
                <a:cs typeface="Times New Roman" panose="02020603050405020304" pitchFamily="18" charset="0"/>
              </a:rPr>
              <a:t>.</a:t>
            </a:r>
          </a:p>
          <a:p>
            <a:pPr lvl="0"/>
            <a:endParaRPr lang="en-IN" dirty="0" smtClean="0">
              <a:latin typeface="Times New Roman" panose="02020603050405020304" pitchFamily="18" charset="0"/>
              <a:cs typeface="Times New Roman" panose="02020603050405020304" pitchFamily="18" charset="0"/>
            </a:endParaRPr>
          </a:p>
          <a:p>
            <a:r>
              <a:rPr lang="en-IN" sz="2000" b="1" u="sng" dirty="0">
                <a:latin typeface="Times New Roman" panose="02020603050405020304" pitchFamily="18" charset="0"/>
                <a:cs typeface="Times New Roman" panose="02020603050405020304" pitchFamily="18" charset="0"/>
              </a:rPr>
              <a:t>Design Stage</a:t>
            </a:r>
          </a:p>
          <a:p>
            <a:endParaRPr lang="en-IN" b="1" u="sng" dirty="0"/>
          </a:p>
          <a:p>
            <a:r>
              <a:rPr lang="en-IN" b="1" dirty="0">
                <a:latin typeface="Times New Roman" panose="02020603050405020304" pitchFamily="18" charset="0"/>
                <a:cs typeface="Times New Roman" panose="02020603050405020304" pitchFamily="18" charset="0"/>
              </a:rPr>
              <a:t>SQA Activity:</a:t>
            </a:r>
            <a:r>
              <a:rPr lang="en-IN" dirty="0">
                <a:latin typeface="Times New Roman" panose="02020603050405020304" pitchFamily="18" charset="0"/>
                <a:cs typeface="Times New Roman" panose="02020603050405020304" pitchFamily="18" charset="0"/>
              </a:rPr>
              <a:t> Design Validation &amp; Architecture Review</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During </a:t>
            </a:r>
            <a:r>
              <a:rPr lang="en-IN" b="1" dirty="0">
                <a:latin typeface="Times New Roman" panose="02020603050405020304" pitchFamily="18" charset="0"/>
                <a:cs typeface="Times New Roman" panose="02020603050405020304" pitchFamily="18" charset="0"/>
              </a:rPr>
              <a:t>design</a:t>
            </a:r>
            <a:r>
              <a:rPr lang="en-IN" dirty="0">
                <a:latin typeface="Times New Roman" panose="02020603050405020304" pitchFamily="18" charset="0"/>
                <a:cs typeface="Times New Roman" panose="02020603050405020304" pitchFamily="18" charset="0"/>
              </a:rPr>
              <a:t>, SQA verifies that the software’s architecture meets the project’s requirements and adheres to design best practices. This ensures that the system is structured properly for future changes and scaling.</a:t>
            </a:r>
          </a:p>
          <a:p>
            <a:pPr lvl="0"/>
            <a:r>
              <a:rPr lang="en-IN" b="1" dirty="0" smtClean="0">
                <a:latin typeface="Times New Roman" panose="02020603050405020304" pitchFamily="18" charset="0"/>
                <a:cs typeface="Times New Roman" panose="02020603050405020304" pitchFamily="18" charset="0"/>
              </a:rPr>
              <a:t>	Example</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Reviewing design documents to ensure they are feasible and meet performance, security, and maintainability standards.</a:t>
            </a:r>
          </a:p>
          <a:p>
            <a:pPr lvl="0"/>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209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14939" y="512443"/>
            <a:ext cx="10427368" cy="5397440"/>
          </a:xfrm>
          <a:prstGeom prst="rect">
            <a:avLst/>
          </a:prstGeom>
        </p:spPr>
        <p:txBody>
          <a:bodyPr wrap="square">
            <a:spAutoFit/>
          </a:bodyPr>
          <a:lstStyle/>
          <a:p>
            <a:pPr>
              <a:lnSpc>
                <a:spcPct val="107000"/>
              </a:lnSpc>
              <a:spcAft>
                <a:spcPts val="800"/>
              </a:spcAft>
            </a:pPr>
            <a:r>
              <a:rPr lang="en-IN" sz="2000" b="1" u="sng" dirty="0">
                <a:latin typeface="Times New Roman" panose="02020603050405020304" pitchFamily="18" charset="0"/>
                <a:ea typeface="Times New Roman" panose="02020603050405020304" pitchFamily="18" charset="0"/>
                <a:cs typeface="Times New Roman" panose="02020603050405020304" pitchFamily="18" charset="0"/>
              </a:rPr>
              <a:t>Implementation Stage</a:t>
            </a:r>
            <a:endParaRPr lang="en-IN" sz="2000"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Times New Roman" panose="02020603050405020304" pitchFamily="18" charset="0"/>
                <a:ea typeface="Times New Roman" panose="02020603050405020304" pitchFamily="18" charset="0"/>
                <a:cs typeface="Times New Roman" panose="02020603050405020304" pitchFamily="18" charset="0"/>
              </a:rPr>
              <a:t>SQA Activity:</a:t>
            </a:r>
            <a:r>
              <a:rPr lang="en-IN" dirty="0">
                <a:latin typeface="Times New Roman" panose="02020603050405020304" pitchFamily="18" charset="0"/>
                <a:ea typeface="Times New Roman" panose="02020603050405020304" pitchFamily="18" charset="0"/>
                <a:cs typeface="Times New Roman" panose="02020603050405020304" pitchFamily="18" charset="0"/>
              </a:rPr>
              <a:t> Coding Standards &amp; Code Reviews</a:t>
            </a:r>
            <a:br>
              <a:rPr lang="en-IN" dirty="0">
                <a:latin typeface="Times New Roman" panose="02020603050405020304" pitchFamily="18" charset="0"/>
                <a:ea typeface="Times New Roman" panose="02020603050405020304" pitchFamily="18" charset="0"/>
                <a:cs typeface="Times New Roman" panose="02020603050405020304" pitchFamily="18" charset="0"/>
              </a:rPr>
            </a:br>
            <a:r>
              <a:rPr lang="en-IN" b="1" dirty="0">
                <a:latin typeface="Times New Roman" panose="02020603050405020304" pitchFamily="18" charset="0"/>
                <a:ea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ea typeface="Times New Roman" panose="02020603050405020304" pitchFamily="18" charset="0"/>
                <a:cs typeface="Times New Roman" panose="02020603050405020304" pitchFamily="18" charset="0"/>
              </a:rPr>
              <a:t/>
            </a:r>
            <a:br>
              <a:rPr lang="en-IN" dirty="0">
                <a:latin typeface="Times New Roman" panose="02020603050405020304" pitchFamily="18" charset="0"/>
                <a:ea typeface="Times New Roman" panose="02020603050405020304" pitchFamily="18" charset="0"/>
                <a:cs typeface="Times New Roman" panose="02020603050405020304" pitchFamily="18" charset="0"/>
              </a:rPr>
            </a:br>
            <a:r>
              <a:rPr lang="en-IN" dirty="0">
                <a:latin typeface="Times New Roman" panose="02020603050405020304" pitchFamily="18" charset="0"/>
                <a:ea typeface="Times New Roman" panose="02020603050405020304" pitchFamily="18" charset="0"/>
                <a:cs typeface="Times New Roman" panose="02020603050405020304" pitchFamily="18" charset="0"/>
              </a:rPr>
              <a:t>At the </a:t>
            </a:r>
            <a:r>
              <a:rPr lang="en-IN" b="1" dirty="0">
                <a:latin typeface="Times New Roman" panose="02020603050405020304" pitchFamily="18" charset="0"/>
                <a:ea typeface="Times New Roman" panose="02020603050405020304" pitchFamily="18" charset="0"/>
                <a:cs typeface="Times New Roman" panose="02020603050405020304" pitchFamily="18" charset="0"/>
              </a:rPr>
              <a:t>implementation stage</a:t>
            </a:r>
            <a:r>
              <a:rPr lang="en-IN" dirty="0">
                <a:latin typeface="Times New Roman" panose="02020603050405020304" pitchFamily="18" charset="0"/>
                <a:ea typeface="Times New Roman" panose="02020603050405020304" pitchFamily="18" charset="0"/>
                <a:cs typeface="Times New Roman" panose="02020603050405020304" pitchFamily="18" charset="0"/>
              </a:rPr>
              <a:t>, SQA ensures that developers follow </a:t>
            </a:r>
            <a:r>
              <a:rPr lang="en-IN" b="1" dirty="0">
                <a:latin typeface="Times New Roman" panose="02020603050405020304" pitchFamily="18" charset="0"/>
                <a:ea typeface="Times New Roman" panose="02020603050405020304" pitchFamily="18" charset="0"/>
                <a:cs typeface="Times New Roman" panose="02020603050405020304" pitchFamily="18" charset="0"/>
              </a:rPr>
              <a:t>coding standards</a:t>
            </a:r>
            <a:r>
              <a:rPr lang="en-IN" dirty="0">
                <a:latin typeface="Times New Roman" panose="02020603050405020304" pitchFamily="18" charset="0"/>
                <a:ea typeface="Times New Roman" panose="02020603050405020304" pitchFamily="18" charset="0"/>
                <a:cs typeface="Times New Roman" panose="02020603050405020304" pitchFamily="18" charset="0"/>
              </a:rPr>
              <a:t> to maintain consistency and readability. Regular </a:t>
            </a:r>
            <a:r>
              <a:rPr lang="en-IN" b="1" dirty="0">
                <a:latin typeface="Times New Roman" panose="02020603050405020304" pitchFamily="18" charset="0"/>
                <a:ea typeface="Times New Roman" panose="02020603050405020304" pitchFamily="18" charset="0"/>
                <a:cs typeface="Times New Roman" panose="02020603050405020304" pitchFamily="18" charset="0"/>
              </a:rPr>
              <a:t>code reviews</a:t>
            </a:r>
            <a:r>
              <a:rPr lang="en-IN" dirty="0">
                <a:latin typeface="Times New Roman" panose="02020603050405020304" pitchFamily="18" charset="0"/>
                <a:ea typeface="Times New Roman" panose="02020603050405020304" pitchFamily="18" charset="0"/>
                <a:cs typeface="Times New Roman" panose="02020603050405020304" pitchFamily="18" charset="0"/>
              </a:rPr>
              <a:t> help identify potential defects early.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SzPts val="1000"/>
              <a:buFont typeface="Arial" panose="020B0604020202020204" pitchFamily="34" charset="0"/>
              <a:buChar char="•"/>
              <a:tabLst>
                <a:tab pos="4572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Example:</a:t>
            </a:r>
            <a:r>
              <a:rPr lang="en-IN" dirty="0">
                <a:latin typeface="Times New Roman" panose="02020603050405020304" pitchFamily="18" charset="0"/>
                <a:ea typeface="Times New Roman" panose="02020603050405020304" pitchFamily="18" charset="0"/>
                <a:cs typeface="Times New Roman" panose="02020603050405020304" pitchFamily="18" charset="0"/>
              </a:rPr>
              <a:t> Conducting code reviews to find issues such as bugs, inefficiencies, or potential security risks</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endParaRPr lang="en-IN"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b="1" u="sng" dirty="0">
                <a:latin typeface="Times New Roman" panose="02020603050405020304" pitchFamily="18" charset="0"/>
                <a:ea typeface="Times New Roman" panose="02020603050405020304" pitchFamily="18" charset="0"/>
                <a:cs typeface="Times New Roman" panose="02020603050405020304" pitchFamily="18" charset="0"/>
              </a:rPr>
              <a:t>Testing </a:t>
            </a:r>
            <a:r>
              <a:rPr lang="en-IN" sz="2000" b="1" u="sng" dirty="0" smtClean="0">
                <a:latin typeface="Times New Roman" panose="02020603050405020304" pitchFamily="18" charset="0"/>
                <a:ea typeface="Times New Roman" panose="02020603050405020304" pitchFamily="18" charset="0"/>
                <a:cs typeface="Times New Roman" panose="02020603050405020304" pitchFamily="18" charset="0"/>
              </a:rPr>
              <a:t>Stage</a:t>
            </a:r>
          </a:p>
          <a:p>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SQA Activity:</a:t>
            </a:r>
            <a:r>
              <a:rPr lang="en-IN" dirty="0">
                <a:latin typeface="Times New Roman" panose="02020603050405020304" pitchFamily="18" charset="0"/>
                <a:cs typeface="Times New Roman" panose="02020603050405020304" pitchFamily="18" charset="0"/>
              </a:rPr>
              <a:t> Functional &amp; Non-Functional Testing</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In the </a:t>
            </a:r>
            <a:r>
              <a:rPr lang="en-IN" b="1" dirty="0">
                <a:latin typeface="Times New Roman" panose="02020603050405020304" pitchFamily="18" charset="0"/>
                <a:cs typeface="Times New Roman" panose="02020603050405020304" pitchFamily="18" charset="0"/>
              </a:rPr>
              <a:t>testing phase</a:t>
            </a:r>
            <a:r>
              <a:rPr lang="en-IN" dirty="0">
                <a:latin typeface="Times New Roman" panose="02020603050405020304" pitchFamily="18" charset="0"/>
                <a:cs typeface="Times New Roman" panose="02020603050405020304" pitchFamily="18" charset="0"/>
              </a:rPr>
              <a:t>, SQA checks both functional and non-functional aspects of the software. Functional testing ensures the software performs its expected tasks, while non-functional testing assesses performance, security, and reliability.</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Conducting load tests to see how the software performs under heavy traffic and running security tests to check for vulnerabilities.</a:t>
            </a:r>
          </a:p>
          <a:p>
            <a:pPr marL="342900" lvl="0" indent="-342900">
              <a:lnSpc>
                <a:spcPct val="107000"/>
              </a:lnSpc>
              <a:spcAft>
                <a:spcPts val="800"/>
              </a:spcAft>
              <a:buSzPts val="1000"/>
              <a:buFont typeface="Symbol" panose="05050102010706020507" pitchFamily="18" charset="2"/>
              <a:buChar char=""/>
              <a:tabLst>
                <a:tab pos="457200" algn="l"/>
              </a:tabLs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60004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4328" y="718377"/>
            <a:ext cx="10254114" cy="5153334"/>
          </a:xfrm>
          <a:prstGeom prst="rect">
            <a:avLst/>
          </a:prstGeom>
        </p:spPr>
        <p:txBody>
          <a:bodyPr wrap="square">
            <a:spAutoFit/>
          </a:bodyPr>
          <a:lstStyle/>
          <a:p>
            <a:pPr>
              <a:lnSpc>
                <a:spcPct val="107000"/>
              </a:lnSpc>
              <a:spcAft>
                <a:spcPts val="800"/>
              </a:spcAft>
            </a:pPr>
            <a:r>
              <a:rPr lang="en-IN" sz="2000" b="1" u="sng" dirty="0">
                <a:latin typeface="Times New Roman" panose="02020603050405020304" pitchFamily="18" charset="0"/>
                <a:ea typeface="Times New Roman" panose="02020603050405020304" pitchFamily="18" charset="0"/>
                <a:cs typeface="Times New Roman" panose="02020603050405020304" pitchFamily="18" charset="0"/>
              </a:rPr>
              <a:t>Deployment Stage</a:t>
            </a:r>
            <a:endParaRPr lang="en-IN" sz="2000" b="1"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Times New Roman" panose="02020603050405020304" pitchFamily="18" charset="0"/>
                <a:ea typeface="Times New Roman" panose="02020603050405020304" pitchFamily="18" charset="0"/>
                <a:cs typeface="Times New Roman" panose="02020603050405020304" pitchFamily="18" charset="0"/>
              </a:rPr>
              <a:t>SQA Activity:</a:t>
            </a:r>
            <a:r>
              <a:rPr lang="en-IN" dirty="0">
                <a:latin typeface="Times New Roman" panose="02020603050405020304" pitchFamily="18" charset="0"/>
                <a:ea typeface="Times New Roman" panose="02020603050405020304" pitchFamily="18" charset="0"/>
                <a:cs typeface="Times New Roman" panose="02020603050405020304" pitchFamily="18" charset="0"/>
              </a:rPr>
              <a:t> Configuration Audits</a:t>
            </a:r>
            <a:br>
              <a:rPr lang="en-IN" dirty="0">
                <a:latin typeface="Times New Roman" panose="02020603050405020304" pitchFamily="18" charset="0"/>
                <a:ea typeface="Times New Roman" panose="02020603050405020304" pitchFamily="18" charset="0"/>
                <a:cs typeface="Times New Roman" panose="02020603050405020304" pitchFamily="18" charset="0"/>
              </a:rPr>
            </a:br>
            <a:r>
              <a:rPr lang="en-IN" b="1" dirty="0">
                <a:latin typeface="Times New Roman" panose="02020603050405020304" pitchFamily="18" charset="0"/>
                <a:ea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ea typeface="Times New Roman" panose="02020603050405020304" pitchFamily="18" charset="0"/>
                <a:cs typeface="Times New Roman" panose="02020603050405020304" pitchFamily="18" charset="0"/>
              </a:rPr>
              <a:t/>
            </a:r>
            <a:br>
              <a:rPr lang="en-IN" dirty="0">
                <a:latin typeface="Times New Roman" panose="02020603050405020304" pitchFamily="18" charset="0"/>
                <a:ea typeface="Times New Roman" panose="02020603050405020304" pitchFamily="18" charset="0"/>
                <a:cs typeface="Times New Roman" panose="02020603050405020304" pitchFamily="18" charset="0"/>
              </a:rPr>
            </a:br>
            <a:r>
              <a:rPr lang="en-IN" dirty="0">
                <a:latin typeface="Times New Roman" panose="02020603050405020304" pitchFamily="18" charset="0"/>
                <a:ea typeface="Times New Roman" panose="02020603050405020304" pitchFamily="18" charset="0"/>
                <a:cs typeface="Times New Roman" panose="02020603050405020304" pitchFamily="18" charset="0"/>
              </a:rPr>
              <a:t>During </a:t>
            </a:r>
            <a:r>
              <a:rPr lang="en-IN" b="1" dirty="0">
                <a:latin typeface="Times New Roman" panose="02020603050405020304" pitchFamily="18" charset="0"/>
                <a:ea typeface="Times New Roman" panose="02020603050405020304" pitchFamily="18" charset="0"/>
                <a:cs typeface="Times New Roman" panose="02020603050405020304" pitchFamily="18" charset="0"/>
              </a:rPr>
              <a:t>deployment</a:t>
            </a:r>
            <a:r>
              <a:rPr lang="en-IN" dirty="0">
                <a:latin typeface="Times New Roman" panose="02020603050405020304" pitchFamily="18" charset="0"/>
                <a:ea typeface="Times New Roman" panose="02020603050405020304" pitchFamily="18" charset="0"/>
                <a:cs typeface="Times New Roman" panose="02020603050405020304" pitchFamily="18" charset="0"/>
              </a:rPr>
              <a:t>, SQA audits the configuration to ensure that the deployment process is followed correctly and that the software is set up in the production environment as intended.</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Example:</a:t>
            </a:r>
            <a:r>
              <a:rPr lang="en-IN" dirty="0">
                <a:latin typeface="Times New Roman" panose="02020603050405020304" pitchFamily="18" charset="0"/>
                <a:ea typeface="Times New Roman" panose="02020603050405020304" pitchFamily="18" charset="0"/>
                <a:cs typeface="Times New Roman" panose="02020603050405020304" pitchFamily="18" charset="0"/>
              </a:rPr>
              <a:t> Verifying that the server configurations and database settings are accurate before deployment</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endParaRPr lang="en-IN"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b="1" u="sng" dirty="0">
                <a:latin typeface="Times New Roman" panose="02020603050405020304" pitchFamily="18" charset="0"/>
                <a:cs typeface="Times New Roman" panose="02020603050405020304" pitchFamily="18" charset="0"/>
              </a:rPr>
              <a:t>Maintenance </a:t>
            </a:r>
            <a:r>
              <a:rPr lang="en-IN" sz="2000" b="1" u="sng" dirty="0" smtClean="0">
                <a:latin typeface="Times New Roman" panose="02020603050405020304" pitchFamily="18" charset="0"/>
                <a:cs typeface="Times New Roman" panose="02020603050405020304" pitchFamily="18" charset="0"/>
              </a:rPr>
              <a:t>Stage</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SQA Activity:</a:t>
            </a:r>
            <a:r>
              <a:rPr lang="en-IN" dirty="0">
                <a:latin typeface="Times New Roman" panose="02020603050405020304" pitchFamily="18" charset="0"/>
                <a:cs typeface="Times New Roman" panose="02020603050405020304" pitchFamily="18" charset="0"/>
              </a:rPr>
              <a:t> Regression Testing &amp; Change Control</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In the </a:t>
            </a:r>
            <a:r>
              <a:rPr lang="en-IN" b="1" dirty="0">
                <a:latin typeface="Times New Roman" panose="02020603050405020304" pitchFamily="18" charset="0"/>
                <a:cs typeface="Times New Roman" panose="02020603050405020304" pitchFamily="18" charset="0"/>
              </a:rPr>
              <a:t>maintenance stage</a:t>
            </a:r>
            <a:r>
              <a:rPr lang="en-IN" dirty="0">
                <a:latin typeface="Times New Roman" panose="02020603050405020304" pitchFamily="18" charset="0"/>
                <a:cs typeface="Times New Roman" panose="02020603050405020304" pitchFamily="18" charset="0"/>
              </a:rPr>
              <a:t>, SQA ensures that changes (like bug fixes or new features) do not introduce new defects. </a:t>
            </a:r>
            <a:r>
              <a:rPr lang="en-IN" b="1" dirty="0">
                <a:latin typeface="Times New Roman" panose="02020603050405020304" pitchFamily="18" charset="0"/>
                <a:cs typeface="Times New Roman" panose="02020603050405020304" pitchFamily="18" charset="0"/>
              </a:rPr>
              <a:t>Regression testing</a:t>
            </a:r>
            <a:r>
              <a:rPr lang="en-IN" dirty="0">
                <a:latin typeface="Times New Roman" panose="02020603050405020304" pitchFamily="18" charset="0"/>
                <a:cs typeface="Times New Roman" panose="02020603050405020304" pitchFamily="18" charset="0"/>
              </a:rPr>
              <a:t> is done to check if the previously working functionality is still intact after updates.</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Testing the entire application after a patch or update to ensure no existing features are broken.</a:t>
            </a:r>
          </a:p>
          <a:p>
            <a:pPr marL="342900" lvl="0" indent="-342900">
              <a:lnSpc>
                <a:spcPct val="107000"/>
              </a:lnSpc>
              <a:spcAft>
                <a:spcPts val="800"/>
              </a:spcAft>
              <a:buSzPts val="1000"/>
              <a:buFont typeface="Symbol" panose="05050102010706020507" pitchFamily="18" charset="2"/>
              <a:buChar char=""/>
              <a:tabLst>
                <a:tab pos="457200" algn="l"/>
              </a:tabLs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7014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DF434-28DB-4621-A497-D62C41CE0419}"/>
              </a:ext>
            </a:extLst>
          </p:cNvPr>
          <p:cNvSpPr>
            <a:spLocks noGrp="1"/>
          </p:cNvSpPr>
          <p:nvPr>
            <p:ph type="title"/>
          </p:nvPr>
        </p:nvSpPr>
        <p:spPr>
          <a:xfrm>
            <a:off x="1097831" y="61565"/>
            <a:ext cx="9779183" cy="687465"/>
          </a:xfrm>
        </p:spPr>
        <p:txBody>
          <a:bodyPr/>
          <a:lstStyle/>
          <a:p>
            <a:r>
              <a:rPr lang="en-US" dirty="0"/>
              <a:t>Need For Software Quality </a:t>
            </a:r>
          </a:p>
        </p:txBody>
      </p:sp>
      <p:sp>
        <p:nvSpPr>
          <p:cNvPr id="4" name="Rectangle 2"/>
          <p:cNvSpPr>
            <a:spLocks noChangeArrowheads="1"/>
          </p:cNvSpPr>
          <p:nvPr/>
        </p:nvSpPr>
        <p:spPr bwMode="auto">
          <a:xfrm>
            <a:off x="1108256" y="1269521"/>
            <a:ext cx="614660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Software systems today are used in </a:t>
            </a:r>
            <a:r>
              <a:rPr kumimoji="0" 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critical fields</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like healthcare, banking, transport, space, and </a:t>
            </a:r>
            <a:r>
              <a:rPr kumimoji="0" 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defence</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small bug can lead to </a:t>
            </a:r>
            <a:r>
              <a:rPr kumimoji="0" 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huge losses</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(e.g., a software bug in a bank might cause financial errors).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Software quality ensures:</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Correct functioning</a:t>
            </a:r>
            <a:endPar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Security from threats</a:t>
            </a:r>
            <a:endPar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Good performance under load</a:t>
            </a:r>
            <a:endPar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satisfaction</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Example: Google and Amazon ensure quality to handle millions of users reliably.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025" name="Picture 1" descr="https://jelvix.com/wp-content/uploads/2021/05/software-qual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6494" y="1615832"/>
            <a:ext cx="4302962" cy="35690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158864" y="55450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5608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7EF58C-138C-55F4-DA77-4C3F06C81A1C}"/>
              </a:ext>
            </a:extLst>
          </p:cNvPr>
          <p:cNvSpPr>
            <a:spLocks noGrp="1"/>
          </p:cNvSpPr>
          <p:nvPr>
            <p:ph type="title"/>
          </p:nvPr>
        </p:nvSpPr>
        <p:spPr>
          <a:xfrm>
            <a:off x="1167492" y="457200"/>
            <a:ext cx="10643508" cy="851836"/>
          </a:xfrm>
        </p:spPr>
        <p:txBody>
          <a:bodyPr/>
          <a:lstStyle/>
          <a:p>
            <a:r>
              <a:rPr lang="en-IN" dirty="0"/>
              <a:t>Management of SQA </a:t>
            </a:r>
            <a:r>
              <a:rPr lang="en-IN" dirty="0" smtClean="0"/>
              <a:t>Components</a:t>
            </a:r>
            <a:endParaRPr lang="en-IN" dirty="0"/>
          </a:p>
        </p:txBody>
      </p:sp>
      <p:sp>
        <p:nvSpPr>
          <p:cNvPr id="3" name="Content Placeholder 2">
            <a:extLst>
              <a:ext uri="{FF2B5EF4-FFF2-40B4-BE49-F238E27FC236}">
                <a16:creationId xmlns="" xmlns:a16="http://schemas.microsoft.com/office/drawing/2014/main" id="{9B5DDE7C-335B-FD23-E1E6-CDCB99B7878C}"/>
              </a:ext>
            </a:extLst>
          </p:cNvPr>
          <p:cNvSpPr>
            <a:spLocks noGrp="1"/>
          </p:cNvSpPr>
          <p:nvPr>
            <p:ph idx="15"/>
          </p:nvPr>
        </p:nvSpPr>
        <p:spPr>
          <a:xfrm>
            <a:off x="204287" y="2662338"/>
            <a:ext cx="6725902" cy="2211117"/>
          </a:xfrm>
        </p:spPr>
        <p:txBody>
          <a:bodyPr>
            <a:normAutofit/>
          </a:bodyPr>
          <a:lstStyle/>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Management of SQA (Software Quality Assurance)</a:t>
            </a:r>
            <a:r>
              <a:rPr lang="en-IN" dirty="0">
                <a:latin typeface="Times New Roman" panose="02020603050405020304" pitchFamily="18" charset="0"/>
                <a:cs typeface="Times New Roman" panose="02020603050405020304" pitchFamily="18" charset="0"/>
              </a:rPr>
              <a:t> involves overseeing the implementation of quality processes and ensuring the team adheres to best practices throughout the software development lifecycle. </a:t>
            </a:r>
            <a:endParaRPr lang="en-IN"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involves key activities such as planning, coordination, monitoring, and measurement to ensure quality is not compromised.</a:t>
            </a:r>
          </a:p>
        </p:txBody>
      </p:sp>
      <p:pic>
        <p:nvPicPr>
          <p:cNvPr id="25" name="Picture Placeholder 24" descr="A couple of people looking at a computer">
            <a:extLst>
              <a:ext uri="{FF2B5EF4-FFF2-40B4-BE49-F238E27FC236}">
                <a16:creationId xmlns="" xmlns:a16="http://schemas.microsoft.com/office/drawing/2014/main" id="{E57751D1-D655-B1C0-2407-A8826F551024}"/>
              </a:ext>
            </a:extLst>
          </p:cNvPr>
          <p:cNvPicPr>
            <a:picLocks noGrp="1" noChangeAspect="1"/>
          </p:cNvPicPr>
          <p:nvPr>
            <p:ph type="pic" sz="quarter" idx="14"/>
          </p:nvPr>
        </p:nvPicPr>
        <p:blipFill>
          <a:blip r:embed="rId3">
            <a:duotone>
              <a:schemeClr val="accent4">
                <a:shade val="45000"/>
                <a:satMod val="135000"/>
              </a:schemeClr>
              <a:prstClr val="white"/>
            </a:duotone>
          </a:blip>
          <a:srcRect l="16667" r="16667"/>
          <a:stretch/>
        </p:blipFill>
        <p:spPr>
          <a:xfrm>
            <a:off x="7317920" y="1447800"/>
            <a:ext cx="4214010" cy="4214010"/>
          </a:xfrm>
        </p:spPr>
      </p:pic>
    </p:spTree>
    <p:extLst>
      <p:ext uri="{BB962C8B-B14F-4D97-AF65-F5344CB8AC3E}">
        <p14:creationId xmlns:p14="http://schemas.microsoft.com/office/powerpoint/2010/main" val="17554425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E02FA0-5805-E9D5-E5A1-5B4B485CB096}"/>
              </a:ext>
            </a:extLst>
          </p:cNvPr>
          <p:cNvSpPr>
            <a:spLocks noGrp="1"/>
          </p:cNvSpPr>
          <p:nvPr>
            <p:ph type="title"/>
          </p:nvPr>
        </p:nvSpPr>
        <p:spPr>
          <a:xfrm>
            <a:off x="869108" y="341697"/>
            <a:ext cx="9692640" cy="697832"/>
          </a:xfrm>
        </p:spPr>
        <p:txBody>
          <a:bodyPr/>
          <a:lstStyle/>
          <a:p>
            <a:r>
              <a:rPr lang="en-IN" dirty="0">
                <a:latin typeface="Times New Roman" panose="02020603050405020304" pitchFamily="18" charset="0"/>
                <a:ea typeface="Times New Roman" panose="02020603050405020304" pitchFamily="18" charset="0"/>
                <a:cs typeface="Times New Roman" panose="02020603050405020304" pitchFamily="18" charset="0"/>
              </a:rPr>
              <a:t>Key Components of SQA Management:</a:t>
            </a:r>
            <a:endParaRPr lang="en-US" dirty="0"/>
          </a:p>
        </p:txBody>
      </p:sp>
      <p:sp>
        <p:nvSpPr>
          <p:cNvPr id="7" name="Rectangle 6"/>
          <p:cNvSpPr/>
          <p:nvPr/>
        </p:nvSpPr>
        <p:spPr>
          <a:xfrm>
            <a:off x="869108" y="1238139"/>
            <a:ext cx="10937507" cy="5159233"/>
          </a:xfrm>
          <a:prstGeom prst="rect">
            <a:avLst/>
          </a:prstGeom>
        </p:spPr>
        <p:txBody>
          <a:bodyPr wrap="square">
            <a:spAutoFit/>
          </a:bodyPr>
          <a:lstStyle/>
          <a:p>
            <a:pPr lvl="0"/>
            <a:r>
              <a:rPr lang="en-IN" sz="2000" b="1" u="sng" dirty="0">
                <a:latin typeface="Times New Roman" panose="02020603050405020304" pitchFamily="18" charset="0"/>
                <a:cs typeface="Times New Roman" panose="02020603050405020304" pitchFamily="18" charset="0"/>
              </a:rPr>
              <a:t>Planning</a:t>
            </a:r>
            <a:endParaRPr lang="en-IN" sz="2000" u="sng"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Definition</a:t>
            </a:r>
            <a:r>
              <a:rPr lang="en-IN" dirty="0">
                <a:latin typeface="Times New Roman" panose="02020603050405020304" pitchFamily="18" charset="0"/>
                <a:cs typeface="Times New Roman" panose="02020603050405020304" pitchFamily="18" charset="0"/>
              </a:rPr>
              <a:t>: The planning phase involves deciding </a:t>
            </a:r>
            <a:r>
              <a:rPr lang="en-IN" b="1" dirty="0">
                <a:latin typeface="Times New Roman" panose="02020603050405020304" pitchFamily="18" charset="0"/>
                <a:cs typeface="Times New Roman" panose="02020603050405020304" pitchFamily="18" charset="0"/>
              </a:rPr>
              <a:t>what tools</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methods</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teams</a:t>
            </a:r>
            <a:r>
              <a:rPr lang="en-IN" dirty="0">
                <a:latin typeface="Times New Roman" panose="02020603050405020304" pitchFamily="18" charset="0"/>
                <a:cs typeface="Times New Roman" panose="02020603050405020304" pitchFamily="18" charset="0"/>
              </a:rPr>
              <a:t> will be used to ensure quality throughout the project.</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This is the first step in the SQA process. The team decides which quality assurance tools (e.g., JIRA, Selenium) and methodologies (e.g., Agile, Waterfall) will be used. It also involves </a:t>
            </a:r>
            <a:r>
              <a:rPr lang="en-IN" b="1" dirty="0">
                <a:latin typeface="Times New Roman" panose="02020603050405020304" pitchFamily="18" charset="0"/>
                <a:cs typeface="Times New Roman" panose="02020603050405020304" pitchFamily="18" charset="0"/>
              </a:rPr>
              <a:t>defining roles</a:t>
            </a:r>
            <a:r>
              <a:rPr lang="en-IN" dirty="0">
                <a:latin typeface="Times New Roman" panose="02020603050405020304" pitchFamily="18" charset="0"/>
                <a:cs typeface="Times New Roman" panose="02020603050405020304" pitchFamily="18" charset="0"/>
              </a:rPr>
              <a:t> and responsibilities, including assigning tasks to the SQA team, developers, and testers.</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A project might plan to use </a:t>
            </a:r>
            <a:r>
              <a:rPr lang="en-IN" b="1" dirty="0">
                <a:latin typeface="Times New Roman" panose="02020603050405020304" pitchFamily="18" charset="0"/>
                <a:cs typeface="Times New Roman" panose="02020603050405020304" pitchFamily="18" charset="0"/>
              </a:rPr>
              <a:t>Agile</a:t>
            </a:r>
            <a:r>
              <a:rPr lang="en-IN" dirty="0">
                <a:latin typeface="Times New Roman" panose="02020603050405020304" pitchFamily="18" charset="0"/>
                <a:cs typeface="Times New Roman" panose="02020603050405020304" pitchFamily="18" charset="0"/>
              </a:rPr>
              <a:t> methodology and tools like </a:t>
            </a:r>
            <a:r>
              <a:rPr lang="en-IN" b="1" dirty="0">
                <a:latin typeface="Times New Roman" panose="02020603050405020304" pitchFamily="18" charset="0"/>
                <a:cs typeface="Times New Roman" panose="02020603050405020304" pitchFamily="18" charset="0"/>
              </a:rPr>
              <a:t>JIRA</a:t>
            </a:r>
            <a:r>
              <a:rPr lang="en-IN" dirty="0">
                <a:latin typeface="Times New Roman" panose="02020603050405020304" pitchFamily="18" charset="0"/>
                <a:cs typeface="Times New Roman" panose="02020603050405020304" pitchFamily="18" charset="0"/>
              </a:rPr>
              <a:t> for defect tracking and </a:t>
            </a:r>
            <a:r>
              <a:rPr lang="en-IN" b="1" dirty="0">
                <a:latin typeface="Times New Roman" panose="02020603050405020304" pitchFamily="18" charset="0"/>
                <a:cs typeface="Times New Roman" panose="02020603050405020304" pitchFamily="18" charset="0"/>
              </a:rPr>
              <a:t>Selenium</a:t>
            </a:r>
            <a:r>
              <a:rPr lang="en-IN" dirty="0">
                <a:latin typeface="Times New Roman" panose="02020603050405020304" pitchFamily="18" charset="0"/>
                <a:cs typeface="Times New Roman" panose="02020603050405020304" pitchFamily="18" charset="0"/>
              </a:rPr>
              <a:t> for automated testing</a:t>
            </a:r>
            <a:r>
              <a:rPr lang="en-IN" dirty="0" smtClean="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lvl="0"/>
            <a:r>
              <a:rPr lang="en-IN" sz="2000" b="1" u="sng" dirty="0">
                <a:latin typeface="Times New Roman" panose="02020603050405020304" pitchFamily="18" charset="0"/>
                <a:cs typeface="Times New Roman" panose="02020603050405020304" pitchFamily="18" charset="0"/>
              </a:rPr>
              <a:t>Coordination</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Definition</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Coordination</a:t>
            </a:r>
            <a:r>
              <a:rPr lang="en-IN" dirty="0">
                <a:latin typeface="Times New Roman" panose="02020603050405020304" pitchFamily="18" charset="0"/>
                <a:cs typeface="Times New Roman" panose="02020603050405020304" pitchFamily="18" charset="0"/>
              </a:rPr>
              <a:t> ensures that various teams (development, testing, auditing) work together harmoniously.</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Effective coordination is crucial to keep all teams aligned on goals, deadlines, and responsibilities. It involves facilitating communication between different teams to prevent silos and ensure the project progresses smoothly.</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The </a:t>
            </a:r>
            <a:r>
              <a:rPr lang="en-IN" b="1" dirty="0">
                <a:latin typeface="Times New Roman" panose="02020603050405020304" pitchFamily="18" charset="0"/>
                <a:cs typeface="Times New Roman" panose="02020603050405020304" pitchFamily="18" charset="0"/>
              </a:rPr>
              <a:t>SQA manager</a:t>
            </a:r>
            <a:r>
              <a:rPr lang="en-IN" dirty="0">
                <a:latin typeface="Times New Roman" panose="02020603050405020304" pitchFamily="18" charset="0"/>
                <a:cs typeface="Times New Roman" panose="02020603050405020304" pitchFamily="18" charset="0"/>
              </a:rPr>
              <a:t> organizes regular meetings between developers, testers, and auditors to ensure the project is on track and everyone has the necessary resources.</a:t>
            </a:r>
          </a:p>
          <a:p>
            <a:pPr marL="342900" lvl="0" indent="-342900">
              <a:lnSpc>
                <a:spcPct val="107000"/>
              </a:lnSpc>
              <a:spcAft>
                <a:spcPts val="800"/>
              </a:spcAft>
              <a:buSzPts val="1000"/>
              <a:buFont typeface="Symbol" panose="05050102010706020507" pitchFamily="18" charset="2"/>
              <a:buChar char=""/>
              <a:tabLst>
                <a:tab pos="457200" algn="l"/>
              </a:tabLs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66321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E02FA0-5805-E9D5-E5A1-5B4B485CB096}"/>
              </a:ext>
            </a:extLst>
          </p:cNvPr>
          <p:cNvSpPr>
            <a:spLocks noGrp="1"/>
          </p:cNvSpPr>
          <p:nvPr>
            <p:ph type="title"/>
          </p:nvPr>
        </p:nvSpPr>
        <p:spPr>
          <a:xfrm>
            <a:off x="869108" y="341697"/>
            <a:ext cx="9692640" cy="697832"/>
          </a:xfrm>
        </p:spPr>
        <p:txBody>
          <a:bodyPr/>
          <a:lstStyle/>
          <a:p>
            <a:r>
              <a:rPr lang="en-IN" dirty="0">
                <a:latin typeface="Times New Roman" panose="02020603050405020304" pitchFamily="18" charset="0"/>
                <a:ea typeface="Times New Roman" panose="02020603050405020304" pitchFamily="18" charset="0"/>
                <a:cs typeface="Times New Roman" panose="02020603050405020304" pitchFamily="18" charset="0"/>
              </a:rPr>
              <a:t>Key Components of SQA Management:</a:t>
            </a:r>
            <a:endParaRPr lang="en-US" dirty="0"/>
          </a:p>
        </p:txBody>
      </p:sp>
      <p:sp>
        <p:nvSpPr>
          <p:cNvPr id="7" name="Rectangle 6"/>
          <p:cNvSpPr/>
          <p:nvPr/>
        </p:nvSpPr>
        <p:spPr>
          <a:xfrm>
            <a:off x="869108" y="1238139"/>
            <a:ext cx="10937507" cy="4605235"/>
          </a:xfrm>
          <a:prstGeom prst="rect">
            <a:avLst/>
          </a:prstGeom>
        </p:spPr>
        <p:txBody>
          <a:bodyPr wrap="square">
            <a:spAutoFit/>
          </a:bodyPr>
          <a:lstStyle/>
          <a:p>
            <a:pPr lvl="0"/>
            <a:r>
              <a:rPr lang="en-IN" sz="2000" b="1" u="sng" dirty="0">
                <a:latin typeface="Times New Roman" panose="02020603050405020304" pitchFamily="18" charset="0"/>
                <a:cs typeface="Times New Roman" panose="02020603050405020304" pitchFamily="18" charset="0"/>
              </a:rPr>
              <a:t>Monitoring</a:t>
            </a:r>
            <a:endParaRPr lang="en-IN" sz="2000" u="sng"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Definition</a:t>
            </a:r>
            <a:r>
              <a:rPr lang="en-IN" dirty="0">
                <a:latin typeface="Times New Roman" panose="02020603050405020304" pitchFamily="18" charset="0"/>
                <a:cs typeface="Times New Roman" panose="02020603050405020304" pitchFamily="18" charset="0"/>
              </a:rPr>
              <a:t>: Monitoring ensures that all processes and quality practices are being </a:t>
            </a:r>
            <a:r>
              <a:rPr lang="en-IN" b="1" dirty="0">
                <a:latin typeface="Times New Roman" panose="02020603050405020304" pitchFamily="18" charset="0"/>
                <a:cs typeface="Times New Roman" panose="02020603050405020304" pitchFamily="18" charset="0"/>
              </a:rPr>
              <a:t>followed as planned</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The SQA manager oversees the execution of the planned activities and ensures that teams adhere to quality standards. They check if the testing processes, coding practices, and reviews are being carried out properly at each stage.</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During the development phase, the </a:t>
            </a:r>
            <a:r>
              <a:rPr lang="en-IN" b="1" dirty="0">
                <a:latin typeface="Times New Roman" panose="02020603050405020304" pitchFamily="18" charset="0"/>
                <a:cs typeface="Times New Roman" panose="02020603050405020304" pitchFamily="18" charset="0"/>
              </a:rPr>
              <a:t>SQA manager</a:t>
            </a:r>
            <a:r>
              <a:rPr lang="en-IN" dirty="0">
                <a:latin typeface="Times New Roman" panose="02020603050405020304" pitchFamily="18" charset="0"/>
                <a:cs typeface="Times New Roman" panose="02020603050405020304" pitchFamily="18" charset="0"/>
              </a:rPr>
              <a:t> checks if developers are following coding standards and if testing is being performed as scheduled</a:t>
            </a:r>
            <a:r>
              <a:rPr lang="en-IN" dirty="0" smtClean="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lvl="0"/>
            <a:r>
              <a:rPr lang="en-IN" sz="2000" b="1" u="sng" dirty="0">
                <a:latin typeface="Times New Roman" panose="02020603050405020304" pitchFamily="18" charset="0"/>
                <a:cs typeface="Times New Roman" panose="02020603050405020304" pitchFamily="18" charset="0"/>
              </a:rPr>
              <a:t>Measurement</a:t>
            </a:r>
            <a:endParaRPr lang="en-IN" sz="2000" u="sng"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Definition</a:t>
            </a:r>
            <a:r>
              <a:rPr lang="en-IN" dirty="0">
                <a:latin typeface="Times New Roman" panose="02020603050405020304" pitchFamily="18" charset="0"/>
                <a:cs typeface="Times New Roman" panose="02020603050405020304" pitchFamily="18" charset="0"/>
              </a:rPr>
              <a:t>: Measurement involves </a:t>
            </a:r>
            <a:r>
              <a:rPr lang="en-IN" b="1" dirty="0">
                <a:latin typeface="Times New Roman" panose="02020603050405020304" pitchFamily="18" charset="0"/>
                <a:cs typeface="Times New Roman" panose="02020603050405020304" pitchFamily="18" charset="0"/>
              </a:rPr>
              <a:t>collecting and </a:t>
            </a:r>
            <a:r>
              <a:rPr lang="en-IN" b="1" dirty="0" err="1">
                <a:latin typeface="Times New Roman" panose="02020603050405020304" pitchFamily="18" charset="0"/>
                <a:cs typeface="Times New Roman" panose="02020603050405020304" pitchFamily="18" charset="0"/>
              </a:rPr>
              <a:t>analyzing</a:t>
            </a:r>
            <a:r>
              <a:rPr lang="en-IN" b="1" dirty="0">
                <a:latin typeface="Times New Roman" panose="02020603050405020304" pitchFamily="18" charset="0"/>
                <a:cs typeface="Times New Roman" panose="02020603050405020304" pitchFamily="18" charset="0"/>
              </a:rPr>
              <a:t> metrics</a:t>
            </a:r>
            <a:r>
              <a:rPr lang="en-IN" dirty="0">
                <a:latin typeface="Times New Roman" panose="02020603050405020304" pitchFamily="18" charset="0"/>
                <a:cs typeface="Times New Roman" panose="02020603050405020304" pitchFamily="18" charset="0"/>
              </a:rPr>
              <a:t> related to the software quality.</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SQA teams track various metrics such as defect density, test coverage, code quality, and performance. These metrics help in assessing the quality of the software and identifying areas for improvement.</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The </a:t>
            </a:r>
            <a:r>
              <a:rPr lang="en-IN" b="1" dirty="0">
                <a:latin typeface="Times New Roman" panose="02020603050405020304" pitchFamily="18" charset="0"/>
                <a:cs typeface="Times New Roman" panose="02020603050405020304" pitchFamily="18" charset="0"/>
              </a:rPr>
              <a:t>SQA manager</a:t>
            </a:r>
            <a:r>
              <a:rPr lang="en-IN" dirty="0">
                <a:latin typeface="Times New Roman" panose="02020603050405020304" pitchFamily="18" charset="0"/>
                <a:cs typeface="Times New Roman" panose="02020603050405020304" pitchFamily="18" charset="0"/>
              </a:rPr>
              <a:t> collects data on </a:t>
            </a:r>
            <a:r>
              <a:rPr lang="en-IN" b="1" dirty="0">
                <a:latin typeface="Times New Roman" panose="02020603050405020304" pitchFamily="18" charset="0"/>
                <a:cs typeface="Times New Roman" panose="02020603050405020304" pitchFamily="18" charset="0"/>
              </a:rPr>
              <a:t>bug counts</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test case pass/fail rates</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code complexity</a:t>
            </a:r>
            <a:r>
              <a:rPr lang="en-IN" dirty="0">
                <a:latin typeface="Times New Roman" panose="02020603050405020304" pitchFamily="18" charset="0"/>
                <a:cs typeface="Times New Roman" panose="02020603050405020304" pitchFamily="18" charset="0"/>
              </a:rPr>
              <a:t> to monitor the quality of the product and assess progress.</a:t>
            </a:r>
          </a:p>
          <a:p>
            <a:pPr marL="342900" lvl="0" indent="-342900">
              <a:lnSpc>
                <a:spcPct val="107000"/>
              </a:lnSpc>
              <a:spcAft>
                <a:spcPts val="800"/>
              </a:spcAft>
              <a:buSzPts val="1000"/>
              <a:buFont typeface="Symbol" panose="05050102010706020507" pitchFamily="18" charset="2"/>
              <a:buChar char=""/>
              <a:tabLst>
                <a:tab pos="457200" algn="l"/>
              </a:tabLs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5529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7EF58C-138C-55F4-DA77-4C3F06C81A1C}"/>
              </a:ext>
            </a:extLst>
          </p:cNvPr>
          <p:cNvSpPr>
            <a:spLocks noGrp="1"/>
          </p:cNvSpPr>
          <p:nvPr>
            <p:ph type="title"/>
          </p:nvPr>
        </p:nvSpPr>
        <p:spPr>
          <a:xfrm>
            <a:off x="750771" y="457200"/>
            <a:ext cx="10953549" cy="851836"/>
          </a:xfrm>
        </p:spPr>
        <p:txBody>
          <a:bodyPr/>
          <a:lstStyle/>
          <a:p>
            <a:r>
              <a:rPr lang="en-IN" dirty="0"/>
              <a:t>Pre-Project Software Quality Components</a:t>
            </a:r>
          </a:p>
        </p:txBody>
      </p:sp>
      <p:sp>
        <p:nvSpPr>
          <p:cNvPr id="3" name="Content Placeholder 2">
            <a:extLst>
              <a:ext uri="{FF2B5EF4-FFF2-40B4-BE49-F238E27FC236}">
                <a16:creationId xmlns="" xmlns:a16="http://schemas.microsoft.com/office/drawing/2014/main" id="{9B5DDE7C-335B-FD23-E1E6-CDCB99B7878C}"/>
              </a:ext>
            </a:extLst>
          </p:cNvPr>
          <p:cNvSpPr>
            <a:spLocks noGrp="1"/>
          </p:cNvSpPr>
          <p:nvPr>
            <p:ph idx="15"/>
          </p:nvPr>
        </p:nvSpPr>
        <p:spPr>
          <a:xfrm>
            <a:off x="204287" y="2662338"/>
            <a:ext cx="6725902" cy="2211117"/>
          </a:xfrm>
        </p:spPr>
        <p:txBody>
          <a:bodyPr>
            <a:normAutofit/>
          </a:bodyPr>
          <a:lstStyle/>
          <a:p>
            <a:r>
              <a:rPr lang="en-IN" sz="1800" dirty="0">
                <a:latin typeface="Times New Roman" panose="02020603050405020304" pitchFamily="18" charset="0"/>
                <a:cs typeface="Times New Roman" panose="02020603050405020304" pitchFamily="18" charset="0"/>
              </a:rPr>
              <a:t>Before any coding starts, there are several </a:t>
            </a:r>
            <a:r>
              <a:rPr lang="en-IN" sz="1800" b="1" dirty="0">
                <a:latin typeface="Times New Roman" panose="02020603050405020304" pitchFamily="18" charset="0"/>
                <a:cs typeface="Times New Roman" panose="02020603050405020304" pitchFamily="18" charset="0"/>
              </a:rPr>
              <a:t>pre-project activities</a:t>
            </a:r>
            <a:r>
              <a:rPr lang="en-IN" sz="1800" dirty="0">
                <a:latin typeface="Times New Roman" panose="02020603050405020304" pitchFamily="18" charset="0"/>
                <a:cs typeface="Times New Roman" panose="02020603050405020304" pitchFamily="18" charset="0"/>
              </a:rPr>
              <a:t> to ensure that the project is set up for quality development. These activities help in understanding the project’s scope, risks, and the best approach for building the software.</a:t>
            </a:r>
          </a:p>
        </p:txBody>
      </p:sp>
      <p:pic>
        <p:nvPicPr>
          <p:cNvPr id="25" name="Picture Placeholder 24" descr="A couple of people looking at a computer">
            <a:extLst>
              <a:ext uri="{FF2B5EF4-FFF2-40B4-BE49-F238E27FC236}">
                <a16:creationId xmlns="" xmlns:a16="http://schemas.microsoft.com/office/drawing/2014/main" id="{E57751D1-D655-B1C0-2407-A8826F551024}"/>
              </a:ext>
            </a:extLst>
          </p:cNvPr>
          <p:cNvPicPr>
            <a:picLocks noGrp="1" noChangeAspect="1"/>
          </p:cNvPicPr>
          <p:nvPr>
            <p:ph type="pic" sz="quarter" idx="14"/>
          </p:nvPr>
        </p:nvPicPr>
        <p:blipFill>
          <a:blip r:embed="rId3">
            <a:duotone>
              <a:schemeClr val="accent4">
                <a:shade val="45000"/>
                <a:satMod val="135000"/>
              </a:schemeClr>
              <a:prstClr val="white"/>
            </a:duotone>
          </a:blip>
          <a:srcRect l="16667" r="16667"/>
          <a:stretch/>
        </p:blipFill>
        <p:spPr>
          <a:xfrm>
            <a:off x="7317920" y="1447800"/>
            <a:ext cx="4214010" cy="4214010"/>
          </a:xfrm>
        </p:spPr>
      </p:pic>
    </p:spTree>
    <p:extLst>
      <p:ext uri="{BB962C8B-B14F-4D97-AF65-F5344CB8AC3E}">
        <p14:creationId xmlns:p14="http://schemas.microsoft.com/office/powerpoint/2010/main" val="37259959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546" y="680168"/>
            <a:ext cx="7241407" cy="4909421"/>
          </a:xfrm>
          <a:prstGeom prst="rect">
            <a:avLst/>
          </a:prstGeom>
        </p:spPr>
        <p:txBody>
          <a:bodyPr wrap="square">
            <a:spAutoFit/>
          </a:bodyPr>
          <a:lstStyle/>
          <a:p>
            <a:r>
              <a:rPr lang="en-IN" sz="2000" b="1"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Contract </a:t>
            </a:r>
            <a:r>
              <a:rPr lang="en-IN" sz="2000" b="1" u="sng"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Evaluation</a:t>
            </a:r>
          </a:p>
          <a:p>
            <a:endParaRPr lang="en-IN" b="1"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What is it?</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r>
            <a:b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This is the process of reviewing and </a:t>
            </a:r>
            <a:r>
              <a:rPr lang="en-IN"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analyzing</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the contract with the client or stakeholders to ensure the quality expectations, deliverables, timelines, and responsibilities are clearly defined</a:t>
            </a:r>
            <a:r>
              <a:rPr lang="en-IN"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Why is it important?</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r>
            <a:b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contract serves as the </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basis</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for what the client expects from the project, including quality standards. Clear understanding of these expectations helps to align the SQA processes later in the project</a:t>
            </a:r>
            <a:r>
              <a:rPr lang="en-IN"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Example</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b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Ensuring the contract includes clauses for code quality, testing requirements, and maintenance expectations.</a:t>
            </a:r>
            <a:endPar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8206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1565" y="761201"/>
            <a:ext cx="10177111" cy="4258602"/>
          </a:xfrm>
          <a:prstGeom prst="rect">
            <a:avLst/>
          </a:prstGeom>
        </p:spPr>
        <p:txBody>
          <a:bodyPr wrap="square">
            <a:spAutoFit/>
          </a:bodyPr>
          <a:lstStyle/>
          <a:p>
            <a:r>
              <a:rPr lang="en-IN" sz="2000" b="1"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Feasibility </a:t>
            </a:r>
            <a:r>
              <a:rPr lang="en-IN" sz="2000" b="1" u="sng"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Study</a:t>
            </a:r>
          </a:p>
          <a:p>
            <a:endParaRPr lang="en-IN" b="1"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What is it?</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r>
            <a:b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This activity assesses whether the software can be built </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within the given constraints</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such as time, budget, and resources</a:t>
            </a:r>
            <a:r>
              <a:rPr lang="en-IN"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Why is it important?</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r>
            <a:b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It helps identify any potential </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roadblocks</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early on, such as </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technical limitations</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or unrealistic timeframes, which could affect the quality of the final product</a:t>
            </a:r>
            <a:r>
              <a:rPr lang="en-IN"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Example</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b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team may conduct a feasibility study to assess whether a specific feature can be developed within the project's time and resource constraints without compromising on quality.</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002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546" y="680168"/>
            <a:ext cx="7241407" cy="4308872"/>
          </a:xfrm>
          <a:prstGeom prst="rect">
            <a:avLst/>
          </a:prstGeom>
        </p:spPr>
        <p:txBody>
          <a:bodyPr wrap="square">
            <a:spAutoFit/>
          </a:bodyPr>
          <a:lstStyle/>
          <a:p>
            <a:r>
              <a:rPr lang="en-IN" sz="2000" b="1" u="sng" dirty="0">
                <a:solidFill>
                  <a:schemeClr val="bg1"/>
                </a:solidFill>
                <a:latin typeface="Times New Roman" panose="02020603050405020304" pitchFamily="18" charset="0"/>
                <a:cs typeface="Times New Roman" panose="02020603050405020304" pitchFamily="18" charset="0"/>
              </a:rPr>
              <a:t>Risk </a:t>
            </a:r>
            <a:r>
              <a:rPr lang="en-IN" sz="2000" b="1" u="sng" dirty="0" smtClean="0">
                <a:solidFill>
                  <a:schemeClr val="bg1"/>
                </a:solidFill>
                <a:latin typeface="Times New Roman" panose="02020603050405020304" pitchFamily="18" charset="0"/>
                <a:cs typeface="Times New Roman" panose="02020603050405020304" pitchFamily="18" charset="0"/>
              </a:rPr>
              <a:t>Analysis</a:t>
            </a:r>
          </a:p>
          <a:p>
            <a:endParaRPr lang="en-IN" sz="2000" b="1" u="sng"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What is it?</a:t>
            </a:r>
            <a:r>
              <a:rPr lang="en-IN" dirty="0">
                <a:solidFill>
                  <a:schemeClr val="bg1"/>
                </a:solidFill>
                <a:latin typeface="Times New Roman" panose="02020603050405020304" pitchFamily="18" charset="0"/>
                <a:cs typeface="Times New Roman" panose="02020603050405020304" pitchFamily="18" charset="0"/>
              </a:rPr>
              <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Risk analysis identifies potential </a:t>
            </a:r>
            <a:r>
              <a:rPr lang="en-IN" b="1" dirty="0">
                <a:solidFill>
                  <a:schemeClr val="bg1"/>
                </a:solidFill>
                <a:latin typeface="Times New Roman" panose="02020603050405020304" pitchFamily="18" charset="0"/>
                <a:cs typeface="Times New Roman" panose="02020603050405020304" pitchFamily="18" charset="0"/>
              </a:rPr>
              <a:t>risks</a:t>
            </a:r>
            <a:r>
              <a:rPr lang="en-IN" dirty="0">
                <a:solidFill>
                  <a:schemeClr val="bg1"/>
                </a:solidFill>
                <a:latin typeface="Times New Roman" panose="02020603050405020304" pitchFamily="18" charset="0"/>
                <a:cs typeface="Times New Roman" panose="02020603050405020304" pitchFamily="18" charset="0"/>
              </a:rPr>
              <a:t> and </a:t>
            </a:r>
            <a:r>
              <a:rPr lang="en-IN" b="1" dirty="0">
                <a:solidFill>
                  <a:schemeClr val="bg1"/>
                </a:solidFill>
                <a:latin typeface="Times New Roman" panose="02020603050405020304" pitchFamily="18" charset="0"/>
                <a:cs typeface="Times New Roman" panose="02020603050405020304" pitchFamily="18" charset="0"/>
              </a:rPr>
              <a:t>uncertainties</a:t>
            </a:r>
            <a:r>
              <a:rPr lang="en-IN" dirty="0">
                <a:solidFill>
                  <a:schemeClr val="bg1"/>
                </a:solidFill>
                <a:latin typeface="Times New Roman" panose="02020603050405020304" pitchFamily="18" charset="0"/>
                <a:cs typeface="Times New Roman" panose="02020603050405020304" pitchFamily="18" charset="0"/>
              </a:rPr>
              <a:t> that could affect the project, such as technological challenges, resource shortages, or changing client requirements</a:t>
            </a:r>
            <a:r>
              <a:rPr lang="en-IN" dirty="0" smtClean="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Why is it important?</a:t>
            </a:r>
            <a:r>
              <a:rPr lang="en-IN" dirty="0">
                <a:solidFill>
                  <a:schemeClr val="bg1"/>
                </a:solidFill>
                <a:latin typeface="Times New Roman" panose="02020603050405020304" pitchFamily="18" charset="0"/>
                <a:cs typeface="Times New Roman" panose="02020603050405020304" pitchFamily="18" charset="0"/>
              </a:rPr>
              <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By identifying </a:t>
            </a:r>
            <a:r>
              <a:rPr lang="en-IN" b="1" dirty="0">
                <a:solidFill>
                  <a:schemeClr val="bg1"/>
                </a:solidFill>
                <a:latin typeface="Times New Roman" panose="02020603050405020304" pitchFamily="18" charset="0"/>
                <a:cs typeface="Times New Roman" panose="02020603050405020304" pitchFamily="18" charset="0"/>
              </a:rPr>
              <a:t>risks</a:t>
            </a:r>
            <a:r>
              <a:rPr lang="en-IN" dirty="0">
                <a:solidFill>
                  <a:schemeClr val="bg1"/>
                </a:solidFill>
                <a:latin typeface="Times New Roman" panose="02020603050405020304" pitchFamily="18" charset="0"/>
                <a:cs typeface="Times New Roman" panose="02020603050405020304" pitchFamily="18" charset="0"/>
              </a:rPr>
              <a:t> early, the team can prepare </a:t>
            </a:r>
            <a:r>
              <a:rPr lang="en-IN" b="1" dirty="0">
                <a:solidFill>
                  <a:schemeClr val="bg1"/>
                </a:solidFill>
                <a:latin typeface="Times New Roman" panose="02020603050405020304" pitchFamily="18" charset="0"/>
                <a:cs typeface="Times New Roman" panose="02020603050405020304" pitchFamily="18" charset="0"/>
              </a:rPr>
              <a:t>mitigation strategies</a:t>
            </a:r>
            <a:r>
              <a:rPr lang="en-IN" dirty="0">
                <a:solidFill>
                  <a:schemeClr val="bg1"/>
                </a:solidFill>
                <a:latin typeface="Times New Roman" panose="02020603050405020304" pitchFamily="18" charset="0"/>
                <a:cs typeface="Times New Roman" panose="02020603050405020304" pitchFamily="18" charset="0"/>
              </a:rPr>
              <a:t> and ensure that these risks don’t lead to poor quality outcomes</a:t>
            </a:r>
            <a:r>
              <a:rPr lang="en-IN" dirty="0" smtClean="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Example</a:t>
            </a:r>
            <a:r>
              <a:rPr lang="en-IN" dirty="0">
                <a:solidFill>
                  <a:schemeClr val="bg1"/>
                </a:solidFill>
                <a:latin typeface="Times New Roman" panose="02020603050405020304" pitchFamily="18" charset="0"/>
                <a:cs typeface="Times New Roman" panose="02020603050405020304" pitchFamily="18" charset="0"/>
              </a:rPr>
              <a:t>:</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A risk analysis might reveal that the software’s integration with a third-party service is a risk if the service is unstable, so additional testing and contingency planning are included.</a:t>
            </a:r>
          </a:p>
        </p:txBody>
      </p:sp>
    </p:spTree>
    <p:extLst>
      <p:ext uri="{BB962C8B-B14F-4D97-AF65-F5344CB8AC3E}">
        <p14:creationId xmlns:p14="http://schemas.microsoft.com/office/powerpoint/2010/main" val="2307501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1565" y="761201"/>
            <a:ext cx="10177111" cy="3754874"/>
          </a:xfrm>
          <a:prstGeom prst="rect">
            <a:avLst/>
          </a:prstGeom>
        </p:spPr>
        <p:txBody>
          <a:bodyPr wrap="square">
            <a:spAutoFit/>
          </a:bodyPr>
          <a:lstStyle/>
          <a:p>
            <a:r>
              <a:rPr lang="en-IN" sz="2000" b="1" u="sng" dirty="0">
                <a:solidFill>
                  <a:schemeClr val="bg1"/>
                </a:solidFill>
                <a:latin typeface="Times New Roman" panose="02020603050405020304" pitchFamily="18" charset="0"/>
                <a:cs typeface="Times New Roman" panose="02020603050405020304" pitchFamily="18" charset="0"/>
              </a:rPr>
              <a:t>Technology </a:t>
            </a:r>
            <a:r>
              <a:rPr lang="en-IN" sz="2000" b="1" u="sng" dirty="0" smtClean="0">
                <a:solidFill>
                  <a:schemeClr val="bg1"/>
                </a:solidFill>
                <a:latin typeface="Times New Roman" panose="02020603050405020304" pitchFamily="18" charset="0"/>
                <a:cs typeface="Times New Roman" panose="02020603050405020304" pitchFamily="18" charset="0"/>
              </a:rPr>
              <a:t>Selection</a:t>
            </a:r>
          </a:p>
          <a:p>
            <a:endParaRPr lang="en-IN" sz="2000" b="1" u="sng"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What is it?</a:t>
            </a:r>
            <a:r>
              <a:rPr lang="en-IN" dirty="0">
                <a:solidFill>
                  <a:schemeClr val="bg1"/>
                </a:solidFill>
                <a:latin typeface="Times New Roman" panose="02020603050405020304" pitchFamily="18" charset="0"/>
                <a:cs typeface="Times New Roman" panose="02020603050405020304" pitchFamily="18" charset="0"/>
              </a:rPr>
              <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This refers to choosing the </a:t>
            </a:r>
            <a:r>
              <a:rPr lang="en-IN" b="1" dirty="0">
                <a:solidFill>
                  <a:schemeClr val="bg1"/>
                </a:solidFill>
                <a:latin typeface="Times New Roman" panose="02020603050405020304" pitchFamily="18" charset="0"/>
                <a:cs typeface="Times New Roman" panose="02020603050405020304" pitchFamily="18" charset="0"/>
              </a:rPr>
              <a:t>right technology stack</a:t>
            </a:r>
            <a:r>
              <a:rPr lang="en-IN" dirty="0">
                <a:solidFill>
                  <a:schemeClr val="bg1"/>
                </a:solidFill>
                <a:latin typeface="Times New Roman" panose="02020603050405020304" pitchFamily="18" charset="0"/>
                <a:cs typeface="Times New Roman" panose="02020603050405020304" pitchFamily="18" charset="0"/>
              </a:rPr>
              <a:t> (programming languages, frameworks, tools, etc.) based on the project’s needs</a:t>
            </a:r>
            <a:r>
              <a:rPr lang="en-IN" dirty="0" smtClean="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Why is it important?</a:t>
            </a:r>
            <a:r>
              <a:rPr lang="en-IN" dirty="0">
                <a:solidFill>
                  <a:schemeClr val="bg1"/>
                </a:solidFill>
                <a:latin typeface="Times New Roman" panose="02020603050405020304" pitchFamily="18" charset="0"/>
                <a:cs typeface="Times New Roman" panose="02020603050405020304" pitchFamily="18" charset="0"/>
              </a:rPr>
              <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The technology selected must support the desired </a:t>
            </a:r>
            <a:r>
              <a:rPr lang="en-IN" b="1" dirty="0">
                <a:solidFill>
                  <a:schemeClr val="bg1"/>
                </a:solidFill>
                <a:latin typeface="Times New Roman" panose="02020603050405020304" pitchFamily="18" charset="0"/>
                <a:cs typeface="Times New Roman" panose="02020603050405020304" pitchFamily="18" charset="0"/>
              </a:rPr>
              <a:t>quality levels</a:t>
            </a:r>
            <a:r>
              <a:rPr lang="en-IN" dirty="0">
                <a:solidFill>
                  <a:schemeClr val="bg1"/>
                </a:solidFill>
                <a:latin typeface="Times New Roman" panose="02020603050405020304" pitchFamily="18" charset="0"/>
                <a:cs typeface="Times New Roman" panose="02020603050405020304" pitchFamily="18" charset="0"/>
              </a:rPr>
              <a:t>, scalability, and performance. Choosing the wrong technology can lead to unnecessary challenges, making it difficult to deliver a quality product</a:t>
            </a:r>
            <a:r>
              <a:rPr lang="en-IN" dirty="0" smtClean="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Example</a:t>
            </a:r>
            <a:r>
              <a:rPr lang="en-IN" dirty="0">
                <a:solidFill>
                  <a:schemeClr val="bg1"/>
                </a:solidFill>
                <a:latin typeface="Times New Roman" panose="02020603050405020304" pitchFamily="18" charset="0"/>
                <a:cs typeface="Times New Roman" panose="02020603050405020304" pitchFamily="18" charset="0"/>
              </a:rPr>
              <a:t>:</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Selecting </a:t>
            </a:r>
            <a:r>
              <a:rPr lang="en-IN" b="1" dirty="0">
                <a:solidFill>
                  <a:schemeClr val="bg1"/>
                </a:solidFill>
                <a:latin typeface="Times New Roman" panose="02020603050405020304" pitchFamily="18" charset="0"/>
                <a:cs typeface="Times New Roman" panose="02020603050405020304" pitchFamily="18" charset="0"/>
              </a:rPr>
              <a:t>React</a:t>
            </a:r>
            <a:r>
              <a:rPr lang="en-IN" dirty="0">
                <a:solidFill>
                  <a:schemeClr val="bg1"/>
                </a:solidFill>
                <a:latin typeface="Times New Roman" panose="02020603050405020304" pitchFamily="18" charset="0"/>
                <a:cs typeface="Times New Roman" panose="02020603050405020304" pitchFamily="18" charset="0"/>
              </a:rPr>
              <a:t> for front-end development and </a:t>
            </a:r>
            <a:r>
              <a:rPr lang="en-IN" b="1" dirty="0">
                <a:solidFill>
                  <a:schemeClr val="bg1"/>
                </a:solidFill>
                <a:latin typeface="Times New Roman" panose="02020603050405020304" pitchFamily="18" charset="0"/>
                <a:cs typeface="Times New Roman" panose="02020603050405020304" pitchFamily="18" charset="0"/>
              </a:rPr>
              <a:t>Node.js</a:t>
            </a:r>
            <a:r>
              <a:rPr lang="en-IN" dirty="0">
                <a:solidFill>
                  <a:schemeClr val="bg1"/>
                </a:solidFill>
                <a:latin typeface="Times New Roman" panose="02020603050405020304" pitchFamily="18" charset="0"/>
                <a:cs typeface="Times New Roman" panose="02020603050405020304" pitchFamily="18" charset="0"/>
              </a:rPr>
              <a:t> for backend services because these technologies are best suited to handle expected traffic and scalability needs while supporting high-quality standards.</a:t>
            </a:r>
          </a:p>
        </p:txBody>
      </p:sp>
    </p:spTree>
    <p:extLst>
      <p:ext uri="{BB962C8B-B14F-4D97-AF65-F5344CB8AC3E}">
        <p14:creationId xmlns:p14="http://schemas.microsoft.com/office/powerpoint/2010/main" val="2896624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171" y="335681"/>
            <a:ext cx="7183655" cy="5267339"/>
          </a:xfrm>
          <a:prstGeom prst="rect">
            <a:avLst/>
          </a:prstGeom>
        </p:spPr>
        <p:txBody>
          <a:bodyPr wrap="square">
            <a:spAutoFit/>
          </a:bodyPr>
          <a:lstStyle/>
          <a:p>
            <a:r>
              <a:rPr lang="en-IN" sz="2000" b="1"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Project </a:t>
            </a:r>
            <a:r>
              <a:rPr lang="en-IN" sz="2000" b="1" u="sng"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Planning</a:t>
            </a:r>
          </a:p>
          <a:p>
            <a:endParaRPr lang="en-IN" sz="2000" b="1"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What is it?</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r>
            <a:b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Project planning includes the development of a </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detailed project plan</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that outlines key milestones, timelines, and roles within the team</a:t>
            </a:r>
            <a:r>
              <a:rPr lang="en-IN"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Why is it important?</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r>
            <a:b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Proper planning ensures that </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quality milestones</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(e.g., test completion, code reviews) are incorporated into the project schedule. It also helps in setting clear </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roles and responsibilities</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for team members, including who is responsible for quality assurance activities</a:t>
            </a:r>
            <a:r>
              <a:rPr lang="en-IN"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Example</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b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project plan includes deadlines for </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unit testing</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code reviews</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and </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user acceptance testing (UAT)</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to ensure quality checks are done regularly throughout the development process.</a:t>
            </a:r>
            <a:endPar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92475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DF434-28DB-4621-A497-D62C41CE0419}"/>
              </a:ext>
            </a:extLst>
          </p:cNvPr>
          <p:cNvSpPr>
            <a:spLocks noGrp="1"/>
          </p:cNvSpPr>
          <p:nvPr>
            <p:ph type="title"/>
          </p:nvPr>
        </p:nvSpPr>
        <p:spPr>
          <a:xfrm>
            <a:off x="1010282" y="158570"/>
            <a:ext cx="10587441" cy="687465"/>
          </a:xfrm>
        </p:spPr>
        <p:txBody>
          <a:bodyPr/>
          <a:lstStyle/>
          <a:p>
            <a:r>
              <a:rPr lang="en-IN" dirty="0"/>
              <a:t>Contract Review</a:t>
            </a:r>
            <a:endParaRPr lang="en-US" dirty="0"/>
          </a:p>
        </p:txBody>
      </p:sp>
      <p:sp>
        <p:nvSpPr>
          <p:cNvPr id="4" name="Rectangle 2"/>
          <p:cNvSpPr>
            <a:spLocks noChangeArrowheads="1"/>
          </p:cNvSpPr>
          <p:nvPr/>
        </p:nvSpPr>
        <p:spPr bwMode="auto">
          <a:xfrm>
            <a:off x="629475" y="1521241"/>
            <a:ext cx="539594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What is it?</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 </a:t>
            </a:r>
            <a:r>
              <a:rPr lang="en-IN" b="1" dirty="0">
                <a:latin typeface="Times New Roman" panose="02020603050405020304" pitchFamily="18" charset="0"/>
                <a:cs typeface="Times New Roman" panose="02020603050405020304" pitchFamily="18" charset="0"/>
              </a:rPr>
              <a:t>contract review</a:t>
            </a:r>
            <a:r>
              <a:rPr lang="en-IN" dirty="0">
                <a:latin typeface="Times New Roman" panose="02020603050405020304" pitchFamily="18" charset="0"/>
                <a:cs typeface="Times New Roman" panose="02020603050405020304" pitchFamily="18" charset="0"/>
              </a:rPr>
              <a:t> is the process of thoroughly </a:t>
            </a:r>
            <a:r>
              <a:rPr lang="en-IN" b="1"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evaluating</a:t>
            </a:r>
            <a:r>
              <a:rPr lang="en-IN" dirty="0">
                <a:latin typeface="Times New Roman" panose="02020603050405020304" pitchFamily="18" charset="0"/>
                <a:cs typeface="Times New Roman" panose="02020603050405020304" pitchFamily="18" charset="0"/>
              </a:rPr>
              <a:t> the terms of the contract before signing it. The purpose is to ensure that both parties (the client and the software development team) clearly understand the expectations, obligations, and scope of work.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3"/>
          <p:cNvSpPr>
            <a:spLocks noChangeArrowheads="1"/>
          </p:cNvSpPr>
          <p:nvPr/>
        </p:nvSpPr>
        <p:spPr bwMode="auto">
          <a:xfrm>
            <a:off x="1158864" y="55450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7" name="Picture 6" descr="https://www.contractlogix.com/wp-content/uploads/2023/05/SC_CM_Process1-300x258.png"/>
          <p:cNvPicPr/>
          <p:nvPr/>
        </p:nvPicPr>
        <p:blipFill>
          <a:blip r:embed="rId3">
            <a:extLst>
              <a:ext uri="{28A0092B-C50C-407E-A947-70E740481C1C}">
                <a14:useLocalDpi xmlns:a14="http://schemas.microsoft.com/office/drawing/2010/main" val="0"/>
              </a:ext>
            </a:extLst>
          </a:blip>
          <a:srcRect/>
          <a:stretch>
            <a:fillRect/>
          </a:stretch>
        </p:blipFill>
        <p:spPr bwMode="auto">
          <a:xfrm>
            <a:off x="5688531" y="923922"/>
            <a:ext cx="5303519" cy="4621114"/>
          </a:xfrm>
          <a:prstGeom prst="rect">
            <a:avLst/>
          </a:prstGeom>
          <a:noFill/>
          <a:ln>
            <a:noFill/>
          </a:ln>
        </p:spPr>
      </p:pic>
    </p:spTree>
    <p:extLst>
      <p:ext uri="{BB962C8B-B14F-4D97-AF65-F5344CB8AC3E}">
        <p14:creationId xmlns:p14="http://schemas.microsoft.com/office/powerpoint/2010/main" val="2563375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148DD4-4828-CE87-0C5C-42BE175E8DA5}"/>
              </a:ext>
            </a:extLst>
          </p:cNvPr>
          <p:cNvSpPr>
            <a:spLocks noGrp="1"/>
          </p:cNvSpPr>
          <p:nvPr>
            <p:ph type="title"/>
          </p:nvPr>
        </p:nvSpPr>
        <p:spPr>
          <a:xfrm>
            <a:off x="3453492" y="38911"/>
            <a:ext cx="8501802" cy="992221"/>
          </a:xfrm>
        </p:spPr>
        <p:txBody>
          <a:bodyPr/>
          <a:lstStyle/>
          <a:p>
            <a:pPr>
              <a:lnSpc>
                <a:spcPct val="107000"/>
              </a:lnSpc>
              <a:spcAft>
                <a:spcPts val="800"/>
              </a:spcAft>
            </a:pPr>
            <a:r>
              <a:rPr lang="en-IN" sz="4200" dirty="0"/>
              <a:t>Quality Challenges</a:t>
            </a:r>
          </a:p>
        </p:txBody>
      </p:sp>
      <p:sp>
        <p:nvSpPr>
          <p:cNvPr id="3" name="Rectangle 2"/>
          <p:cNvSpPr/>
          <p:nvPr/>
        </p:nvSpPr>
        <p:spPr>
          <a:xfrm>
            <a:off x="1566326" y="1396691"/>
            <a:ext cx="8135393" cy="3375155"/>
          </a:xfrm>
          <a:prstGeom prst="rect">
            <a:avLst/>
          </a:prstGeom>
        </p:spPr>
        <p:txBody>
          <a:bodyPr wrap="square">
            <a:spAutoFit/>
          </a:bodyPr>
          <a:lstStyle/>
          <a:p>
            <a:pPr>
              <a:lnSpc>
                <a:spcPct val="107000"/>
              </a:lnSpc>
              <a:spcAft>
                <a:spcPts val="800"/>
              </a:spcAft>
            </a:pP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Quality is hard to achieve due to:</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Frequent </a:t>
            </a:r>
            <a:r>
              <a:rPr lang="en-IN" b="1" dirty="0">
                <a:latin typeface="Times New Roman" panose="02020603050405020304" pitchFamily="18" charset="0"/>
                <a:ea typeface="Times New Roman" panose="02020603050405020304" pitchFamily="18" charset="0"/>
                <a:cs typeface="Times New Roman" panose="02020603050405020304" pitchFamily="18" charset="0"/>
              </a:rPr>
              <a:t>changes in requirements</a:t>
            </a:r>
            <a:r>
              <a:rPr lang="en-IN" dirty="0">
                <a:latin typeface="Times New Roman" panose="02020603050405020304" pitchFamily="18" charset="0"/>
                <a:ea typeface="Times New Roman" panose="02020603050405020304" pitchFamily="18" charset="0"/>
                <a:cs typeface="Times New Roman" panose="02020603050405020304" pitchFamily="18" charset="0"/>
              </a:rPr>
              <a:t> – Users may update their needs midway.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Time and Budget Constraints</a:t>
            </a:r>
            <a:r>
              <a:rPr lang="en-IN" dirty="0">
                <a:latin typeface="Times New Roman" panose="02020603050405020304" pitchFamily="18" charset="0"/>
                <a:ea typeface="Times New Roman" panose="02020603050405020304" pitchFamily="18" charset="0"/>
                <a:cs typeface="Times New Roman" panose="02020603050405020304" pitchFamily="18" charset="0"/>
              </a:rPr>
              <a:t> – Projects must be completed quickly and cheaply.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Team Skills</a:t>
            </a:r>
            <a:r>
              <a:rPr lang="en-IN" dirty="0">
                <a:latin typeface="Times New Roman" panose="02020603050405020304" pitchFamily="18" charset="0"/>
                <a:ea typeface="Times New Roman" panose="02020603050405020304" pitchFamily="18" charset="0"/>
                <a:cs typeface="Times New Roman" panose="02020603050405020304" pitchFamily="18" charset="0"/>
              </a:rPr>
              <a:t> – A less experienced team might introduce errors.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Technology Integration</a:t>
            </a:r>
            <a:r>
              <a:rPr lang="en-IN" dirty="0">
                <a:latin typeface="Times New Roman" panose="02020603050405020304" pitchFamily="18" charset="0"/>
                <a:ea typeface="Times New Roman" panose="02020603050405020304" pitchFamily="18" charset="0"/>
                <a:cs typeface="Times New Roman" panose="02020603050405020304" pitchFamily="18" charset="0"/>
              </a:rPr>
              <a:t> – Software today must integrate with other systems and platforms.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Lack of defined quality processes</a:t>
            </a:r>
            <a:r>
              <a:rPr lang="en-IN" dirty="0">
                <a:latin typeface="Times New Roman" panose="02020603050405020304" pitchFamily="18" charset="0"/>
                <a:ea typeface="Times New Roman" panose="02020603050405020304" pitchFamily="18" charset="0"/>
                <a:cs typeface="Times New Roman" panose="02020603050405020304" pitchFamily="18" charset="0"/>
              </a:rPr>
              <a:t> – Many teams skip SQA planning.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Times New Roman" panose="02020603050405020304" pitchFamily="18" charset="0"/>
                <a:ea typeface="Times New Roman" panose="02020603050405020304" pitchFamily="18" charset="0"/>
                <a:cs typeface="Times New Roman" panose="02020603050405020304" pitchFamily="18" charset="0"/>
              </a:rPr>
              <a:t>Example:</a:t>
            </a:r>
            <a:r>
              <a:rPr lang="en-IN" dirty="0">
                <a:latin typeface="Times New Roman" panose="02020603050405020304" pitchFamily="18" charset="0"/>
                <a:ea typeface="Times New Roman" panose="02020603050405020304" pitchFamily="18" charset="0"/>
                <a:cs typeface="Times New Roman" panose="02020603050405020304" pitchFamily="18" charset="0"/>
              </a:rPr>
              <a:t> A mobile app launched quickly without testing might crash on some devices – a quality failure.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26771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3196" y="809086"/>
            <a:ext cx="10476417" cy="5078313"/>
          </a:xfrm>
          <a:prstGeom prst="rect">
            <a:avLst/>
          </a:prstGeom>
        </p:spPr>
        <p:txBody>
          <a:bodyPr wrap="square">
            <a:spAutoFit/>
          </a:bodyPr>
          <a:lstStyle/>
          <a:p>
            <a:pPr lvl="0"/>
            <a:r>
              <a:rPr lang="en-IN" b="1" dirty="0">
                <a:latin typeface="Times New Roman" panose="02020603050405020304" pitchFamily="18" charset="0"/>
                <a:cs typeface="Times New Roman" panose="02020603050405020304" pitchFamily="18" charset="0"/>
              </a:rPr>
              <a:t>Ensure Requirements Are Clear and Complete</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Before signing, all project </a:t>
            </a:r>
            <a:r>
              <a:rPr lang="en-IN" b="1" dirty="0">
                <a:latin typeface="Times New Roman" panose="02020603050405020304" pitchFamily="18" charset="0"/>
                <a:cs typeface="Times New Roman" panose="02020603050405020304" pitchFamily="18" charset="0"/>
              </a:rPr>
              <a:t>requirements</a:t>
            </a:r>
            <a:r>
              <a:rPr lang="en-IN" dirty="0">
                <a:latin typeface="Times New Roman" panose="02020603050405020304" pitchFamily="18" charset="0"/>
                <a:cs typeface="Times New Roman" panose="02020603050405020304" pitchFamily="18" charset="0"/>
              </a:rPr>
              <a:t> must be clearly defined and understood by both parties. This includes technical requirements, deadlines, features, and expected outcomes.</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Why it matters</a:t>
            </a:r>
            <a:r>
              <a:rPr lang="en-IN" dirty="0">
                <a:latin typeface="Times New Roman" panose="02020603050405020304" pitchFamily="18" charset="0"/>
                <a:cs typeface="Times New Roman" panose="02020603050405020304" pitchFamily="18" charset="0"/>
              </a:rPr>
              <a:t>: If requirements aren’t clear, misunderstandings may arise later, leading to issues with the product quality or client expectations.</a:t>
            </a:r>
          </a:p>
          <a:p>
            <a:pPr marL="742950" lvl="1"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Example</a:t>
            </a:r>
            <a:r>
              <a:rPr lang="en-IN" dirty="0" smtClean="0">
                <a:latin typeface="Times New Roman" panose="02020603050405020304" pitchFamily="18" charset="0"/>
                <a:cs typeface="Times New Roman" panose="02020603050405020304" pitchFamily="18" charset="0"/>
              </a:rPr>
              <a:t>: The client may specify that the software should allow </a:t>
            </a:r>
            <a:r>
              <a:rPr lang="en-IN" b="1" dirty="0" smtClean="0">
                <a:latin typeface="Times New Roman" panose="02020603050405020304" pitchFamily="18" charset="0"/>
                <a:cs typeface="Times New Roman" panose="02020603050405020304" pitchFamily="18" charset="0"/>
              </a:rPr>
              <a:t>real-time tracking</a:t>
            </a:r>
            <a:r>
              <a:rPr lang="en-IN" dirty="0" smtClean="0">
                <a:latin typeface="Times New Roman" panose="02020603050405020304" pitchFamily="18" charset="0"/>
                <a:cs typeface="Times New Roman" panose="02020603050405020304" pitchFamily="18" charset="0"/>
              </a:rPr>
              <a:t>, and the development team needs to ensure that this feature is technically feasible and well-defined in the contract.</a:t>
            </a:r>
          </a:p>
          <a:p>
            <a:pPr lvl="0"/>
            <a:r>
              <a:rPr lang="en-IN" b="1" dirty="0" smtClean="0">
                <a:latin typeface="Times New Roman" panose="02020603050405020304" pitchFamily="18" charset="0"/>
                <a:cs typeface="Times New Roman" panose="02020603050405020304" pitchFamily="18" charset="0"/>
              </a:rPr>
              <a:t>Verify </a:t>
            </a:r>
            <a:r>
              <a:rPr lang="en-IN" b="1" dirty="0">
                <a:latin typeface="Times New Roman" panose="02020603050405020304" pitchFamily="18" charset="0"/>
                <a:cs typeface="Times New Roman" panose="02020603050405020304" pitchFamily="18" charset="0"/>
              </a:rPr>
              <a:t>That the Scope Is Realistic</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The scope of the project should be </a:t>
            </a:r>
            <a:r>
              <a:rPr lang="en-IN" b="1" dirty="0">
                <a:latin typeface="Times New Roman" panose="02020603050405020304" pitchFamily="18" charset="0"/>
                <a:cs typeface="Times New Roman" panose="02020603050405020304" pitchFamily="18" charset="0"/>
              </a:rPr>
              <a:t>practical</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achievable</a:t>
            </a:r>
            <a:r>
              <a:rPr lang="en-IN" dirty="0">
                <a:latin typeface="Times New Roman" panose="02020603050405020304" pitchFamily="18" charset="0"/>
                <a:cs typeface="Times New Roman" panose="02020603050405020304" pitchFamily="18" charset="0"/>
              </a:rPr>
              <a:t> within the specified timeframe and budget. The contract should clearly define what is included and what is excluded to avoid </a:t>
            </a:r>
            <a:r>
              <a:rPr lang="en-IN" b="1" dirty="0">
                <a:latin typeface="Times New Roman" panose="02020603050405020304" pitchFamily="18" charset="0"/>
                <a:cs typeface="Times New Roman" panose="02020603050405020304" pitchFamily="18" charset="0"/>
              </a:rPr>
              <a:t>scope creep</a:t>
            </a:r>
            <a:r>
              <a:rPr lang="en-IN" dirty="0">
                <a:latin typeface="Times New Roman" panose="02020603050405020304" pitchFamily="18" charset="0"/>
                <a:cs typeface="Times New Roman" panose="02020603050405020304" pitchFamily="18" charset="0"/>
              </a:rPr>
              <a:t> (uncontrolled changes to the project scope).</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Why it matters</a:t>
            </a:r>
            <a:r>
              <a:rPr lang="en-IN" dirty="0">
                <a:latin typeface="Times New Roman" panose="02020603050405020304" pitchFamily="18" charset="0"/>
                <a:cs typeface="Times New Roman" panose="02020603050405020304" pitchFamily="18" charset="0"/>
              </a:rPr>
              <a:t>: A </a:t>
            </a:r>
            <a:r>
              <a:rPr lang="en-IN" b="1" dirty="0">
                <a:latin typeface="Times New Roman" panose="02020603050405020304" pitchFamily="18" charset="0"/>
                <a:cs typeface="Times New Roman" panose="02020603050405020304" pitchFamily="18" charset="0"/>
              </a:rPr>
              <a:t>realistic scope</a:t>
            </a:r>
            <a:r>
              <a:rPr lang="en-IN" dirty="0">
                <a:latin typeface="Times New Roman" panose="02020603050405020304" pitchFamily="18" charset="0"/>
                <a:cs typeface="Times New Roman" panose="02020603050405020304" pitchFamily="18" charset="0"/>
              </a:rPr>
              <a:t> ensures the development team can meet expectations without over-promising or under-delivering. If the scope is not feasible, the project may run into delays or issues that affect quality.</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A company agrees to develop a mobile app with a specific set of features (e.g., user registration, real-time notifications, etc.) within 6 months. The scope is carefully evaluated to ensure it can be delivered within that time frame.</a:t>
            </a:r>
          </a:p>
        </p:txBody>
      </p:sp>
      <p:sp>
        <p:nvSpPr>
          <p:cNvPr id="4" name="Rectangle 3"/>
          <p:cNvSpPr/>
          <p:nvPr/>
        </p:nvSpPr>
        <p:spPr>
          <a:xfrm>
            <a:off x="3587953" y="0"/>
            <a:ext cx="6248827" cy="593304"/>
          </a:xfrm>
          <a:prstGeom prst="rect">
            <a:avLst/>
          </a:prstGeom>
        </p:spPr>
        <p:txBody>
          <a:bodyPr wrap="none">
            <a:spAutoFit/>
          </a:bodyPr>
          <a:lstStyle/>
          <a:p>
            <a:pPr>
              <a:lnSpc>
                <a:spcPct val="107000"/>
              </a:lnSpc>
              <a:spcAft>
                <a:spcPts val="800"/>
              </a:spcAft>
            </a:pPr>
            <a:r>
              <a:rPr lang="en-IN" sz="3200" b="1" dirty="0">
                <a:latin typeface="Times New Roman" panose="02020603050405020304" pitchFamily="18" charset="0"/>
                <a:ea typeface="Times New Roman" panose="02020603050405020304" pitchFamily="18" charset="0"/>
                <a:cs typeface="Times New Roman" panose="02020603050405020304" pitchFamily="18" charset="0"/>
              </a:rPr>
              <a:t>Key Elements of Contract Review:</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8010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03902" y="73041"/>
            <a:ext cx="6248827" cy="593304"/>
          </a:xfrm>
          <a:prstGeom prst="rect">
            <a:avLst/>
          </a:prstGeom>
        </p:spPr>
        <p:txBody>
          <a:bodyPr wrap="none">
            <a:spAutoFit/>
          </a:bodyPr>
          <a:lstStyle/>
          <a:p>
            <a:pPr>
              <a:lnSpc>
                <a:spcPct val="107000"/>
              </a:lnSpc>
              <a:spcAft>
                <a:spcPts val="800"/>
              </a:spcAft>
            </a:pPr>
            <a:r>
              <a:rPr lang="en-IN" sz="3200" b="1" dirty="0">
                <a:latin typeface="Times New Roman" panose="02020603050405020304" pitchFamily="18" charset="0"/>
                <a:ea typeface="Times New Roman" panose="02020603050405020304" pitchFamily="18" charset="0"/>
                <a:cs typeface="Times New Roman" panose="02020603050405020304" pitchFamily="18" charset="0"/>
              </a:rPr>
              <a:t>Key Elements of Contract Review:</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942029" y="1287543"/>
            <a:ext cx="9700030" cy="3363741"/>
          </a:xfrm>
          <a:prstGeom prst="rect">
            <a:avLst/>
          </a:prstGeom>
        </p:spPr>
        <p:txBody>
          <a:bodyPr wrap="square">
            <a:spAutoFit/>
          </a:bodyPr>
          <a:lstStyle/>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Confirm Quality, Performance, and Legal Obligations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Arial" panose="020B0604020202020204" pitchFamily="34" charset="0"/>
              <a:buChar char="•"/>
              <a:tabLst>
                <a:tab pos="9144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ea typeface="Times New Roman" panose="02020603050405020304" pitchFamily="18" charset="0"/>
                <a:cs typeface="Times New Roman" panose="02020603050405020304" pitchFamily="18" charset="0"/>
              </a:rPr>
              <a:t>: The contract should clearly state any quality standards (such as </a:t>
            </a:r>
            <a:r>
              <a:rPr lang="en-IN" b="1" dirty="0">
                <a:latin typeface="Times New Roman" panose="02020603050405020304" pitchFamily="18" charset="0"/>
                <a:ea typeface="Times New Roman" panose="02020603050405020304" pitchFamily="18" charset="0"/>
                <a:cs typeface="Times New Roman" panose="02020603050405020304" pitchFamily="18" charset="0"/>
              </a:rPr>
              <a:t>performance metrics</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latin typeface="Times New Roman" panose="02020603050405020304" pitchFamily="18" charset="0"/>
                <a:ea typeface="Times New Roman" panose="02020603050405020304" pitchFamily="18" charset="0"/>
                <a:cs typeface="Times New Roman" panose="02020603050405020304" pitchFamily="18" charset="0"/>
              </a:rPr>
              <a:t>response times</a:t>
            </a:r>
            <a:r>
              <a:rPr lang="en-IN" dirty="0">
                <a:latin typeface="Times New Roman" panose="02020603050405020304" pitchFamily="18" charset="0"/>
                <a:ea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ea typeface="Times New Roman" panose="02020603050405020304" pitchFamily="18" charset="0"/>
                <a:cs typeface="Times New Roman" panose="02020603050405020304" pitchFamily="18" charset="0"/>
              </a:rPr>
              <a:t>security requirements</a:t>
            </a:r>
            <a:r>
              <a:rPr lang="en-IN" dirty="0">
                <a:latin typeface="Times New Roman" panose="02020603050405020304" pitchFamily="18" charset="0"/>
                <a:ea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ea typeface="Times New Roman" panose="02020603050405020304" pitchFamily="18" charset="0"/>
                <a:cs typeface="Times New Roman" panose="02020603050405020304" pitchFamily="18" charset="0"/>
              </a:rPr>
              <a:t>legal obligations</a:t>
            </a:r>
            <a:r>
              <a:rPr lang="en-IN" dirty="0">
                <a:latin typeface="Times New Roman" panose="02020603050405020304" pitchFamily="18" charset="0"/>
                <a:ea typeface="Times New Roman" panose="02020603050405020304" pitchFamily="18" charset="0"/>
                <a:cs typeface="Times New Roman" panose="02020603050405020304" pitchFamily="18" charset="0"/>
              </a:rPr>
              <a:t> (like compliance with regulations).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Arial" panose="020B0604020202020204" pitchFamily="34" charset="0"/>
              <a:buChar char="•"/>
              <a:tabLst>
                <a:tab pos="9144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Why it matters</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latin typeface="Times New Roman" panose="02020603050405020304" pitchFamily="18" charset="0"/>
                <a:ea typeface="Times New Roman" panose="02020603050405020304" pitchFamily="18" charset="0"/>
                <a:cs typeface="Times New Roman" panose="02020603050405020304" pitchFamily="18" charset="0"/>
              </a:rPr>
              <a:t>Quality clauses</a:t>
            </a:r>
            <a:r>
              <a:rPr lang="en-IN" dirty="0">
                <a:latin typeface="Times New Roman" panose="02020603050405020304" pitchFamily="18" charset="0"/>
                <a:ea typeface="Times New Roman" panose="02020603050405020304" pitchFamily="18" charset="0"/>
                <a:cs typeface="Times New Roman" panose="02020603050405020304" pitchFamily="18" charset="0"/>
              </a:rPr>
              <a:t> in the contract help ensure that the delivered product meets specific performance and security standards. It also helps avoid any legal issues by confirming that both parties understand and agree to the terms.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Arial" panose="020B0604020202020204" pitchFamily="34" charset="0"/>
              <a:buChar char="•"/>
              <a:tabLst>
                <a:tab pos="9144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Example</a:t>
            </a:r>
            <a:r>
              <a:rPr lang="en-IN" dirty="0">
                <a:latin typeface="Times New Roman" panose="02020603050405020304" pitchFamily="18" charset="0"/>
                <a:ea typeface="Times New Roman" panose="02020603050405020304" pitchFamily="18" charset="0"/>
                <a:cs typeface="Times New Roman" panose="02020603050405020304" pitchFamily="18" charset="0"/>
              </a:rPr>
              <a:t>: A software company may clarify in the contract that the </a:t>
            </a:r>
            <a:r>
              <a:rPr lang="en-IN" b="1" dirty="0">
                <a:latin typeface="Times New Roman" panose="02020603050405020304" pitchFamily="18" charset="0"/>
                <a:ea typeface="Times New Roman" panose="02020603050405020304" pitchFamily="18" charset="0"/>
                <a:cs typeface="Times New Roman" panose="02020603050405020304" pitchFamily="18" charset="0"/>
              </a:rPr>
              <a:t>response time</a:t>
            </a:r>
            <a:r>
              <a:rPr lang="en-IN" dirty="0">
                <a:latin typeface="Times New Roman" panose="02020603050405020304" pitchFamily="18" charset="0"/>
                <a:ea typeface="Times New Roman" panose="02020603050405020304" pitchFamily="18" charset="0"/>
                <a:cs typeface="Times New Roman" panose="02020603050405020304" pitchFamily="18" charset="0"/>
              </a:rPr>
              <a:t> of the application should be less than </a:t>
            </a:r>
            <a:r>
              <a:rPr lang="en-IN" b="1" dirty="0">
                <a:latin typeface="Times New Roman" panose="02020603050405020304" pitchFamily="18" charset="0"/>
                <a:ea typeface="Times New Roman" panose="02020603050405020304" pitchFamily="18" charset="0"/>
                <a:cs typeface="Times New Roman" panose="02020603050405020304" pitchFamily="18" charset="0"/>
              </a:rPr>
              <a:t>2 seconds</a:t>
            </a:r>
            <a:r>
              <a:rPr lang="en-IN" dirty="0">
                <a:latin typeface="Times New Roman" panose="02020603050405020304" pitchFamily="18" charset="0"/>
                <a:ea typeface="Times New Roman" panose="02020603050405020304" pitchFamily="18" charset="0"/>
                <a:cs typeface="Times New Roman" panose="02020603050405020304" pitchFamily="18" charset="0"/>
              </a:rPr>
              <a:t> under normal load, and if this isn’t met, the company must address performance issues.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613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7EF58C-138C-55F4-DA77-4C3F06C81A1C}"/>
              </a:ext>
            </a:extLst>
          </p:cNvPr>
          <p:cNvSpPr>
            <a:spLocks noGrp="1"/>
          </p:cNvSpPr>
          <p:nvPr>
            <p:ph type="title"/>
          </p:nvPr>
        </p:nvSpPr>
        <p:spPr>
          <a:xfrm>
            <a:off x="1167492" y="457200"/>
            <a:ext cx="10643508" cy="851836"/>
          </a:xfrm>
        </p:spPr>
        <p:txBody>
          <a:bodyPr/>
          <a:lstStyle/>
          <a:p>
            <a:r>
              <a:rPr lang="en-IN" dirty="0"/>
              <a:t>Development and Quality Plans</a:t>
            </a:r>
          </a:p>
        </p:txBody>
      </p:sp>
      <p:sp>
        <p:nvSpPr>
          <p:cNvPr id="3" name="Content Placeholder 2">
            <a:extLst>
              <a:ext uri="{FF2B5EF4-FFF2-40B4-BE49-F238E27FC236}">
                <a16:creationId xmlns="" xmlns:a16="http://schemas.microsoft.com/office/drawing/2014/main" id="{9B5DDE7C-335B-FD23-E1E6-CDCB99B7878C}"/>
              </a:ext>
            </a:extLst>
          </p:cNvPr>
          <p:cNvSpPr>
            <a:spLocks noGrp="1"/>
          </p:cNvSpPr>
          <p:nvPr>
            <p:ph idx="15"/>
          </p:nvPr>
        </p:nvSpPr>
        <p:spPr>
          <a:xfrm>
            <a:off x="204287" y="2662338"/>
            <a:ext cx="6725902" cy="2211117"/>
          </a:xfrm>
        </p:spPr>
        <p:txBody>
          <a:bodyPr>
            <a:normAutofit/>
          </a:bodyPr>
          <a:lstStyle/>
          <a:p>
            <a:r>
              <a:rPr lang="en-IN" dirty="0">
                <a:latin typeface="Times New Roman" panose="02020603050405020304" pitchFamily="18" charset="0"/>
                <a:cs typeface="Times New Roman" panose="02020603050405020304" pitchFamily="18" charset="0"/>
              </a:rPr>
              <a:t>These are official documents that guide the entire software project, ensuring it runs smoothly and meets both </a:t>
            </a:r>
            <a:r>
              <a:rPr lang="en-IN" b="1" dirty="0">
                <a:latin typeface="Times New Roman" panose="02020603050405020304" pitchFamily="18" charset="0"/>
                <a:cs typeface="Times New Roman" panose="02020603050405020304" pitchFamily="18" charset="0"/>
              </a:rPr>
              <a:t>development</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quality</a:t>
            </a:r>
            <a:r>
              <a:rPr lang="en-IN" dirty="0">
                <a:latin typeface="Times New Roman" panose="02020603050405020304" pitchFamily="18" charset="0"/>
                <a:cs typeface="Times New Roman" panose="02020603050405020304" pitchFamily="18" charset="0"/>
              </a:rPr>
              <a:t> goals.</a:t>
            </a:r>
          </a:p>
        </p:txBody>
      </p:sp>
      <p:pic>
        <p:nvPicPr>
          <p:cNvPr id="25" name="Picture Placeholder 24" descr="A couple of people looking at a computer">
            <a:extLst>
              <a:ext uri="{FF2B5EF4-FFF2-40B4-BE49-F238E27FC236}">
                <a16:creationId xmlns="" xmlns:a16="http://schemas.microsoft.com/office/drawing/2014/main" id="{E57751D1-D655-B1C0-2407-A8826F551024}"/>
              </a:ext>
            </a:extLst>
          </p:cNvPr>
          <p:cNvPicPr>
            <a:picLocks noGrp="1" noChangeAspect="1"/>
          </p:cNvPicPr>
          <p:nvPr>
            <p:ph type="pic" sz="quarter" idx="14"/>
          </p:nvPr>
        </p:nvPicPr>
        <p:blipFill>
          <a:blip r:embed="rId3">
            <a:duotone>
              <a:schemeClr val="accent4">
                <a:shade val="45000"/>
                <a:satMod val="135000"/>
              </a:schemeClr>
              <a:prstClr val="white"/>
            </a:duotone>
          </a:blip>
          <a:srcRect l="16667" r="16667"/>
          <a:stretch/>
        </p:blipFill>
        <p:spPr>
          <a:xfrm>
            <a:off x="7317920" y="1447800"/>
            <a:ext cx="4214010" cy="4214010"/>
          </a:xfrm>
        </p:spPr>
      </p:pic>
    </p:spTree>
    <p:extLst>
      <p:ext uri="{BB962C8B-B14F-4D97-AF65-F5344CB8AC3E}">
        <p14:creationId xmlns:p14="http://schemas.microsoft.com/office/powerpoint/2010/main" val="471935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6265" y="395269"/>
            <a:ext cx="10937507" cy="6462731"/>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Development Plan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Development Plan</a:t>
            </a:r>
            <a:r>
              <a:rPr lang="en-IN" dirty="0">
                <a:latin typeface="Times New Roman" panose="02020603050405020304" pitchFamily="18" charset="0"/>
                <a:cs typeface="Times New Roman" panose="02020603050405020304" pitchFamily="18" charset="0"/>
              </a:rPr>
              <a:t> is a roadmap for how the project will be developed. It covers the following</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Project Schedule</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A timeline showing when different tasks and milestones will be completed. It helps the team stay on track and meet deadlines.</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The development team may plan to complete the </a:t>
            </a:r>
            <a:r>
              <a:rPr lang="en-IN" b="1" dirty="0">
                <a:latin typeface="Times New Roman" panose="02020603050405020304" pitchFamily="18" charset="0"/>
                <a:cs typeface="Times New Roman" panose="02020603050405020304" pitchFamily="18" charset="0"/>
              </a:rPr>
              <a:t>user interface design</a:t>
            </a:r>
            <a:r>
              <a:rPr lang="en-IN" dirty="0">
                <a:latin typeface="Times New Roman" panose="02020603050405020304" pitchFamily="18" charset="0"/>
                <a:cs typeface="Times New Roman" panose="02020603050405020304" pitchFamily="18" charset="0"/>
              </a:rPr>
              <a:t> by </a:t>
            </a:r>
            <a:r>
              <a:rPr lang="en-IN" b="1" dirty="0">
                <a:latin typeface="Times New Roman" panose="02020603050405020304" pitchFamily="18" charset="0"/>
                <a:cs typeface="Times New Roman" panose="02020603050405020304" pitchFamily="18" charset="0"/>
              </a:rPr>
              <a:t>week 4</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backend development</a:t>
            </a:r>
            <a:r>
              <a:rPr lang="en-IN" dirty="0">
                <a:latin typeface="Times New Roman" panose="02020603050405020304" pitchFamily="18" charset="0"/>
                <a:cs typeface="Times New Roman" panose="02020603050405020304" pitchFamily="18" charset="0"/>
              </a:rPr>
              <a:t> by </a:t>
            </a:r>
            <a:r>
              <a:rPr lang="en-IN" b="1" dirty="0">
                <a:latin typeface="Times New Roman" panose="02020603050405020304" pitchFamily="18" charset="0"/>
                <a:cs typeface="Times New Roman" panose="02020603050405020304" pitchFamily="18" charset="0"/>
              </a:rPr>
              <a:t>week 8</a:t>
            </a:r>
            <a:r>
              <a:rPr lang="en-IN" dirty="0">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Tools and Technologies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This section specifies the technologies, frameworks, and tools that will be used during development.</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The team may decide to use </a:t>
            </a:r>
            <a:r>
              <a:rPr lang="en-IN" b="1" dirty="0">
                <a:latin typeface="Times New Roman" panose="02020603050405020304" pitchFamily="18" charset="0"/>
                <a:cs typeface="Times New Roman" panose="02020603050405020304" pitchFamily="18" charset="0"/>
              </a:rPr>
              <a:t>React</a:t>
            </a:r>
            <a:r>
              <a:rPr lang="en-IN" dirty="0">
                <a:latin typeface="Times New Roman" panose="02020603050405020304" pitchFamily="18" charset="0"/>
                <a:cs typeface="Times New Roman" panose="02020603050405020304" pitchFamily="18" charset="0"/>
              </a:rPr>
              <a:t> for frontend development, </a:t>
            </a:r>
            <a:r>
              <a:rPr lang="en-IN" b="1" dirty="0">
                <a:latin typeface="Times New Roman" panose="02020603050405020304" pitchFamily="18" charset="0"/>
                <a:cs typeface="Times New Roman" panose="02020603050405020304" pitchFamily="18" charset="0"/>
              </a:rPr>
              <a:t>Node.js</a:t>
            </a:r>
            <a:r>
              <a:rPr lang="en-IN" dirty="0">
                <a:latin typeface="Times New Roman" panose="02020603050405020304" pitchFamily="18" charset="0"/>
                <a:cs typeface="Times New Roman" panose="02020603050405020304" pitchFamily="18" charset="0"/>
              </a:rPr>
              <a:t> for backend, and </a:t>
            </a:r>
            <a:r>
              <a:rPr lang="en-IN" b="1" dirty="0">
                <a:latin typeface="Times New Roman" panose="02020603050405020304" pitchFamily="18" charset="0"/>
                <a:cs typeface="Times New Roman" panose="02020603050405020304" pitchFamily="18" charset="0"/>
              </a:rPr>
              <a:t>Git</a:t>
            </a:r>
            <a:r>
              <a:rPr lang="en-IN" dirty="0">
                <a:latin typeface="Times New Roman" panose="02020603050405020304" pitchFamily="18" charset="0"/>
                <a:cs typeface="Times New Roman" panose="02020603050405020304" pitchFamily="18" charset="0"/>
              </a:rPr>
              <a:t> for version control.</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Resource Allocation</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Specifies the human and technical resources required for the project. It includes team members, their roles, and any additional resources like servers or software.</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A </a:t>
            </a:r>
            <a:r>
              <a:rPr lang="en-IN" b="1" dirty="0">
                <a:latin typeface="Times New Roman" panose="02020603050405020304" pitchFamily="18" charset="0"/>
                <a:cs typeface="Times New Roman" panose="02020603050405020304" pitchFamily="18" charset="0"/>
              </a:rPr>
              <a:t>project manager</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UI/UX designer</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front-end developer</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back-end developer</a:t>
            </a:r>
            <a:r>
              <a:rPr lang="en-IN" dirty="0">
                <a:latin typeface="Times New Roman" panose="02020603050405020304" pitchFamily="18" charset="0"/>
                <a:cs typeface="Times New Roman" panose="02020603050405020304" pitchFamily="18" charset="0"/>
              </a:rPr>
              <a:t> are allocated specific tasks.</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Milestones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Key checkpoints in the project where significant progress is reviewed. These milestones ensure the project is on track.</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Milestone 1</a:t>
            </a:r>
            <a:r>
              <a:rPr lang="en-IN" dirty="0">
                <a:latin typeface="Times New Roman" panose="02020603050405020304" pitchFamily="18" charset="0"/>
                <a:cs typeface="Times New Roman" panose="02020603050405020304" pitchFamily="18" charset="0"/>
              </a:rPr>
              <a:t>: Completion of </a:t>
            </a:r>
            <a:r>
              <a:rPr lang="en-IN" b="1" dirty="0">
                <a:latin typeface="Times New Roman" panose="02020603050405020304" pitchFamily="18" charset="0"/>
                <a:cs typeface="Times New Roman" panose="02020603050405020304" pitchFamily="18" charset="0"/>
              </a:rPr>
              <a:t>UI design</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Milestone 2</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Alpha testing</a:t>
            </a:r>
            <a:r>
              <a:rPr lang="en-IN" dirty="0">
                <a:latin typeface="Times New Roman" panose="02020603050405020304" pitchFamily="18" charset="0"/>
                <a:cs typeface="Times New Roman" panose="02020603050405020304" pitchFamily="18" charset="0"/>
              </a:rPr>
              <a:t> of the core features.</a:t>
            </a:r>
          </a:p>
          <a:p>
            <a:pPr marL="342900" lvl="0" indent="-342900">
              <a:lnSpc>
                <a:spcPct val="107000"/>
              </a:lnSpc>
              <a:spcAft>
                <a:spcPts val="800"/>
              </a:spcAft>
              <a:buSzPts val="1000"/>
              <a:buFont typeface="Symbol" panose="05050102010706020507" pitchFamily="18" charset="2"/>
              <a:buChar char=""/>
              <a:tabLst>
                <a:tab pos="457200" algn="l"/>
              </a:tabLs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9577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5993" y="181261"/>
            <a:ext cx="10937507" cy="67397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Quality Plan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Quality Plan</a:t>
            </a:r>
            <a:r>
              <a:rPr lang="en-IN" dirty="0">
                <a:latin typeface="Times New Roman" panose="02020603050405020304" pitchFamily="18" charset="0"/>
                <a:cs typeface="Times New Roman" panose="02020603050405020304" pitchFamily="18" charset="0"/>
              </a:rPr>
              <a:t> ensures that the software meets the required quality standards and objectives. It includes</a:t>
            </a: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Quality Objectives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These are the measurable goals that the software must achieve in terms of quality, such as </a:t>
            </a:r>
            <a:r>
              <a:rPr lang="en-IN" b="1" dirty="0">
                <a:latin typeface="Times New Roman" panose="02020603050405020304" pitchFamily="18" charset="0"/>
                <a:cs typeface="Times New Roman" panose="02020603050405020304" pitchFamily="18" charset="0"/>
              </a:rPr>
              <a:t>performance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security</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usability</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The objective may be to ensure the software has a </a:t>
            </a:r>
            <a:r>
              <a:rPr lang="en-IN" b="1" dirty="0">
                <a:latin typeface="Times New Roman" panose="02020603050405020304" pitchFamily="18" charset="0"/>
                <a:cs typeface="Times New Roman" panose="02020603050405020304" pitchFamily="18" charset="0"/>
              </a:rPr>
              <a:t>response time of less than 2 seconds</a:t>
            </a:r>
            <a:r>
              <a:rPr lang="en-IN" dirty="0">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Standards to Follow</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Lists the quality standards the project will adhere to, such as </a:t>
            </a:r>
            <a:r>
              <a:rPr lang="en-IN" b="1" dirty="0">
                <a:latin typeface="Times New Roman" panose="02020603050405020304" pitchFamily="18" charset="0"/>
                <a:cs typeface="Times New Roman" panose="02020603050405020304" pitchFamily="18" charset="0"/>
              </a:rPr>
              <a:t>ISO 9001</a:t>
            </a:r>
            <a:r>
              <a:rPr lang="en-IN" dirty="0">
                <a:latin typeface="Times New Roman" panose="02020603050405020304" pitchFamily="18" charset="0"/>
                <a:cs typeface="Times New Roman" panose="02020603050405020304" pitchFamily="18" charset="0"/>
              </a:rPr>
              <a:t> or </a:t>
            </a:r>
            <a:r>
              <a:rPr lang="en-IN" b="1" dirty="0">
                <a:latin typeface="Times New Roman" panose="02020603050405020304" pitchFamily="18" charset="0"/>
                <a:cs typeface="Times New Roman" panose="02020603050405020304" pitchFamily="18" charset="0"/>
              </a:rPr>
              <a:t>CMMI</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The project may follow </a:t>
            </a:r>
            <a:r>
              <a:rPr lang="en-IN" b="1" dirty="0">
                <a:latin typeface="Times New Roman" panose="02020603050405020304" pitchFamily="18" charset="0"/>
                <a:cs typeface="Times New Roman" panose="02020603050405020304" pitchFamily="18" charset="0"/>
              </a:rPr>
              <a:t>ISO 9001</a:t>
            </a:r>
            <a:r>
              <a:rPr lang="en-IN" dirty="0">
                <a:latin typeface="Times New Roman" panose="02020603050405020304" pitchFamily="18" charset="0"/>
                <a:cs typeface="Times New Roman" panose="02020603050405020304" pitchFamily="18" charset="0"/>
              </a:rPr>
              <a:t> standards to ensure consistency in quality management.</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QA Methods and Tools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Describes the quality assurance methods (e.g., manual or automated testing) and the tools (e.g., </a:t>
            </a:r>
            <a:r>
              <a:rPr lang="en-IN" b="1" dirty="0">
                <a:latin typeface="Times New Roman" panose="02020603050405020304" pitchFamily="18" charset="0"/>
                <a:cs typeface="Times New Roman" panose="02020603050405020304" pitchFamily="18" charset="0"/>
              </a:rPr>
              <a:t>Selenium</a:t>
            </a:r>
            <a:r>
              <a:rPr lang="en-IN" dirty="0">
                <a:latin typeface="Times New Roman" panose="02020603050405020304" pitchFamily="18" charset="0"/>
                <a:cs typeface="Times New Roman" panose="02020603050405020304" pitchFamily="18" charset="0"/>
              </a:rPr>
              <a:t> for automated testing) that will be used.</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The project might use </a:t>
            </a:r>
            <a:r>
              <a:rPr lang="en-IN" b="1" dirty="0" err="1">
                <a:latin typeface="Times New Roman" panose="02020603050405020304" pitchFamily="18" charset="0"/>
                <a:cs typeface="Times New Roman" panose="02020603050405020304" pitchFamily="18" charset="0"/>
              </a:rPr>
              <a:t>JUnit</a:t>
            </a:r>
            <a:r>
              <a:rPr lang="en-IN" dirty="0">
                <a:latin typeface="Times New Roman" panose="02020603050405020304" pitchFamily="18" charset="0"/>
                <a:cs typeface="Times New Roman" panose="02020603050405020304" pitchFamily="18" charset="0"/>
              </a:rPr>
              <a:t> for unit testing and </a:t>
            </a:r>
            <a:r>
              <a:rPr lang="en-IN" b="1" dirty="0">
                <a:latin typeface="Times New Roman" panose="02020603050405020304" pitchFamily="18" charset="0"/>
                <a:cs typeface="Times New Roman" panose="02020603050405020304" pitchFamily="18" charset="0"/>
              </a:rPr>
              <a:t>Selenium</a:t>
            </a:r>
            <a:r>
              <a:rPr lang="en-IN" dirty="0">
                <a:latin typeface="Times New Roman" panose="02020603050405020304" pitchFamily="18" charset="0"/>
                <a:cs typeface="Times New Roman" panose="02020603050405020304" pitchFamily="18" charset="0"/>
              </a:rPr>
              <a:t> for functional testing.</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Review and Testing Processes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Defines the processes for </a:t>
            </a:r>
            <a:r>
              <a:rPr lang="en-IN" b="1" dirty="0">
                <a:latin typeface="Times New Roman" panose="02020603050405020304" pitchFamily="18" charset="0"/>
                <a:cs typeface="Times New Roman" panose="02020603050405020304" pitchFamily="18" charset="0"/>
              </a:rPr>
              <a:t>code reviews</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peer reviews</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testing cycles</a:t>
            </a:r>
            <a:r>
              <a:rPr lang="en-IN" dirty="0">
                <a:latin typeface="Times New Roman" panose="02020603050405020304" pitchFamily="18" charset="0"/>
                <a:cs typeface="Times New Roman" panose="02020603050405020304" pitchFamily="18" charset="0"/>
              </a:rPr>
              <a:t> to ensure quality is maintained throughout development.</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Code reviews</a:t>
            </a:r>
            <a:r>
              <a:rPr lang="en-IN" dirty="0">
                <a:latin typeface="Times New Roman" panose="02020603050405020304" pitchFamily="18" charset="0"/>
                <a:cs typeface="Times New Roman" panose="02020603050405020304" pitchFamily="18" charset="0"/>
              </a:rPr>
              <a:t> will be held after every sprint, and </a:t>
            </a:r>
            <a:r>
              <a:rPr lang="en-IN" b="1" dirty="0">
                <a:latin typeface="Times New Roman" panose="02020603050405020304" pitchFamily="18" charset="0"/>
                <a:cs typeface="Times New Roman" panose="02020603050405020304" pitchFamily="18" charset="0"/>
              </a:rPr>
              <a:t>integration testing</a:t>
            </a:r>
            <a:r>
              <a:rPr lang="en-IN" dirty="0">
                <a:latin typeface="Times New Roman" panose="02020603050405020304" pitchFamily="18" charset="0"/>
                <a:cs typeface="Times New Roman" panose="02020603050405020304" pitchFamily="18" charset="0"/>
              </a:rPr>
              <a:t> will be done after each module is developed.</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Quality Metrics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These are the measurable indicators used to track quality, such as </a:t>
            </a:r>
            <a:r>
              <a:rPr lang="en-IN" b="1" dirty="0">
                <a:latin typeface="Times New Roman" panose="02020603050405020304" pitchFamily="18" charset="0"/>
                <a:cs typeface="Times New Roman" panose="02020603050405020304" pitchFamily="18" charset="0"/>
              </a:rPr>
              <a:t>defect density</a:t>
            </a:r>
            <a:r>
              <a:rPr lang="en-IN" dirty="0">
                <a:latin typeface="Times New Roman" panose="02020603050405020304" pitchFamily="18" charset="0"/>
                <a:cs typeface="Times New Roman" panose="02020603050405020304" pitchFamily="18" charset="0"/>
              </a:rPr>
              <a:t> or </a:t>
            </a:r>
            <a:r>
              <a:rPr lang="en-IN" b="1" dirty="0">
                <a:latin typeface="Times New Roman" panose="02020603050405020304" pitchFamily="18" charset="0"/>
                <a:cs typeface="Times New Roman" panose="02020603050405020304" pitchFamily="18" charset="0"/>
              </a:rPr>
              <a:t>code coverage</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One quality metric could be ensuring that the code has at least </a:t>
            </a:r>
            <a:r>
              <a:rPr lang="en-IN" b="1" dirty="0">
                <a:latin typeface="Times New Roman" panose="02020603050405020304" pitchFamily="18" charset="0"/>
                <a:cs typeface="Times New Roman" panose="02020603050405020304" pitchFamily="18" charset="0"/>
              </a:rPr>
              <a:t>80% test coverage</a:t>
            </a:r>
            <a:r>
              <a:rPr lang="en-IN" dirty="0">
                <a:latin typeface="Times New Roman" panose="02020603050405020304" pitchFamily="18"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42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CEE190-899A-46D2-989D-C4BC6A46F946}"/>
              </a:ext>
            </a:extLst>
          </p:cNvPr>
          <p:cNvSpPr>
            <a:spLocks noGrp="1"/>
          </p:cNvSpPr>
          <p:nvPr>
            <p:ph type="title"/>
          </p:nvPr>
        </p:nvSpPr>
        <p:spPr>
          <a:xfrm>
            <a:off x="1186772" y="145915"/>
            <a:ext cx="9877466" cy="768485"/>
          </a:xfrm>
        </p:spPr>
        <p:txBody>
          <a:bodyPr/>
          <a:lstStyle/>
          <a:p>
            <a:r>
              <a:rPr lang="en-IN" sz="4200" dirty="0"/>
              <a:t>Software Quality Assurance (SQA) </a:t>
            </a:r>
            <a:endParaRPr lang="en-US" sz="4200" dirty="0"/>
          </a:p>
        </p:txBody>
      </p:sp>
      <p:sp>
        <p:nvSpPr>
          <p:cNvPr id="3" name="Subtitle 2">
            <a:extLst>
              <a:ext uri="{FF2B5EF4-FFF2-40B4-BE49-F238E27FC236}">
                <a16:creationId xmlns="" xmlns:a16="http://schemas.microsoft.com/office/drawing/2014/main" id="{26BC9DE8-A5CC-4BE1-0DE5-CB15D01A7919}"/>
              </a:ext>
            </a:extLst>
          </p:cNvPr>
          <p:cNvSpPr>
            <a:spLocks noGrp="1"/>
          </p:cNvSpPr>
          <p:nvPr>
            <p:ph type="subTitle" idx="1"/>
          </p:nvPr>
        </p:nvSpPr>
        <p:spPr>
          <a:xfrm>
            <a:off x="1186772" y="1527242"/>
            <a:ext cx="6040879" cy="3657600"/>
          </a:xfrm>
        </p:spPr>
        <p:txBody>
          <a:bodyPr/>
          <a:lstStyle/>
          <a:p>
            <a:r>
              <a:rPr lang="en-IN" sz="2400" b="1" u="sng" dirty="0" smtClean="0">
                <a:latin typeface="Times New Roman" panose="02020603050405020304" pitchFamily="18" charset="0"/>
                <a:cs typeface="Times New Roman" panose="02020603050405020304" pitchFamily="18" charset="0"/>
              </a:rPr>
              <a:t>Definition: </a:t>
            </a:r>
            <a:endParaRPr lang="en-IN" sz="2400" b="1" u="sng" dirty="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SQA </a:t>
            </a:r>
            <a:r>
              <a:rPr lang="en-IN" sz="1800" dirty="0">
                <a:latin typeface="Times New Roman" panose="02020603050405020304" pitchFamily="18" charset="0"/>
                <a:cs typeface="Times New Roman" panose="02020603050405020304" pitchFamily="18" charset="0"/>
              </a:rPr>
              <a:t>refers to the </a:t>
            </a:r>
            <a:r>
              <a:rPr lang="en-IN" sz="1800" b="1" dirty="0">
                <a:latin typeface="Times New Roman" panose="02020603050405020304" pitchFamily="18" charset="0"/>
                <a:cs typeface="Times New Roman" panose="02020603050405020304" pitchFamily="18" charset="0"/>
              </a:rPr>
              <a:t>systematic activities</a:t>
            </a:r>
            <a:r>
              <a:rPr lang="en-IN" sz="1800" dirty="0">
                <a:latin typeface="Times New Roman" panose="02020603050405020304" pitchFamily="18" charset="0"/>
                <a:cs typeface="Times New Roman" panose="02020603050405020304" pitchFamily="18" charset="0"/>
              </a:rPr>
              <a:t> that monitor and improve software processes to ensure the final product:                                                          </a:t>
            </a:r>
          </a:p>
          <a:p>
            <a:pPr marL="285750" lvl="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Meets user expectations</a:t>
            </a:r>
          </a:p>
          <a:p>
            <a:pPr marL="285750" lvl="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Adheres to standards (like ISO 9126, IEEE, CMMI)</a:t>
            </a:r>
          </a:p>
          <a:p>
            <a:pPr marL="285750" lvl="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Is </a:t>
            </a:r>
            <a:r>
              <a:rPr lang="en-IN" sz="1800" b="1" dirty="0">
                <a:latin typeface="Times New Roman" panose="02020603050405020304" pitchFamily="18" charset="0"/>
                <a:cs typeface="Times New Roman" panose="02020603050405020304" pitchFamily="18" charset="0"/>
              </a:rPr>
              <a:t>reliable, secure, and maintainable</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SQA is </a:t>
            </a:r>
            <a:r>
              <a:rPr lang="en-IN" sz="1800" b="1" dirty="0">
                <a:latin typeface="Times New Roman" panose="02020603050405020304" pitchFamily="18" charset="0"/>
                <a:cs typeface="Times New Roman" panose="02020603050405020304" pitchFamily="18" charset="0"/>
              </a:rPr>
              <a:t>proactive</a:t>
            </a:r>
            <a:r>
              <a:rPr lang="en-IN" sz="1800" dirty="0">
                <a:latin typeface="Times New Roman" panose="02020603050405020304" pitchFamily="18" charset="0"/>
                <a:cs typeface="Times New Roman" panose="02020603050405020304" pitchFamily="18" charset="0"/>
              </a:rPr>
              <a:t> – it prevents defects instead of just fixing them later.</a:t>
            </a:r>
            <a:endParaRPr lang="en-US" sz="1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6809361" y="1527242"/>
            <a:ext cx="4780863" cy="3657600"/>
          </a:xfrm>
          <a:prstGeom prst="rect">
            <a:avLst/>
          </a:prstGeom>
        </p:spPr>
      </p:pic>
    </p:spTree>
    <p:extLst>
      <p:ext uri="{BB962C8B-B14F-4D97-AF65-F5344CB8AC3E}">
        <p14:creationId xmlns:p14="http://schemas.microsoft.com/office/powerpoint/2010/main" val="779750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7FF5EE67-DE83-C00F-F31C-58A2B46234DB}"/>
              </a:ext>
            </a:extLst>
          </p:cNvPr>
          <p:cNvSpPr>
            <a:spLocks noGrp="1"/>
          </p:cNvSpPr>
          <p:nvPr>
            <p:ph type="title"/>
          </p:nvPr>
        </p:nvSpPr>
        <p:spPr>
          <a:xfrm>
            <a:off x="1167492" y="865762"/>
            <a:ext cx="9779183" cy="780158"/>
          </a:xfrm>
        </p:spPr>
        <p:txBody>
          <a:bodyPr/>
          <a:lstStyle/>
          <a:p>
            <a:r>
              <a:rPr lang="en-IN" dirty="0"/>
              <a:t>Objectives of SQA</a:t>
            </a:r>
            <a:endParaRPr lang="en-US" dirty="0"/>
          </a:p>
        </p:txBody>
      </p:sp>
      <p:sp>
        <p:nvSpPr>
          <p:cNvPr id="3" name="Content Placeholder 2">
            <a:extLst>
              <a:ext uri="{FF2B5EF4-FFF2-40B4-BE49-F238E27FC236}">
                <a16:creationId xmlns=""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pPr lvl="0"/>
            <a:r>
              <a:rPr lang="en-IN" sz="2400" dirty="0">
                <a:latin typeface="Times New Roman" panose="02020603050405020304" pitchFamily="18" charset="0"/>
                <a:cs typeface="Times New Roman" panose="02020603050405020304" pitchFamily="18" charset="0"/>
              </a:rPr>
              <a:t>To </a:t>
            </a:r>
            <a:r>
              <a:rPr lang="en-IN" sz="2400" b="1" dirty="0">
                <a:latin typeface="Times New Roman" panose="02020603050405020304" pitchFamily="18" charset="0"/>
                <a:cs typeface="Times New Roman" panose="02020603050405020304" pitchFamily="18" charset="0"/>
              </a:rPr>
              <a:t>prevent bugs and errors</a:t>
            </a:r>
            <a:r>
              <a:rPr lang="en-IN" sz="2400" dirty="0">
                <a:latin typeface="Times New Roman" panose="02020603050405020304" pitchFamily="18" charset="0"/>
                <a:cs typeface="Times New Roman" panose="02020603050405020304" pitchFamily="18" charset="0"/>
              </a:rPr>
              <a:t> during development.</a:t>
            </a:r>
          </a:p>
          <a:p>
            <a:pPr lvl="0"/>
            <a:r>
              <a:rPr lang="en-IN" sz="2400" dirty="0">
                <a:latin typeface="Times New Roman" panose="02020603050405020304" pitchFamily="18" charset="0"/>
                <a:cs typeface="Times New Roman" panose="02020603050405020304" pitchFamily="18" charset="0"/>
              </a:rPr>
              <a:t>To ensure </a:t>
            </a:r>
            <a:r>
              <a:rPr lang="en-IN" sz="2400" b="1" dirty="0">
                <a:latin typeface="Times New Roman" panose="02020603050405020304" pitchFamily="18" charset="0"/>
                <a:cs typeface="Times New Roman" panose="02020603050405020304" pitchFamily="18" charset="0"/>
              </a:rPr>
              <a:t>software reliability and efficiency</a:t>
            </a:r>
            <a:r>
              <a:rPr lang="en-IN" sz="2400" dirty="0">
                <a:latin typeface="Times New Roman" panose="02020603050405020304" pitchFamily="18" charset="0"/>
                <a:cs typeface="Times New Roman" panose="02020603050405020304" pitchFamily="18" charset="0"/>
              </a:rPr>
              <a:t>.</a:t>
            </a:r>
          </a:p>
          <a:p>
            <a:pPr lvl="0"/>
            <a:r>
              <a:rPr lang="en-IN" sz="2400" dirty="0">
                <a:latin typeface="Times New Roman" panose="02020603050405020304" pitchFamily="18" charset="0"/>
                <a:cs typeface="Times New Roman" panose="02020603050405020304" pitchFamily="18" charset="0"/>
              </a:rPr>
              <a:t>To make the process </a:t>
            </a:r>
            <a:r>
              <a:rPr lang="en-IN" sz="2400" b="1" dirty="0">
                <a:latin typeface="Times New Roman" panose="02020603050405020304" pitchFamily="18" charset="0"/>
                <a:cs typeface="Times New Roman" panose="02020603050405020304" pitchFamily="18" charset="0"/>
              </a:rPr>
              <a:t>repeatable and consistent</a:t>
            </a:r>
            <a:r>
              <a:rPr lang="en-IN" sz="2400" dirty="0">
                <a:latin typeface="Times New Roman" panose="02020603050405020304" pitchFamily="18" charset="0"/>
                <a:cs typeface="Times New Roman" panose="02020603050405020304" pitchFamily="18" charset="0"/>
              </a:rPr>
              <a:t> using standards.</a:t>
            </a:r>
          </a:p>
          <a:p>
            <a:pPr lvl="0"/>
            <a:r>
              <a:rPr lang="en-IN" sz="2400" dirty="0">
                <a:latin typeface="Times New Roman" panose="02020603050405020304" pitchFamily="18" charset="0"/>
                <a:cs typeface="Times New Roman" panose="02020603050405020304" pitchFamily="18" charset="0"/>
              </a:rPr>
              <a:t>To ensure </a:t>
            </a:r>
            <a:r>
              <a:rPr lang="en-IN" sz="2400" b="1" dirty="0">
                <a:latin typeface="Times New Roman" panose="02020603050405020304" pitchFamily="18" charset="0"/>
                <a:cs typeface="Times New Roman" panose="02020603050405020304" pitchFamily="18" charset="0"/>
              </a:rPr>
              <a:t>customer satisfaction</a:t>
            </a:r>
            <a:r>
              <a:rPr lang="en-IN" sz="2400" dirty="0">
                <a:latin typeface="Times New Roman" panose="02020603050405020304" pitchFamily="18" charset="0"/>
                <a:cs typeface="Times New Roman" panose="02020603050405020304" pitchFamily="18" charset="0"/>
              </a:rPr>
              <a:t> and trust.</a:t>
            </a:r>
          </a:p>
          <a:p>
            <a:pPr lvl="0"/>
            <a:r>
              <a:rPr lang="en-IN" sz="2400" dirty="0">
                <a:latin typeface="Times New Roman" panose="02020603050405020304" pitchFamily="18" charset="0"/>
                <a:cs typeface="Times New Roman" panose="02020603050405020304" pitchFamily="18" charset="0"/>
              </a:rPr>
              <a:t>To reduce </a:t>
            </a:r>
            <a:r>
              <a:rPr lang="en-IN" sz="2400" b="1" dirty="0">
                <a:latin typeface="Times New Roman" panose="02020603050405020304" pitchFamily="18" charset="0"/>
                <a:cs typeface="Times New Roman" panose="02020603050405020304" pitchFamily="18" charset="0"/>
              </a:rPr>
              <a:t>cost and time</a:t>
            </a:r>
            <a:r>
              <a:rPr lang="en-IN" sz="2400" dirty="0">
                <a:latin typeface="Times New Roman" panose="02020603050405020304" pitchFamily="18" charset="0"/>
                <a:cs typeface="Times New Roman" panose="02020603050405020304" pitchFamily="18" charset="0"/>
              </a:rPr>
              <a:t> by catching issues early.</a:t>
            </a:r>
          </a:p>
        </p:txBody>
      </p:sp>
    </p:spTree>
    <p:extLst>
      <p:ext uri="{BB962C8B-B14F-4D97-AF65-F5344CB8AC3E}">
        <p14:creationId xmlns:p14="http://schemas.microsoft.com/office/powerpoint/2010/main" val="2529338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EDF9E134-98AA-3ECE-E40A-180C85ACD7D5}"/>
              </a:ext>
            </a:extLst>
          </p:cNvPr>
          <p:cNvSpPr>
            <a:spLocks noGrp="1"/>
          </p:cNvSpPr>
          <p:nvPr>
            <p:ph type="title"/>
          </p:nvPr>
        </p:nvSpPr>
        <p:spPr>
          <a:xfrm>
            <a:off x="1079943" y="126460"/>
            <a:ext cx="9601200" cy="1245148"/>
          </a:xfrm>
        </p:spPr>
        <p:txBody>
          <a:bodyPr/>
          <a:lstStyle/>
          <a:p>
            <a:r>
              <a:rPr lang="en-IN" dirty="0"/>
              <a:t>Software Quality Factors </a:t>
            </a:r>
            <a:r>
              <a:rPr lang="en-IN" dirty="0" smtClean="0"/>
              <a:t/>
            </a:r>
            <a:br>
              <a:rPr lang="en-IN" dirty="0" smtClean="0"/>
            </a:br>
            <a:r>
              <a:rPr lang="en-IN" dirty="0" smtClean="0"/>
              <a:t>(</a:t>
            </a:r>
            <a:r>
              <a:rPr lang="en-IN" dirty="0"/>
              <a:t>McCall’s 11 Factors)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463226095"/>
              </p:ext>
            </p:extLst>
          </p:nvPr>
        </p:nvGraphicFramePr>
        <p:xfrm>
          <a:off x="1001311" y="1692611"/>
          <a:ext cx="9758463" cy="3161492"/>
        </p:xfrm>
        <a:graphic>
          <a:graphicData uri="http://schemas.openxmlformats.org/drawingml/2006/table">
            <a:tbl>
              <a:tblPr firstRow="1" firstCol="1" bandRow="1">
                <a:tableStyleId>{69012ECD-51FC-41F1-AA8D-1B2483CD663E}</a:tableStyleId>
              </a:tblPr>
              <a:tblGrid>
                <a:gridCol w="3252821"/>
                <a:gridCol w="3252821"/>
                <a:gridCol w="3252821"/>
              </a:tblGrid>
              <a:tr h="638033">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Category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Factors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IN" sz="1800" dirty="0">
                          <a:effectLst/>
                          <a:latin typeface="Times New Roman" panose="02020603050405020304" pitchFamily="18" charset="0"/>
                          <a:cs typeface="Times New Roman" panose="02020603050405020304" pitchFamily="18" charset="0"/>
                        </a:rPr>
                        <a:t>What it means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r>
              <a:tr h="638033">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Product Operation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Correctness, Efficiency, Reliability, Integrity, Usability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Is the software doing its job properly and securely?</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r>
              <a:tr h="638033">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Product Revision</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Maintainability, Flexibility, Testability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Can it be updated, changed, or tested easily?</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r>
              <a:tr h="1247393">
                <a:tc>
                  <a:txBody>
                    <a:bodyPr/>
                    <a:lstStyle/>
                    <a:p>
                      <a:pPr>
                        <a:lnSpc>
                          <a:spcPct val="107000"/>
                        </a:lnSpc>
                        <a:spcAft>
                          <a:spcPts val="0"/>
                        </a:spcAft>
                      </a:pPr>
                      <a:r>
                        <a:rPr lang="en-IN" sz="1800">
                          <a:effectLst/>
                          <a:latin typeface="Times New Roman" panose="02020603050405020304" pitchFamily="18" charset="0"/>
                          <a:cs typeface="Times New Roman" panose="02020603050405020304" pitchFamily="18" charset="0"/>
                        </a:rPr>
                        <a:t>Product Transition</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Portability, Reusability, Interoperability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1800" dirty="0">
                          <a:effectLst/>
                          <a:latin typeface="Times New Roman" panose="02020603050405020304" pitchFamily="18" charset="0"/>
                          <a:cs typeface="Times New Roman" panose="02020603050405020304" pitchFamily="18" charset="0"/>
                        </a:rPr>
                        <a:t>Can it move, be reused, or integrate with other systems?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
        <p:nvSpPr>
          <p:cNvPr id="10" name="Rectangle 9"/>
          <p:cNvSpPr/>
          <p:nvPr/>
        </p:nvSpPr>
        <p:spPr>
          <a:xfrm>
            <a:off x="937098" y="5148736"/>
            <a:ext cx="6096000" cy="685059"/>
          </a:xfrm>
          <a:prstGeom prst="rect">
            <a:avLst/>
          </a:prstGeom>
        </p:spPr>
        <p:txBody>
          <a:bodyPr>
            <a:spAutoFit/>
          </a:bodyPr>
          <a:lstStyle/>
          <a:p>
            <a:pPr>
              <a:lnSpc>
                <a:spcPct val="107000"/>
              </a:lnSpc>
              <a:spcAft>
                <a:spcPts val="800"/>
              </a:spcAft>
            </a:pPr>
            <a:r>
              <a:rPr lang="en-IN" b="1" dirty="0">
                <a:latin typeface="Times New Roman" panose="02020603050405020304" pitchFamily="18" charset="0"/>
                <a:ea typeface="Times New Roman" panose="02020603050405020304" pitchFamily="18" charset="0"/>
                <a:cs typeface="Times New Roman" panose="02020603050405020304" pitchFamily="18" charset="0"/>
              </a:rPr>
              <a:t>Example:</a:t>
            </a:r>
            <a:r>
              <a:rPr lang="en-IN" dirty="0">
                <a:latin typeface="Times New Roman" panose="02020603050405020304" pitchFamily="18" charset="0"/>
                <a:ea typeface="Times New Roman" panose="02020603050405020304" pitchFamily="18" charset="0"/>
                <a:cs typeface="Times New Roman" panose="02020603050405020304" pitchFamily="18" charset="0"/>
              </a:rPr>
              <a:t> A hospital system must be </a:t>
            </a:r>
            <a:r>
              <a:rPr lang="en-IN" b="1" dirty="0">
                <a:latin typeface="Times New Roman" panose="02020603050405020304" pitchFamily="18" charset="0"/>
                <a:ea typeface="Times New Roman" panose="02020603050405020304" pitchFamily="18" charset="0"/>
                <a:cs typeface="Times New Roman" panose="02020603050405020304" pitchFamily="18" charset="0"/>
              </a:rPr>
              <a:t>reliable</a:t>
            </a:r>
            <a:r>
              <a:rPr lang="en-IN" dirty="0">
                <a:latin typeface="Times New Roman" panose="02020603050405020304" pitchFamily="18" charset="0"/>
                <a:ea typeface="Times New Roman" panose="02020603050405020304" pitchFamily="18" charset="0"/>
                <a:cs typeface="Times New Roman" panose="02020603050405020304" pitchFamily="18" charset="0"/>
              </a:rPr>
              <a:t> (no crash), </a:t>
            </a:r>
            <a:r>
              <a:rPr lang="en-IN" b="1" dirty="0">
                <a:latin typeface="Times New Roman" panose="02020603050405020304" pitchFamily="18" charset="0"/>
                <a:ea typeface="Times New Roman" panose="02020603050405020304" pitchFamily="18" charset="0"/>
                <a:cs typeface="Times New Roman" panose="02020603050405020304" pitchFamily="18" charset="0"/>
              </a:rPr>
              <a:t>secure</a:t>
            </a:r>
            <a:r>
              <a:rPr lang="en-IN" dirty="0">
                <a:latin typeface="Times New Roman" panose="02020603050405020304" pitchFamily="18" charset="0"/>
                <a:ea typeface="Times New Roman" panose="02020603050405020304" pitchFamily="18" charset="0"/>
                <a:cs typeface="Times New Roman" panose="02020603050405020304" pitchFamily="18" charset="0"/>
              </a:rPr>
              <a:t> (data privacy), and </a:t>
            </a:r>
            <a:r>
              <a:rPr lang="en-IN" b="1" dirty="0">
                <a:latin typeface="Times New Roman" panose="02020603050405020304" pitchFamily="18" charset="0"/>
                <a:ea typeface="Times New Roman" panose="02020603050405020304" pitchFamily="18" charset="0"/>
                <a:cs typeface="Times New Roman" panose="02020603050405020304" pitchFamily="18" charset="0"/>
              </a:rPr>
              <a:t>maintainable</a:t>
            </a:r>
            <a:r>
              <a:rPr lang="en-IN" dirty="0">
                <a:latin typeface="Times New Roman" panose="02020603050405020304" pitchFamily="18" charset="0"/>
                <a:ea typeface="Times New Roman" panose="02020603050405020304" pitchFamily="18" charset="0"/>
                <a:cs typeface="Times New Roman" panose="02020603050405020304" pitchFamily="18" charset="0"/>
              </a:rPr>
              <a:t> (updates for new diseases).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5939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28985" y="1001949"/>
            <a:ext cx="6482689" cy="4777213"/>
          </a:xfrm>
          <a:prstGeom prst="rect">
            <a:avLst/>
          </a:prstGeom>
        </p:spPr>
      </p:pic>
    </p:spTree>
    <p:extLst>
      <p:ext uri="{BB962C8B-B14F-4D97-AF65-F5344CB8AC3E}">
        <p14:creationId xmlns:p14="http://schemas.microsoft.com/office/powerpoint/2010/main" val="4117153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64CFB73D-B7C9-A177-04F3-E48E841A875E}"/>
              </a:ext>
            </a:extLst>
          </p:cNvPr>
          <p:cNvSpPr>
            <a:spLocks noGrp="1"/>
          </p:cNvSpPr>
          <p:nvPr>
            <p:ph type="title"/>
          </p:nvPr>
        </p:nvSpPr>
        <p:spPr>
          <a:xfrm>
            <a:off x="1166813" y="165784"/>
            <a:ext cx="9779183" cy="861171"/>
          </a:xfrm>
        </p:spPr>
        <p:txBody>
          <a:bodyPr/>
          <a:lstStyle/>
          <a:p>
            <a:r>
              <a:rPr lang="en-IN" dirty="0"/>
              <a:t>McCall’s Quality Model </a:t>
            </a:r>
            <a:endParaRPr lang="en-US" dirty="0"/>
          </a:p>
        </p:txBody>
      </p:sp>
      <p:sp>
        <p:nvSpPr>
          <p:cNvPr id="9" name="Rectangle 3"/>
          <p:cNvSpPr>
            <a:spLocks noChangeArrowheads="1"/>
          </p:cNvSpPr>
          <p:nvPr/>
        </p:nvSpPr>
        <p:spPr bwMode="auto">
          <a:xfrm>
            <a:off x="1166813" y="1255282"/>
            <a:ext cx="1137163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This model connects </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quality factors</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criteria</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and </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metrics</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to evaluate software quality.</a:t>
            </a:r>
            <a:endParaRPr lang="en-US" dirty="0">
              <a:solidFill>
                <a:schemeClr val="bg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It focuses on </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what the software should do</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and </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how well it performs</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Examples:</a:t>
            </a:r>
            <a:endParaRPr kumimoji="0" lang="en-US"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1"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Correctness</a:t>
            </a:r>
            <a:r>
              <a:rPr kumimoji="0" lang="en-US"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Does it meet requirements?</a:t>
            </a:r>
            <a:br>
              <a:rPr kumimoji="0" lang="en-US"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Measured by defect density (e.g., number of bugs)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1"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Efficiency</a:t>
            </a:r>
            <a:r>
              <a:rPr kumimoji="0" lang="en-US"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Does it use memory/CPU well?</a:t>
            </a:r>
            <a:br>
              <a:rPr kumimoji="0" lang="en-US"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Measured by performance tools (e.g., CPU/memory usage reports)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solidFill>
                <a:schemeClr val="bg1"/>
              </a:solidFill>
              <a:latin typeface="Times New Roman" panose="02020603050405020304" pitchFamily="18" charset="0"/>
              <a:cs typeface="Times New Roman" panose="02020603050405020304" pitchFamily="18" charset="0"/>
            </a:endParaRPr>
          </a:p>
          <a:p>
            <a:r>
              <a:rPr lang="en-IN" b="1" dirty="0">
                <a:solidFill>
                  <a:schemeClr val="bg1"/>
                </a:solidFill>
                <a:latin typeface="Times New Roman" panose="02020603050405020304" pitchFamily="18" charset="0"/>
                <a:cs typeface="Times New Roman" panose="02020603050405020304" pitchFamily="18" charset="0"/>
              </a:rPr>
              <a:t>Real-world Example</a:t>
            </a:r>
            <a:r>
              <a:rPr lang="en-IN" b="1" dirty="0" smtClean="0">
                <a:solidFill>
                  <a:schemeClr val="bg1"/>
                </a:solidFill>
                <a:latin typeface="Times New Roman" panose="02020603050405020304" pitchFamily="18" charset="0"/>
                <a:cs typeface="Times New Roman" panose="02020603050405020304" pitchFamily="18" charset="0"/>
              </a:rPr>
              <a:t>:</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Imagine you're using a </a:t>
            </a:r>
            <a:r>
              <a:rPr lang="en-IN" b="1" dirty="0">
                <a:solidFill>
                  <a:schemeClr val="bg1"/>
                </a:solidFill>
                <a:latin typeface="Times New Roman" panose="02020603050405020304" pitchFamily="18" charset="0"/>
                <a:cs typeface="Times New Roman" panose="02020603050405020304" pitchFamily="18" charset="0"/>
              </a:rPr>
              <a:t>mobile banking app</a:t>
            </a:r>
            <a:r>
              <a:rPr lang="en-IN" dirty="0">
                <a:solidFill>
                  <a:schemeClr val="bg1"/>
                </a:solidFill>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If it </a:t>
            </a:r>
            <a:r>
              <a:rPr lang="en-IN" b="1" dirty="0">
                <a:solidFill>
                  <a:schemeClr val="bg1"/>
                </a:solidFill>
                <a:latin typeface="Times New Roman" panose="02020603050405020304" pitchFamily="18" charset="0"/>
                <a:cs typeface="Times New Roman" panose="02020603050405020304" pitchFamily="18" charset="0"/>
              </a:rPr>
              <a:t>displays the correct balance and allows secure transactions</a:t>
            </a:r>
            <a:r>
              <a:rPr lang="en-IN" dirty="0">
                <a:solidFill>
                  <a:schemeClr val="bg1"/>
                </a:solidFill>
                <a:latin typeface="Times New Roman" panose="02020603050405020304" pitchFamily="18" charset="0"/>
                <a:cs typeface="Times New Roman" panose="02020603050405020304" pitchFamily="18" charset="0"/>
              </a:rPr>
              <a:t>, that shows </a:t>
            </a:r>
            <a:r>
              <a:rPr lang="en-IN" b="1" dirty="0">
                <a:solidFill>
                  <a:schemeClr val="bg1"/>
                </a:solidFill>
                <a:latin typeface="Times New Roman" panose="02020603050405020304" pitchFamily="18" charset="0"/>
                <a:cs typeface="Times New Roman" panose="02020603050405020304" pitchFamily="18" charset="0"/>
              </a:rPr>
              <a:t>Correctness</a:t>
            </a:r>
            <a:r>
              <a:rPr lang="en-IN" dirty="0">
                <a:solidFill>
                  <a:schemeClr val="bg1"/>
                </a:solidFill>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If it </a:t>
            </a:r>
            <a:r>
              <a:rPr lang="en-IN" b="1" dirty="0">
                <a:solidFill>
                  <a:schemeClr val="bg1"/>
                </a:solidFill>
                <a:latin typeface="Times New Roman" panose="02020603050405020304" pitchFamily="18" charset="0"/>
                <a:cs typeface="Times New Roman" panose="02020603050405020304" pitchFamily="18" charset="0"/>
              </a:rPr>
              <a:t>loads quickly and doesn’t freeze or drain your battery</a:t>
            </a:r>
            <a:r>
              <a:rPr lang="en-IN" dirty="0">
                <a:solidFill>
                  <a:schemeClr val="bg1"/>
                </a:solidFill>
                <a:latin typeface="Times New Roman" panose="02020603050405020304" pitchFamily="18" charset="0"/>
                <a:cs typeface="Times New Roman" panose="02020603050405020304" pitchFamily="18" charset="0"/>
              </a:rPr>
              <a:t>, that reflects </a:t>
            </a:r>
            <a:r>
              <a:rPr lang="en-IN" b="1" dirty="0">
                <a:solidFill>
                  <a:schemeClr val="bg1"/>
                </a:solidFill>
                <a:latin typeface="Times New Roman" panose="02020603050405020304" pitchFamily="18" charset="0"/>
                <a:cs typeface="Times New Roman" panose="02020603050405020304" pitchFamily="18" charset="0"/>
              </a:rPr>
              <a:t>Efficiency</a:t>
            </a:r>
            <a:r>
              <a:rPr lang="en-IN" dirty="0">
                <a:solidFill>
                  <a:schemeClr val="bg1"/>
                </a:solidFill>
                <a:latin typeface="Times New Roman" panose="02020603050405020304" pitchFamily="18" charset="0"/>
                <a:cs typeface="Times New Roman" panose="02020603050405020304" pitchFamily="18" charset="0"/>
              </a:rPr>
              <a:t>.</a:t>
            </a:r>
            <a:endPar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102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IN" dirty="0"/>
              <a:t>SQA System and Architecture </a:t>
            </a:r>
          </a:p>
        </p:txBody>
      </p:sp>
      <p:sp>
        <p:nvSpPr>
          <p:cNvPr id="3" name="Content Placeholder 2">
            <a:extLst>
              <a:ext uri="{FF2B5EF4-FFF2-40B4-BE49-F238E27FC236}">
                <a16:creationId xmlns="" xmlns:a16="http://schemas.microsoft.com/office/drawing/2014/main" id="{9B5DDE7C-335B-FD23-E1E6-CDCB99B7878C}"/>
              </a:ext>
            </a:extLst>
          </p:cNvPr>
          <p:cNvSpPr>
            <a:spLocks noGrp="1"/>
          </p:cNvSpPr>
          <p:nvPr>
            <p:ph idx="15"/>
          </p:nvPr>
        </p:nvSpPr>
        <p:spPr>
          <a:xfrm>
            <a:off x="1166813" y="2652713"/>
            <a:ext cx="5394325" cy="2211117"/>
          </a:xfrm>
        </p:spPr>
        <p:txBody>
          <a:bodyPr/>
          <a:lstStyle/>
          <a:p>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SQA (Software Quality Assurance) system</a:t>
            </a:r>
            <a:r>
              <a:rPr lang="en-IN" dirty="0">
                <a:latin typeface="Times New Roman" panose="02020603050405020304" pitchFamily="18" charset="0"/>
                <a:cs typeface="Times New Roman" panose="02020603050405020304" pitchFamily="18" charset="0"/>
              </a:rPr>
              <a:t> is designed to ensure that software products meet certain quality standards. It involves a structured approach that integrates various components to guarantee software quality at every stage of the development lifecycle.</a:t>
            </a:r>
            <a:endParaRPr lang="en-US" dirty="0">
              <a:latin typeface="Times New Roman" panose="02020603050405020304" pitchFamily="18" charset="0"/>
              <a:cs typeface="Times New Roman" panose="02020603050405020304" pitchFamily="18" charset="0"/>
            </a:endParaRPr>
          </a:p>
        </p:txBody>
      </p:sp>
      <p:pic>
        <p:nvPicPr>
          <p:cNvPr id="25" name="Picture Placeholder 24" descr="A couple of people looking at a computer">
            <a:extLst>
              <a:ext uri="{FF2B5EF4-FFF2-40B4-BE49-F238E27FC236}">
                <a16:creationId xmlns="" xmlns:a16="http://schemas.microsoft.com/office/drawing/2014/main" id="{E57751D1-D655-B1C0-2407-A8826F551024}"/>
              </a:ext>
            </a:extLst>
          </p:cNvPr>
          <p:cNvPicPr>
            <a:picLocks noGrp="1" noChangeAspect="1"/>
          </p:cNvPicPr>
          <p:nvPr>
            <p:ph type="pic" sz="quarter" idx="14"/>
          </p:nvPr>
        </p:nvPicPr>
        <p:blipFill>
          <a:blip r:embed="rId3">
            <a:duotone>
              <a:schemeClr val="accent4">
                <a:shade val="45000"/>
                <a:satMod val="135000"/>
              </a:schemeClr>
              <a:prstClr val="white"/>
            </a:duotone>
          </a:blip>
          <a:srcRect l="16667" r="16667"/>
          <a:stretch/>
        </p:blipFill>
        <p:spPr>
          <a:xfrm>
            <a:off x="7317920" y="1447800"/>
            <a:ext cx="4214010" cy="4214010"/>
          </a:xfrm>
        </p:spPr>
      </p:pic>
    </p:spTree>
    <p:extLst>
      <p:ext uri="{BB962C8B-B14F-4D97-AF65-F5344CB8AC3E}">
        <p14:creationId xmlns:p14="http://schemas.microsoft.com/office/powerpoint/2010/main" val="362649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E52C7A-8834-4F18-859F-7167A187E138}">
  <ds:schemaRefs>
    <ds:schemaRef ds:uri="230e9df3-be65-4c73-a93b-d1236ebd677e"/>
    <ds:schemaRef ds:uri="http://www.w3.org/XML/1998/namespace"/>
    <ds:schemaRef ds:uri="http://purl.org/dc/terms/"/>
    <ds:schemaRef ds:uri="http://purl.org/dc/elements/1.1/"/>
    <ds:schemaRef ds:uri="http://schemas.microsoft.com/office/2006/metadata/properties"/>
    <ds:schemaRef ds:uri="http://schemas.microsoft.com/office/2006/documentManagement/types"/>
    <ds:schemaRef ds:uri="71af3243-3dd4-4a8d-8c0d-dd76da1f02a5"/>
    <ds:schemaRef ds:uri="http://purl.org/dc/dcmitype/"/>
    <ds:schemaRef ds:uri="http://schemas.microsoft.com/office/infopath/2007/PartnerControls"/>
    <ds:schemaRef ds:uri="http://schemas.openxmlformats.org/package/2006/metadata/core-properties"/>
    <ds:schemaRef ds:uri="16c05727-aa75-4e4a-9b5f-8a80a1165891"/>
    <ds:schemaRef ds:uri="http://schemas.microsoft.com/sharepoint/v3"/>
  </ds:schemaRefs>
</ds:datastoreItem>
</file>

<file path=customXml/itemProps2.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1D3D4E-040D-4F59-9215-B1F04B81B9F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2044</Words>
  <Application>Microsoft Office PowerPoint</Application>
  <PresentationFormat>Widescreen</PresentationFormat>
  <Paragraphs>272</Paragraphs>
  <Slides>34</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Symbol</vt:lpstr>
      <vt:lpstr>Tenorite</vt:lpstr>
      <vt:lpstr>Times New Roman</vt:lpstr>
      <vt:lpstr>Custom</vt:lpstr>
      <vt:lpstr>Software Testing  and  Quality Assurance  UNIT-3</vt:lpstr>
      <vt:lpstr>Need For Software Quality </vt:lpstr>
      <vt:lpstr>Quality Challenges</vt:lpstr>
      <vt:lpstr>Software Quality Assurance (SQA) </vt:lpstr>
      <vt:lpstr>Objectives of SQA</vt:lpstr>
      <vt:lpstr>Software Quality Factors  (McCall’s 11 Factors)</vt:lpstr>
      <vt:lpstr>PowerPoint Presentation</vt:lpstr>
      <vt:lpstr>McCall’s Quality Model </vt:lpstr>
      <vt:lpstr>SQA System and Architecture </vt:lpstr>
      <vt:lpstr>Key Components of the SQA System:</vt:lpstr>
      <vt:lpstr>Key Components of the SQA System:</vt:lpstr>
      <vt:lpstr>PowerPoint Presentation</vt:lpstr>
      <vt:lpstr>PowerPoint Presentation</vt:lpstr>
      <vt:lpstr>Key Components of the SQA System:</vt:lpstr>
      <vt:lpstr>PowerPoint Presentation</vt:lpstr>
      <vt:lpstr>Software Project Life Cycle Components</vt:lpstr>
      <vt:lpstr>PowerPoint Presentation</vt:lpstr>
      <vt:lpstr>PowerPoint Presentation</vt:lpstr>
      <vt:lpstr>PowerPoint Presentation</vt:lpstr>
      <vt:lpstr>Management of SQA Components</vt:lpstr>
      <vt:lpstr>Key Components of SQA Management:</vt:lpstr>
      <vt:lpstr>Key Components of SQA Management:</vt:lpstr>
      <vt:lpstr>Pre-Project Software Quality Components</vt:lpstr>
      <vt:lpstr>PowerPoint Presentation</vt:lpstr>
      <vt:lpstr>PowerPoint Presentation</vt:lpstr>
      <vt:lpstr>PowerPoint Presentation</vt:lpstr>
      <vt:lpstr>PowerPoint Presentation</vt:lpstr>
      <vt:lpstr>PowerPoint Presentation</vt:lpstr>
      <vt:lpstr>Contract Review</vt:lpstr>
      <vt:lpstr>PowerPoint Presentation</vt:lpstr>
      <vt:lpstr>PowerPoint Presentation</vt:lpstr>
      <vt:lpstr>Development and Quality Plans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2023-12-12T16:04:07Z</dcterms:created>
  <dcterms:modified xsi:type="dcterms:W3CDTF">2025-05-06T03:04:05Z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