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58085-F59B-CA10-EDAF-ECCFBFEF8EF7}" v="102" dt="2025-05-13T03:14:44.047"/>
    <p1510:client id="{5A2755A6-01E4-B0AC-1B36-EEB73B4E73EA}" v="139" dt="2025-05-13T04:21:26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8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6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2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3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6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66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3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8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9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2928A-9166-E96F-C93B-21C0D76ED6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948" r="-2" b="12655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Iterative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sz="2400" dirty="0"/>
              <a:t>Presented By: </a:t>
            </a:r>
          </a:p>
          <a:p>
            <a:r>
              <a:rPr lang="en-US" sz="2400" dirty="0"/>
              <a:t>Ruhith Pasha        ( 24MSIC123 )</a:t>
            </a:r>
          </a:p>
          <a:p>
            <a:r>
              <a:rPr lang="en-US" sz="2400" dirty="0" err="1"/>
              <a:t>Roheed</a:t>
            </a:r>
            <a:r>
              <a:rPr lang="en-US" sz="2400" dirty="0"/>
              <a:t> Pasha J  ( 24MSIC127 )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 1689843400">
            <a:extLst>
              <a:ext uri="{FF2B5EF4-FFF2-40B4-BE49-F238E27FC236}">
                <a16:creationId xmlns:a16="http://schemas.microsoft.com/office/drawing/2014/main" id="{871F6007-7E29-9DBD-B61F-CD136AEA2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575" y="339471"/>
            <a:ext cx="1552575" cy="154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14E6B-B5FD-2A93-5A49-74E61E47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28040"/>
          </a:xfrm>
        </p:spPr>
        <p:txBody>
          <a:bodyPr/>
          <a:lstStyle/>
          <a:p>
            <a:r>
              <a:rPr lang="en-US" dirty="0"/>
              <a:t>What Is Iterative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A25FB-7AEF-3A85-A067-2EBE530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85881"/>
            <a:ext cx="11155680" cy="4460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The Iterative Model is a software development approach that breaks the project into small, manageable parts (iterations) where each iteration refines and builds upon the previous one.</a:t>
            </a:r>
          </a:p>
          <a:p>
            <a:r>
              <a:rPr lang="en-US" sz="2400" dirty="0">
                <a:ea typeface="+mn-lt"/>
                <a:cs typeface="+mn-lt"/>
              </a:rPr>
              <a:t>In the Iterative Model, the development process follows a cycle where each phase is repeated in subsequent iterations, gradually enhancing the product over time.</a:t>
            </a:r>
          </a:p>
          <a:p>
            <a:r>
              <a:rPr lang="en-US" sz="2400" dirty="0">
                <a:ea typeface="+mn-lt"/>
                <a:cs typeface="+mn-lt"/>
              </a:rPr>
              <a:t>The Iterative Model enables stepwise progress, with each iteration delivering a functional part of the software that can be improved in subsequent phases.</a:t>
            </a:r>
          </a:p>
        </p:txBody>
      </p:sp>
    </p:spTree>
    <p:extLst>
      <p:ext uri="{BB962C8B-B14F-4D97-AF65-F5344CB8AC3E}">
        <p14:creationId xmlns:p14="http://schemas.microsoft.com/office/powerpoint/2010/main" val="324460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8FC8-0AC2-218F-0485-071A5ADC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568519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a typeface="+mj-lt"/>
                <a:cs typeface="+mj-lt"/>
              </a:rPr>
              <a:t>Phases of the Iterative Model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B59B-F279-7898-E856-AB2730A60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628869"/>
            <a:ext cx="11155680" cy="4717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Planning</a:t>
            </a:r>
            <a:r>
              <a:rPr lang="en-US" sz="2400" dirty="0">
                <a:ea typeface="+mn-lt"/>
                <a:cs typeface="+mn-lt"/>
              </a:rPr>
              <a:t>: Initial requirements and understanding of the problem are gathered, but it’s understood that these may evolve.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Design</a:t>
            </a:r>
            <a:r>
              <a:rPr lang="en-US" sz="2400" dirty="0">
                <a:ea typeface="+mn-lt"/>
                <a:cs typeface="+mn-lt"/>
              </a:rPr>
              <a:t>: A basic design is created for the first iteration with enough detail to proceed.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Implementation</a:t>
            </a:r>
            <a:r>
              <a:rPr lang="en-US" sz="2400" dirty="0">
                <a:ea typeface="+mn-lt"/>
                <a:cs typeface="+mn-lt"/>
              </a:rPr>
              <a:t>: The first iteration is developed and implemented.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Testing</a:t>
            </a:r>
            <a:r>
              <a:rPr lang="en-US" sz="2400" dirty="0">
                <a:ea typeface="+mn-lt"/>
                <a:cs typeface="+mn-lt"/>
              </a:rPr>
              <a:t>: The product is tested for errors and feedback is gathered.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Evaluation</a:t>
            </a:r>
            <a:r>
              <a:rPr lang="en-US" sz="2400" dirty="0">
                <a:ea typeface="+mn-lt"/>
                <a:cs typeface="+mn-lt"/>
              </a:rPr>
              <a:t>: The results are evaluated and any necessary changes are identified.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Refinement</a:t>
            </a:r>
            <a:r>
              <a:rPr lang="en-US" sz="2400" dirty="0">
                <a:ea typeface="+mn-lt"/>
                <a:cs typeface="+mn-lt"/>
              </a:rPr>
              <a:t>: Based on feedback, a new iteration begins with changes, improvements, and additional features.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611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E7482-DF3A-CE60-5BE5-A8F307314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521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FC6A-C1DE-7C1B-10EB-738FB143D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17217"/>
            <a:ext cx="11155680" cy="46287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u="sng" dirty="0">
                <a:ea typeface="+mn-lt"/>
                <a:cs typeface="+mn-lt"/>
              </a:rPr>
              <a:t>Spotify Music Streaming Service:</a:t>
            </a:r>
            <a:endParaRPr lang="en-US" u="sng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u="sng">
              <a:ea typeface="+mn-lt"/>
              <a:cs typeface="+mn-lt"/>
            </a:endParaRPr>
          </a:p>
          <a:p>
            <a:pPr marL="9715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Spotify launched with basic music streaming functionality.</a:t>
            </a:r>
            <a:endParaRPr lang="en-US" sz="2800"/>
          </a:p>
          <a:p>
            <a:pPr marL="9715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Over multiple iterations, it added features like curated playlists, personalized recommendations (Discover Weekly), social sharing, podcasts, and enhanced audio quality.</a:t>
            </a:r>
            <a:endParaRPr lang="en-US" sz="2800"/>
          </a:p>
          <a:p>
            <a:pPr marL="971550" lvl="1" indent="-285750">
              <a:buFont typeface="Arial"/>
              <a:buChar char="•"/>
            </a:pPr>
            <a:r>
              <a:rPr lang="en-US" sz="2800" dirty="0">
                <a:ea typeface="+mn-lt"/>
                <a:cs typeface="+mn-lt"/>
              </a:rPr>
              <a:t>User feedback and listening habits influenced many of these improvements.</a:t>
            </a:r>
            <a:endParaRPr lang="en-US" sz="2800"/>
          </a:p>
          <a:p>
            <a:pPr marL="0" indent="0">
              <a:buNone/>
            </a:pPr>
            <a:endParaRPr lang="en-US" sz="3600" u="sng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221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70628-9561-F874-B52E-71D428A27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5214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a typeface="+mj-lt"/>
                <a:cs typeface="+mj-lt"/>
              </a:rPr>
              <a:t>Advantages of the Iterative Model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9170-F6B9-AD62-DCC3-320342719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71826"/>
            <a:ext cx="11155680" cy="4474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Flexibility and Adaptability</a:t>
            </a:r>
            <a:r>
              <a:rPr lang="en-US" sz="2400" dirty="0">
                <a:ea typeface="+mn-lt"/>
                <a:cs typeface="+mn-lt"/>
              </a:rPr>
              <a:t>: Requirements can be adjusted as the project progresses.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Early Detection of Errors</a:t>
            </a:r>
            <a:r>
              <a:rPr lang="en-US" sz="2400" dirty="0">
                <a:ea typeface="+mn-lt"/>
                <a:cs typeface="+mn-lt"/>
              </a:rPr>
              <a:t>: Continuous testing helps catch issues early in the development process.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Customer Feedback</a:t>
            </a:r>
            <a:r>
              <a:rPr lang="en-US" sz="2400" dirty="0">
                <a:ea typeface="+mn-lt"/>
                <a:cs typeface="+mn-lt"/>
              </a:rPr>
              <a:t>: Regular feedback ensures the product aligns with customer needs.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Risk Reduction</a:t>
            </a:r>
            <a:r>
              <a:rPr lang="en-US" sz="2400" dirty="0">
                <a:ea typeface="+mn-lt"/>
                <a:cs typeface="+mn-lt"/>
              </a:rPr>
              <a:t>: Continuous evaluation and adjustments help minimize risks over time.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867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72CE-F4B9-F0B0-62CE-E929B050A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5214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ea typeface="+mj-lt"/>
                <a:cs typeface="+mj-lt"/>
              </a:rPr>
              <a:t>Challenges </a:t>
            </a:r>
            <a:endParaRPr lang="en-US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71D5-8F71-E6A3-7087-C8501BA39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71826"/>
            <a:ext cx="11155680" cy="4474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Resource Intensive</a:t>
            </a:r>
            <a:r>
              <a:rPr lang="en-US" sz="2400" dirty="0">
                <a:ea typeface="+mn-lt"/>
                <a:cs typeface="+mn-lt"/>
              </a:rPr>
              <a:t>: Multiple iterations require more resources (time, effort).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Hard to Estimate Final Cost and Timeline</a:t>
            </a:r>
            <a:r>
              <a:rPr lang="en-US" sz="2400" dirty="0">
                <a:ea typeface="+mn-lt"/>
                <a:cs typeface="+mn-lt"/>
              </a:rPr>
              <a:t>: Since requirements may evolve, predicting the final project scope is difficult.</a:t>
            </a: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Complexity in Management</a:t>
            </a:r>
            <a:r>
              <a:rPr lang="en-US" sz="2400" dirty="0">
                <a:ea typeface="+mn-lt"/>
                <a:cs typeface="+mn-lt"/>
              </a:rPr>
              <a:t>: Managing multiple iterations may be tricky, especially for large projects.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902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66BB5-D6A2-4A91-035C-A22CA59B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759333"/>
            <a:ext cx="9285456" cy="73609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800" u="sng" dirty="0">
                <a:solidFill>
                  <a:schemeClr val="tx2"/>
                </a:solidFill>
              </a:rPr>
              <a:t>Comparison with other Models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AB7D6C-9061-204C-427E-EF1B1A57D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346857"/>
              </p:ext>
            </p:extLst>
          </p:nvPr>
        </p:nvGraphicFramePr>
        <p:xfrm>
          <a:off x="698591" y="1494630"/>
          <a:ext cx="7438429" cy="457724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484429">
                  <a:extLst>
                    <a:ext uri="{9D8B030D-6E8A-4147-A177-3AD203B41FA5}">
                      <a16:colId xmlns:a16="http://schemas.microsoft.com/office/drawing/2014/main" val="1659259105"/>
                    </a:ext>
                  </a:extLst>
                </a:gridCol>
                <a:gridCol w="1493476">
                  <a:extLst>
                    <a:ext uri="{9D8B030D-6E8A-4147-A177-3AD203B41FA5}">
                      <a16:colId xmlns:a16="http://schemas.microsoft.com/office/drawing/2014/main" val="4087206158"/>
                    </a:ext>
                  </a:extLst>
                </a:gridCol>
                <a:gridCol w="1493476">
                  <a:extLst>
                    <a:ext uri="{9D8B030D-6E8A-4147-A177-3AD203B41FA5}">
                      <a16:colId xmlns:a16="http://schemas.microsoft.com/office/drawing/2014/main" val="2519477500"/>
                    </a:ext>
                  </a:extLst>
                </a:gridCol>
                <a:gridCol w="1462715">
                  <a:extLst>
                    <a:ext uri="{9D8B030D-6E8A-4147-A177-3AD203B41FA5}">
                      <a16:colId xmlns:a16="http://schemas.microsoft.com/office/drawing/2014/main" val="315609907"/>
                    </a:ext>
                  </a:extLst>
                </a:gridCol>
                <a:gridCol w="1504333">
                  <a:extLst>
                    <a:ext uri="{9D8B030D-6E8A-4147-A177-3AD203B41FA5}">
                      <a16:colId xmlns:a16="http://schemas.microsoft.com/office/drawing/2014/main" val="4147209537"/>
                    </a:ext>
                  </a:extLst>
                </a:gridCol>
              </a:tblGrid>
              <a:tr h="692656"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Aspect</a:t>
                      </a:r>
                    </a:p>
                  </a:txBody>
                  <a:tcPr marL="82068" marR="117240" marT="23448" marB="17586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Iterative Model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Waterfall Model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Agile Model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Spiral Model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677885"/>
                  </a:ext>
                </a:extLst>
              </a:tr>
              <a:tr h="1144311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Approach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068" marR="117240" marT="23448" marB="17586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Cyclic, with continuous refinement.</a:t>
                      </a: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Linear, sequential with fixed phases.</a:t>
                      </a: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Incremental, adaptive, and flexible.</a:t>
                      </a: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Risk-driven, combines iterative and waterfall.</a:t>
                      </a: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13761"/>
                  </a:ext>
                </a:extLst>
              </a:tr>
              <a:tr h="1370139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Flexibility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068" marR="117240" marT="23448" marB="17586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High, changes can be made in each iteration.</a:t>
                      </a: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Low, changes are difficult once a phase is completed.</a:t>
                      </a: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Very high, welcomes changes at any stage.</a:t>
                      </a: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High, changes can be adjusted in each spiral cycle.</a:t>
                      </a: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35055"/>
                  </a:ext>
                </a:extLst>
              </a:tr>
              <a:tr h="1370139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Risk Management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2068" marR="117240" marT="23448" marB="175860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Medium, risks can be identified with each iteration.</a:t>
                      </a: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Low, risks are only addressed at the testing phase.</a:t>
                      </a: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High, risks are minimized through rapid feedback and adjustments.</a:t>
                      </a: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Very high, risk analysis is a key focus of each cycle.</a:t>
                      </a:r>
                    </a:p>
                  </a:txBody>
                  <a:tcPr marL="82068" marR="117240" marT="23448" marB="17586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18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11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E5F0-2049-6ED7-AD2B-64B85169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773" y="3198147"/>
            <a:ext cx="3745506" cy="1463040"/>
          </a:xfrm>
        </p:spPr>
        <p:txBody>
          <a:bodyPr>
            <a:no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456390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GestaltVTI</vt:lpstr>
      <vt:lpstr>Iterative Model</vt:lpstr>
      <vt:lpstr>What Is Iterative Model?</vt:lpstr>
      <vt:lpstr>Phases of the Iterative Model</vt:lpstr>
      <vt:lpstr>Example</vt:lpstr>
      <vt:lpstr>Advantages of the Iterative Model</vt:lpstr>
      <vt:lpstr>Challenges </vt:lpstr>
      <vt:lpstr>Comparison with other Models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</cp:revision>
  <dcterms:created xsi:type="dcterms:W3CDTF">2025-05-13T03:06:02Z</dcterms:created>
  <dcterms:modified xsi:type="dcterms:W3CDTF">2025-05-13T04:21:36Z</dcterms:modified>
</cp:coreProperties>
</file>