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58085-F59B-CA10-EDAF-ECCFBFEF8EF7}" v="102" dt="2025-05-13T03:14:44.047"/>
    <p1510:client id="{5A2755A6-01E4-B0AC-1B36-EEB73B4E73EA}" v="139" dt="2025-05-13T04:21:26.251"/>
    <p1510:client id="{B2497A40-0A13-E96F-4C8A-5C9D92FDF35F}" v="6" dt="2025-05-13T04:40:44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2928A-9166-E96F-C93B-21C0D76ED6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948" r="-2" b="12655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Iterative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/>
              <a:t>Presented By: </a:t>
            </a:r>
          </a:p>
          <a:p>
            <a:r>
              <a:rPr lang="en-US" sz="2400" dirty="0"/>
              <a:t>Ruhith Pasha        ( 24MSIC123 )</a:t>
            </a:r>
          </a:p>
          <a:p>
            <a:r>
              <a:rPr lang="en-US" sz="2400" dirty="0" err="1"/>
              <a:t>Roheed</a:t>
            </a:r>
            <a:r>
              <a:rPr lang="en-US" sz="2400" dirty="0"/>
              <a:t> Pasha J  ( 24MSIC127 )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 1689843400">
            <a:extLst>
              <a:ext uri="{FF2B5EF4-FFF2-40B4-BE49-F238E27FC236}">
                <a16:creationId xmlns:a16="http://schemas.microsoft.com/office/drawing/2014/main" id="{871F6007-7E29-9DBD-B61F-CD136AEA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75" y="339471"/>
            <a:ext cx="1552575" cy="15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4E6B-B5FD-2A93-5A49-74E61E47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28040"/>
          </a:xfrm>
        </p:spPr>
        <p:txBody>
          <a:bodyPr/>
          <a:lstStyle/>
          <a:p>
            <a:r>
              <a:rPr lang="en-US" dirty="0"/>
              <a:t>What Is Iterative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25FB-7AEF-3A85-A067-2EBE530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85881"/>
            <a:ext cx="11155680" cy="4460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Iterative Model is a software development approach that breaks the project into small, manageable parts (iterations) where each iteration refines and builds upon the previous one.</a:t>
            </a:r>
          </a:p>
          <a:p>
            <a:r>
              <a:rPr lang="en-US" sz="2400" dirty="0">
                <a:ea typeface="+mn-lt"/>
                <a:cs typeface="+mn-lt"/>
              </a:rPr>
              <a:t>In the Iterative Model, the development process follows a cycle where each phase is repeated in subsequent iterations, gradually enhancing the product over time.</a:t>
            </a:r>
          </a:p>
          <a:p>
            <a:r>
              <a:rPr lang="en-US" sz="2400" dirty="0">
                <a:ea typeface="+mn-lt"/>
                <a:cs typeface="+mn-lt"/>
              </a:rPr>
              <a:t>The Iterative Model enables stepwise progress, with each iteration delivering a functional part of the software that can be improved in subsequent phases.</a:t>
            </a:r>
          </a:p>
        </p:txBody>
      </p:sp>
    </p:spTree>
    <p:extLst>
      <p:ext uri="{BB962C8B-B14F-4D97-AF65-F5344CB8AC3E}">
        <p14:creationId xmlns:p14="http://schemas.microsoft.com/office/powerpoint/2010/main" val="324460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8FC8-0AC2-218F-0485-071A5ADC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56851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a typeface="+mj-lt"/>
                <a:cs typeface="+mj-lt"/>
              </a:rPr>
              <a:t>Phases of the Iterative Model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B59B-F279-7898-E856-AB2730A6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628869"/>
            <a:ext cx="11155680" cy="4717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Planning</a:t>
            </a:r>
            <a:r>
              <a:rPr lang="en-US" sz="2400" dirty="0">
                <a:ea typeface="+mn-lt"/>
                <a:cs typeface="+mn-lt"/>
              </a:rPr>
              <a:t>: Initial requirements and understanding of the problem are gathered, but it’s understood that these may evolve.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Design</a:t>
            </a:r>
            <a:r>
              <a:rPr lang="en-US" sz="2400" dirty="0">
                <a:ea typeface="+mn-lt"/>
                <a:cs typeface="+mn-lt"/>
              </a:rPr>
              <a:t>: A basic design is created for the first iteration with enough detail to proceed.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Implementation</a:t>
            </a:r>
            <a:r>
              <a:rPr lang="en-US" sz="2400" dirty="0">
                <a:ea typeface="+mn-lt"/>
                <a:cs typeface="+mn-lt"/>
              </a:rPr>
              <a:t>: The first iteration is developed and implemented.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Testing</a:t>
            </a:r>
            <a:r>
              <a:rPr lang="en-US" sz="2400" dirty="0">
                <a:ea typeface="+mn-lt"/>
                <a:cs typeface="+mn-lt"/>
              </a:rPr>
              <a:t>: The product is tested for errors and feedback is gathered.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Evaluation</a:t>
            </a:r>
            <a:r>
              <a:rPr lang="en-US" sz="2400" dirty="0">
                <a:ea typeface="+mn-lt"/>
                <a:cs typeface="+mn-lt"/>
              </a:rPr>
              <a:t>: The results are evaluated and any necessary changes are identified.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Refinement</a:t>
            </a:r>
            <a:r>
              <a:rPr lang="en-US" sz="2400" dirty="0">
                <a:ea typeface="+mn-lt"/>
                <a:cs typeface="+mn-lt"/>
              </a:rPr>
              <a:t>: Based on feedback, a new iteration begins with changes, improvements, and additional features.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611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7482-DF3A-CE60-5BE5-A8F30731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521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FC6A-C1DE-7C1B-10EB-738FB143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7217"/>
            <a:ext cx="11155680" cy="4628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u="sng" dirty="0">
                <a:ea typeface="+mn-lt"/>
                <a:cs typeface="+mn-lt"/>
              </a:rPr>
              <a:t>Spotify Music Streaming Service:</a:t>
            </a:r>
            <a:endParaRPr lang="en-US" u="sng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u="sng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Spotify launched with basic music streaming functionality.</a:t>
            </a:r>
            <a:endParaRPr lang="en-US" sz="2800"/>
          </a:p>
          <a:p>
            <a:pPr marL="9715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 multiple iterations, it added features like curated playlists, personalized recommendations (Discover Weekly), social sharing, podcasts, and enhanced audio quality.</a:t>
            </a:r>
            <a:endParaRPr lang="en-US" sz="2800"/>
          </a:p>
          <a:p>
            <a:pPr marL="9715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User feedback and listening habits influenced many of these improvements.</a:t>
            </a:r>
            <a:endParaRPr lang="en-US" sz="2800"/>
          </a:p>
          <a:p>
            <a:pPr marL="0" indent="0">
              <a:buNone/>
            </a:pPr>
            <a:endParaRPr lang="en-US" sz="3600" u="sng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22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628-9561-F874-B52E-71D428A2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521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a typeface="+mj-lt"/>
                <a:cs typeface="+mj-lt"/>
              </a:rPr>
              <a:t>Advantages of the Iterative Model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9170-F6B9-AD62-DCC3-32034271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71826"/>
            <a:ext cx="11155680" cy="4474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Flexibility and Adaptability</a:t>
            </a:r>
            <a:r>
              <a:rPr lang="en-US" sz="2400" dirty="0">
                <a:ea typeface="+mn-lt"/>
                <a:cs typeface="+mn-lt"/>
              </a:rPr>
              <a:t>: Requirements can be adjusted as the project progresses.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Early Detection of Errors</a:t>
            </a:r>
            <a:r>
              <a:rPr lang="en-US" sz="2400" dirty="0">
                <a:ea typeface="+mn-lt"/>
                <a:cs typeface="+mn-lt"/>
              </a:rPr>
              <a:t>: Continuous testing helps catch issues early in the development process.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Customer Feedback</a:t>
            </a:r>
            <a:r>
              <a:rPr lang="en-US" sz="2400" dirty="0">
                <a:ea typeface="+mn-lt"/>
                <a:cs typeface="+mn-lt"/>
              </a:rPr>
              <a:t>: Regular feedback ensures the product aligns with customer needs.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Risk Reduction</a:t>
            </a:r>
            <a:r>
              <a:rPr lang="en-US" sz="2400" dirty="0">
                <a:ea typeface="+mn-lt"/>
                <a:cs typeface="+mn-lt"/>
              </a:rPr>
              <a:t>: Continuous evaluation and adjustments help minimize risks over time.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86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72CE-F4B9-F0B0-62CE-E929B050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521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a typeface="+mj-lt"/>
                <a:cs typeface="+mj-lt"/>
              </a:rPr>
              <a:t>Challenges 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71D5-8F71-E6A3-7087-C8501BA3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71826"/>
            <a:ext cx="11155680" cy="4474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Resource Intensive</a:t>
            </a:r>
            <a:r>
              <a:rPr lang="en-US" sz="2400" dirty="0">
                <a:ea typeface="+mn-lt"/>
                <a:cs typeface="+mn-lt"/>
              </a:rPr>
              <a:t>: Multiple iterations require more resources (time, effort).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Hard to Estimate Final Cost and Timeline</a:t>
            </a:r>
            <a:r>
              <a:rPr lang="en-US" sz="2400" dirty="0">
                <a:ea typeface="+mn-lt"/>
                <a:cs typeface="+mn-lt"/>
              </a:rPr>
              <a:t>: Since requirements may evolve, predicting the final project scope is difficult.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Complexity in Management</a:t>
            </a:r>
            <a:r>
              <a:rPr lang="en-US" sz="2400" dirty="0">
                <a:ea typeface="+mn-lt"/>
                <a:cs typeface="+mn-lt"/>
              </a:rPr>
              <a:t>: Managing multiple iterations may be tricky, especially for large projects.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02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66BB5-D6A2-4A91-035C-A22CA59B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u="sng"/>
              <a:t>Comparison with other Models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B6F24A8-27FE-C5E0-DE71-CCADA2E731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65059"/>
              </p:ext>
            </p:extLst>
          </p:nvPr>
        </p:nvGraphicFramePr>
        <p:xfrm>
          <a:off x="665847" y="1948622"/>
          <a:ext cx="9983180" cy="3767139"/>
        </p:xfrm>
        <a:graphic>
          <a:graphicData uri="http://schemas.openxmlformats.org/drawingml/2006/table">
            <a:tbl>
              <a:tblPr bandRow="1">
                <a:solidFill>
                  <a:srgbClr val="F7F7F7"/>
                </a:solidFill>
                <a:tableStyleId>{5C22544A-7EE6-4342-B048-85BDC9FD1C3A}</a:tableStyleId>
              </a:tblPr>
              <a:tblGrid>
                <a:gridCol w="1796767">
                  <a:extLst>
                    <a:ext uri="{9D8B030D-6E8A-4147-A177-3AD203B41FA5}">
                      <a16:colId xmlns:a16="http://schemas.microsoft.com/office/drawing/2014/main" val="2734396431"/>
                    </a:ext>
                  </a:extLst>
                </a:gridCol>
                <a:gridCol w="2705265">
                  <a:extLst>
                    <a:ext uri="{9D8B030D-6E8A-4147-A177-3AD203B41FA5}">
                      <a16:colId xmlns:a16="http://schemas.microsoft.com/office/drawing/2014/main" val="2832750877"/>
                    </a:ext>
                  </a:extLst>
                </a:gridCol>
                <a:gridCol w="2689996">
                  <a:extLst>
                    <a:ext uri="{9D8B030D-6E8A-4147-A177-3AD203B41FA5}">
                      <a16:colId xmlns:a16="http://schemas.microsoft.com/office/drawing/2014/main" val="1439129203"/>
                    </a:ext>
                  </a:extLst>
                </a:gridCol>
                <a:gridCol w="2791152">
                  <a:extLst>
                    <a:ext uri="{9D8B030D-6E8A-4147-A177-3AD203B41FA5}">
                      <a16:colId xmlns:a16="http://schemas.microsoft.com/office/drawing/2014/main" val="1199686596"/>
                    </a:ext>
                  </a:extLst>
                </a:gridCol>
              </a:tblGrid>
              <a:tr h="502041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Aspect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Iterative Model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Waterfall Model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Agile Model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739242"/>
                  </a:ext>
                </a:extLst>
              </a:tr>
              <a:tr h="1088366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Flexibility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Allows changes in each iteration.</a:t>
                      </a: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Rigid, no changes after a phase is complete.</a:t>
                      </a: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Very flexible, changes allowed anytime.</a:t>
                      </a: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508115"/>
                  </a:ext>
                </a:extLst>
              </a:tr>
              <a:tr h="1088366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Customer Involvement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Frequent feedback after each iteration.</a:t>
                      </a: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Customer involvement only at the start and end.</a:t>
                      </a: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Continuous customer feedback every sprint.</a:t>
                      </a: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98336"/>
                  </a:ext>
                </a:extLst>
              </a:tr>
              <a:tr h="1088366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Testing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Testing occurs during each iteration.</a:t>
                      </a: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Testing happens only after development is complete.</a:t>
                      </a: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Continuous testing at the end of each sprint.</a:t>
                      </a:r>
                    </a:p>
                  </a:txBody>
                  <a:tcPr marL="109936" marR="109936" marT="54968" marB="10993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071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11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E5F0-2049-6ED7-AD2B-64B85169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73" y="3198147"/>
            <a:ext cx="3745506" cy="1463040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456390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GestaltVTI</vt:lpstr>
      <vt:lpstr>Iterative Model</vt:lpstr>
      <vt:lpstr>What Is Iterative Model?</vt:lpstr>
      <vt:lpstr>Phases of the Iterative Model</vt:lpstr>
      <vt:lpstr>Example</vt:lpstr>
      <vt:lpstr>Advantages of the Iterative Model</vt:lpstr>
      <vt:lpstr>Challenges </vt:lpstr>
      <vt:lpstr>Comparison with other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2025-05-13T03:06:02Z</dcterms:created>
  <dcterms:modified xsi:type="dcterms:W3CDTF">2025-05-13T04:41:16Z</dcterms:modified>
</cp:coreProperties>
</file>