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8"/>
  </p:notesMasterIdLst>
  <p:sldIdLst>
    <p:sldId id="267" r:id="rId5"/>
    <p:sldId id="271" r:id="rId6"/>
    <p:sldId id="272" r:id="rId7"/>
    <p:sldId id="273" r:id="rId8"/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9D"/>
    <a:srgbClr val="14C1CC"/>
    <a:srgbClr val="09A8B2"/>
    <a:srgbClr val="B2ACB0"/>
    <a:srgbClr val="FFDF19"/>
    <a:srgbClr val="000000"/>
    <a:srgbClr val="F9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87" autoAdjust="0"/>
  </p:normalViewPr>
  <p:slideViewPr>
    <p:cSldViewPr snapToGrid="0" snapToObjects="1">
      <p:cViewPr varScale="1">
        <p:scale>
          <a:sx n="116" d="100"/>
          <a:sy n="116" d="100"/>
        </p:scale>
        <p:origin x="7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471D6-5F37-9441-B9B0-F3ECC7F3465E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BC11D-284A-044E-A9BA-CB9B448C2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97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BC11D-284A-044E-A9BA-CB9B448C2D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17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BC11D-284A-044E-A9BA-CB9B448C2D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38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BC11D-284A-044E-A9BA-CB9B448C2D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65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BC11D-284A-044E-A9BA-CB9B448C2D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6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BC11D-284A-044E-A9BA-CB9B448C2DD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9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BC11D-284A-044E-A9BA-CB9B448C2D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31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BC11D-284A-044E-A9BA-CB9B448C2DD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07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BC11D-284A-044E-A9BA-CB9B448C2DD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31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08CB48F5-175B-AF4F-80A0-71BA8B6A7E03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A9C98A53-E091-1946-AF5A-733EC005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55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48F5-175B-AF4F-80A0-71BA8B6A7E03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8A53-E091-1946-AF5A-733EC005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25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48F5-175B-AF4F-80A0-71BA8B6A7E03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8A53-E091-1946-AF5A-733EC005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6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48F5-175B-AF4F-80A0-71BA8B6A7E03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8A53-E091-1946-AF5A-733EC005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7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48F5-175B-AF4F-80A0-71BA8B6A7E03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8A53-E091-1946-AF5A-733EC00526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656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48F5-175B-AF4F-80A0-71BA8B6A7E03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8A53-E091-1946-AF5A-733EC005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19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48F5-175B-AF4F-80A0-71BA8B6A7E03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8A53-E091-1946-AF5A-733EC005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04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48F5-175B-AF4F-80A0-71BA8B6A7E03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8A53-E091-1946-AF5A-733EC005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78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48F5-175B-AF4F-80A0-71BA8B6A7E03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8A53-E091-1946-AF5A-733EC005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80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48F5-175B-AF4F-80A0-71BA8B6A7E03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8A53-E091-1946-AF5A-733EC005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4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48F5-175B-AF4F-80A0-71BA8B6A7E03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8A53-E091-1946-AF5A-733EC005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66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8CB48F5-175B-AF4F-80A0-71BA8B6A7E03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9C98A53-E091-1946-AF5A-733EC005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85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Flowcharts</a:t>
            </a:r>
          </a:p>
        </p:txBody>
      </p:sp>
    </p:spTree>
    <p:extLst>
      <p:ext uri="{BB962C8B-B14F-4D97-AF65-F5344CB8AC3E}">
        <p14:creationId xmlns:p14="http://schemas.microsoft.com/office/powerpoint/2010/main" val="1137602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74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2526" y="102531"/>
            <a:ext cx="8446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rial Rounded MT Bold"/>
                <a:cs typeface="Arial Rounded MT Bold"/>
              </a:rPr>
              <a:t>What do they do?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174202"/>
            <a:ext cx="9144000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77340" y="3636358"/>
            <a:ext cx="83154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Arial Rounded MT Bold" panose="020F0704030504030204" pitchFamily="34" charset="0"/>
              </a:rPr>
              <a:t>The I/O box is used when a question is asked to the user, or something is printed on the screen. </a:t>
            </a:r>
          </a:p>
          <a:p>
            <a:r>
              <a:rPr lang="en-GB" sz="2800" dirty="0">
                <a:latin typeface="Arial Rounded MT Bold" panose="020F0704030504030204" pitchFamily="34" charset="0"/>
              </a:rPr>
              <a:t>This can have many arrows going into it, but only ever has one leaving.</a:t>
            </a:r>
          </a:p>
          <a:p>
            <a:r>
              <a:rPr lang="en-GB" sz="2800" dirty="0">
                <a:latin typeface="Arial Rounded MT Bold" panose="020F0704030504030204" pitchFamily="34" charset="0"/>
              </a:rPr>
              <a:t>This is ALWAYS a parallelogram.</a:t>
            </a:r>
          </a:p>
        </p:txBody>
      </p:sp>
      <p:sp>
        <p:nvSpPr>
          <p:cNvPr id="9" name="Flowchart: Data 8"/>
          <p:cNvSpPr/>
          <p:nvPr/>
        </p:nvSpPr>
        <p:spPr>
          <a:xfrm>
            <a:off x="3224719" y="1571977"/>
            <a:ext cx="2694561" cy="1410511"/>
          </a:xfrm>
          <a:prstGeom prst="flowChartInputOutput">
            <a:avLst/>
          </a:prstGeom>
          <a:solidFill>
            <a:srgbClr val="B2ACB0"/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 Rounded MT Bold" panose="020F0704030504030204" pitchFamily="34" charset="0"/>
              </a:rPr>
              <a:t>INPUT or OUTPUT</a:t>
            </a:r>
          </a:p>
        </p:txBody>
      </p:sp>
    </p:spTree>
    <p:extLst>
      <p:ext uri="{BB962C8B-B14F-4D97-AF65-F5344CB8AC3E}">
        <p14:creationId xmlns:p14="http://schemas.microsoft.com/office/powerpoint/2010/main" val="898363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74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5477" y="83871"/>
            <a:ext cx="8446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rial Rounded MT Bold"/>
                <a:cs typeface="Arial Rounded MT Bold"/>
              </a:rPr>
              <a:t>Symbols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174202"/>
            <a:ext cx="9144000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lowchart: Terminator 1"/>
          <p:cNvSpPr/>
          <p:nvPr/>
        </p:nvSpPr>
        <p:spPr>
          <a:xfrm>
            <a:off x="1147862" y="1681814"/>
            <a:ext cx="3083668" cy="1017610"/>
          </a:xfrm>
          <a:prstGeom prst="flowChartTerminator">
            <a:avLst/>
          </a:prstGeom>
          <a:solidFill>
            <a:srgbClr val="14C1CC"/>
          </a:solidFill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  <a:latin typeface="Arial Rounded MT Bold" panose="020F0704030504030204" pitchFamily="34" charset="0"/>
              </a:rPr>
              <a:t>TERMINATOR</a:t>
            </a:r>
            <a:endParaRPr lang="en-GB" sz="2800" b="1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Flowchart: Process 2"/>
          <p:cNvSpPr/>
          <p:nvPr/>
        </p:nvSpPr>
        <p:spPr>
          <a:xfrm>
            <a:off x="5330756" y="1553458"/>
            <a:ext cx="2538920" cy="1274323"/>
          </a:xfrm>
          <a:prstGeom prst="flowChartProcess">
            <a:avLst/>
          </a:prstGeom>
          <a:solidFill>
            <a:srgbClr val="FFDF19"/>
          </a:solidFill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 Rounded MT Bold" panose="020F0704030504030204" pitchFamily="34" charset="0"/>
              </a:rPr>
              <a:t>PROCESS</a:t>
            </a:r>
          </a:p>
        </p:txBody>
      </p:sp>
      <p:sp>
        <p:nvSpPr>
          <p:cNvPr id="6" name="Flowchart: Decision 5"/>
          <p:cNvSpPr/>
          <p:nvPr/>
        </p:nvSpPr>
        <p:spPr>
          <a:xfrm>
            <a:off x="1235410" y="3210001"/>
            <a:ext cx="2908571" cy="1906622"/>
          </a:xfrm>
          <a:prstGeom prst="flowChartDecision">
            <a:avLst/>
          </a:prstGeom>
          <a:solidFill>
            <a:srgbClr val="FF009D"/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 Rounded MT Bold" panose="020F0704030504030204" pitchFamily="34" charset="0"/>
              </a:rPr>
              <a:t>DECISION</a:t>
            </a:r>
          </a:p>
        </p:txBody>
      </p:sp>
      <p:sp>
        <p:nvSpPr>
          <p:cNvPr id="10" name="Flowchart: Data 9"/>
          <p:cNvSpPr/>
          <p:nvPr/>
        </p:nvSpPr>
        <p:spPr>
          <a:xfrm>
            <a:off x="5097292" y="3547627"/>
            <a:ext cx="2694561" cy="1410511"/>
          </a:xfrm>
          <a:prstGeom prst="flowChartInputOutput">
            <a:avLst/>
          </a:prstGeom>
          <a:solidFill>
            <a:srgbClr val="B2ACB0"/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 Rounded MT Bold" panose="020F0704030504030204" pitchFamily="34" charset="0"/>
              </a:rPr>
              <a:t>INPUT or OUTPUT</a:t>
            </a:r>
          </a:p>
        </p:txBody>
      </p:sp>
    </p:spTree>
    <p:extLst>
      <p:ext uri="{BB962C8B-B14F-4D97-AF65-F5344CB8AC3E}">
        <p14:creationId xmlns:p14="http://schemas.microsoft.com/office/powerpoint/2010/main" val="1055616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74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7171" y="77032"/>
            <a:ext cx="8446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rial Rounded MT Bold"/>
                <a:cs typeface="Arial Rounded MT Bold"/>
              </a:rPr>
              <a:t>Now it’s your turn…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174202"/>
            <a:ext cx="9144000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lowchart: Terminator 1"/>
          <p:cNvSpPr/>
          <p:nvPr/>
        </p:nvSpPr>
        <p:spPr>
          <a:xfrm>
            <a:off x="530191" y="1578410"/>
            <a:ext cx="3083668" cy="594092"/>
          </a:xfrm>
          <a:prstGeom prst="flowChartTerminator">
            <a:avLst/>
          </a:prstGeom>
          <a:solidFill>
            <a:srgbClr val="14C1CC"/>
          </a:solidFill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  <a:latin typeface="Arial Rounded MT Bold" panose="020F0704030504030204" pitchFamily="34" charset="0"/>
              </a:rPr>
              <a:t>TERMINATOR</a:t>
            </a:r>
            <a:endParaRPr lang="en-GB" sz="2800" b="1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Flowchart: Process 2"/>
          <p:cNvSpPr/>
          <p:nvPr/>
        </p:nvSpPr>
        <p:spPr>
          <a:xfrm>
            <a:off x="802564" y="4022684"/>
            <a:ext cx="2538920" cy="743964"/>
          </a:xfrm>
          <a:prstGeom prst="flowChartProcess">
            <a:avLst/>
          </a:prstGeom>
          <a:solidFill>
            <a:srgbClr val="FFDF19"/>
          </a:solidFill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 Rounded MT Bold" panose="020F0704030504030204" pitchFamily="34" charset="0"/>
              </a:rPr>
              <a:t>PROCESS</a:t>
            </a:r>
          </a:p>
        </p:txBody>
      </p:sp>
      <p:sp>
        <p:nvSpPr>
          <p:cNvPr id="6" name="Flowchart: Decision 5"/>
          <p:cNvSpPr/>
          <p:nvPr/>
        </p:nvSpPr>
        <p:spPr>
          <a:xfrm>
            <a:off x="617739" y="2548174"/>
            <a:ext cx="2908571" cy="1113107"/>
          </a:xfrm>
          <a:prstGeom prst="flowChartDecision">
            <a:avLst/>
          </a:prstGeom>
          <a:solidFill>
            <a:srgbClr val="FF009D"/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 Rounded MT Bold" panose="020F0704030504030204" pitchFamily="34" charset="0"/>
              </a:rPr>
              <a:t>DECISION</a:t>
            </a:r>
          </a:p>
        </p:txBody>
      </p:sp>
      <p:sp>
        <p:nvSpPr>
          <p:cNvPr id="10" name="Flowchart: Data 9"/>
          <p:cNvSpPr/>
          <p:nvPr/>
        </p:nvSpPr>
        <p:spPr>
          <a:xfrm>
            <a:off x="646923" y="5342236"/>
            <a:ext cx="2694561" cy="1057596"/>
          </a:xfrm>
          <a:prstGeom prst="flowChartInputOutput">
            <a:avLst/>
          </a:prstGeom>
          <a:solidFill>
            <a:srgbClr val="B2ACB0"/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 Rounded MT Bold" panose="020F0704030504030204" pitchFamily="34" charset="0"/>
              </a:rPr>
              <a:t>INPUT or OUTPUT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20351" y="1945192"/>
            <a:ext cx="53429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 Rounded MT Bold" panose="020F0704030504030204" pitchFamily="34" charset="0"/>
              </a:rPr>
              <a:t>Use these symbols to create your own flowchart </a:t>
            </a:r>
            <a:r>
              <a:rPr lang="en-GB" sz="2400" u="sng" dirty="0">
                <a:latin typeface="Arial Rounded MT Bold" panose="020F0704030504030204" pitchFamily="34" charset="0"/>
              </a:rPr>
              <a:t>algorithm</a:t>
            </a:r>
            <a:r>
              <a:rPr lang="en-GB" sz="2400" dirty="0">
                <a:latin typeface="Arial Rounded MT Bold" panose="020F0704030504030204" pitchFamily="34" charset="0"/>
              </a:rPr>
              <a:t>.</a:t>
            </a:r>
          </a:p>
          <a:p>
            <a:pPr algn="ctr"/>
            <a:endParaRPr lang="en-GB" sz="2400" dirty="0">
              <a:latin typeface="Arial Rounded MT Bold" panose="020F0704030504030204" pitchFamily="34" charset="0"/>
            </a:endParaRPr>
          </a:p>
          <a:p>
            <a:pPr algn="ctr"/>
            <a:r>
              <a:rPr lang="en-GB" sz="2400" dirty="0">
                <a:latin typeface="Arial Rounded MT Bold" panose="020F0704030504030204" pitchFamily="34" charset="0"/>
              </a:rPr>
              <a:t>Your flowchart must ask the user their status. </a:t>
            </a:r>
            <a:r>
              <a:rPr lang="en-GB" sz="2400" u="sng" dirty="0">
                <a:latin typeface="Arial Rounded MT Bold" panose="020F0704030504030204" pitchFamily="34" charset="0"/>
              </a:rPr>
              <a:t>If</a:t>
            </a:r>
            <a:r>
              <a:rPr lang="en-GB" sz="2400" dirty="0">
                <a:latin typeface="Arial Rounded MT Bold" panose="020F0704030504030204" pitchFamily="34" charset="0"/>
              </a:rPr>
              <a:t> they are a student, tell them can have Friday, sat &amp; Sunday </a:t>
            </a:r>
            <a:r>
              <a:rPr lang="en-GB" sz="2400" dirty="0" err="1">
                <a:latin typeface="Arial Rounded MT Bold" panose="020F0704030504030204" pitchFamily="34" charset="0"/>
              </a:rPr>
              <a:t>offf</a:t>
            </a:r>
            <a:r>
              <a:rPr lang="en-GB" sz="2400" dirty="0">
                <a:latin typeface="Arial Rounded MT Bold" panose="020F0704030504030204" pitchFamily="34" charset="0"/>
              </a:rPr>
              <a:t>.</a:t>
            </a:r>
          </a:p>
          <a:p>
            <a:pPr algn="ctr"/>
            <a:r>
              <a:rPr lang="en-GB" sz="2400" u="sng" dirty="0">
                <a:latin typeface="Arial Rounded MT Bold" panose="020F0704030504030204" pitchFamily="34" charset="0"/>
              </a:rPr>
              <a:t>If</a:t>
            </a:r>
            <a:r>
              <a:rPr lang="en-GB" sz="2400" dirty="0">
                <a:latin typeface="Arial Rounded MT Bold" panose="020F0704030504030204" pitchFamily="34" charset="0"/>
              </a:rPr>
              <a:t> they are employed, tell them they can have the weekend off.</a:t>
            </a:r>
          </a:p>
          <a:p>
            <a:pPr algn="ctr"/>
            <a:r>
              <a:rPr lang="en-GB" sz="2400" u="sng" dirty="0">
                <a:latin typeface="Arial Rounded MT Bold" panose="020F0704030504030204" pitchFamily="34" charset="0"/>
              </a:rPr>
              <a:t>If</a:t>
            </a:r>
            <a:r>
              <a:rPr lang="en-GB" sz="2400" dirty="0">
                <a:latin typeface="Arial Rounded MT Bold" panose="020F0704030504030204" pitchFamily="34" charset="0"/>
              </a:rPr>
              <a:t> they’re a pensioner, tell them they can have every day off.</a:t>
            </a:r>
          </a:p>
          <a:p>
            <a:pPr algn="ctr"/>
            <a:endParaRPr lang="en-GB"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659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/>
          <p:cNvSpPr/>
          <p:nvPr/>
        </p:nvSpPr>
        <p:spPr>
          <a:xfrm>
            <a:off x="167726" y="188534"/>
            <a:ext cx="2060569" cy="594092"/>
          </a:xfrm>
          <a:prstGeom prst="flowChartTerminator">
            <a:avLst/>
          </a:prstGeom>
          <a:solidFill>
            <a:srgbClr val="14C1CC"/>
          </a:solidFill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  <a:latin typeface="Arial Rounded MT Bold" panose="020F0704030504030204" pitchFamily="34" charset="0"/>
              </a:rPr>
              <a:t>START</a:t>
            </a:r>
            <a:endParaRPr lang="en-GB" sz="2800" b="1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Flowchart: Decision 5"/>
          <p:cNvSpPr/>
          <p:nvPr/>
        </p:nvSpPr>
        <p:spPr>
          <a:xfrm>
            <a:off x="167726" y="2576712"/>
            <a:ext cx="2060570" cy="1460241"/>
          </a:xfrm>
          <a:prstGeom prst="flowChartDecision">
            <a:avLst/>
          </a:prstGeom>
          <a:solidFill>
            <a:srgbClr val="FF009D"/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 Rounded MT Bold" panose="020F0704030504030204" pitchFamily="34" charset="0"/>
              </a:rPr>
              <a:t>If student</a:t>
            </a:r>
          </a:p>
        </p:txBody>
      </p:sp>
      <p:sp>
        <p:nvSpPr>
          <p:cNvPr id="7" name="Flowchart: Data 6"/>
          <p:cNvSpPr/>
          <p:nvPr/>
        </p:nvSpPr>
        <p:spPr>
          <a:xfrm>
            <a:off x="167725" y="1203387"/>
            <a:ext cx="2060569" cy="1057596"/>
          </a:xfrm>
          <a:prstGeom prst="flowChartInputOutput">
            <a:avLst/>
          </a:prstGeom>
          <a:solidFill>
            <a:srgbClr val="B2ACB0"/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 Rounded MT Bold" panose="020F0704030504030204" pitchFamily="34" charset="0"/>
              </a:rPr>
              <a:t>What is your </a:t>
            </a:r>
            <a:r>
              <a:rPr lang="en-GB" sz="2000" dirty="0" err="1">
                <a:latin typeface="Arial Rounded MT Bold" panose="020F0704030504030204" pitchFamily="34" charset="0"/>
              </a:rPr>
              <a:t>Ststus</a:t>
            </a:r>
            <a:r>
              <a:rPr lang="en-GB" sz="2000" dirty="0">
                <a:latin typeface="Arial Rounded MT Bold" panose="020F0704030504030204" pitchFamily="34" charset="0"/>
              </a:rPr>
              <a:t>?</a:t>
            </a:r>
          </a:p>
        </p:txBody>
      </p:sp>
      <p:sp>
        <p:nvSpPr>
          <p:cNvPr id="8" name="Flowchart: Data 7"/>
          <p:cNvSpPr/>
          <p:nvPr/>
        </p:nvSpPr>
        <p:spPr>
          <a:xfrm>
            <a:off x="2836687" y="2778034"/>
            <a:ext cx="2060569" cy="1057596"/>
          </a:xfrm>
          <a:prstGeom prst="flowChartInputOutput">
            <a:avLst/>
          </a:prstGeom>
          <a:solidFill>
            <a:srgbClr val="B2ACB0"/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 Rounded MT Bold" panose="020F0704030504030204" pitchFamily="34" charset="0"/>
              </a:rPr>
              <a:t>Have 3 days off</a:t>
            </a:r>
          </a:p>
        </p:txBody>
      </p:sp>
      <p:sp>
        <p:nvSpPr>
          <p:cNvPr id="9" name="Flowchart: Decision 8"/>
          <p:cNvSpPr/>
          <p:nvPr/>
        </p:nvSpPr>
        <p:spPr>
          <a:xfrm>
            <a:off x="167725" y="4426309"/>
            <a:ext cx="2060570" cy="1460241"/>
          </a:xfrm>
          <a:prstGeom prst="flowChartDecision">
            <a:avLst/>
          </a:prstGeom>
          <a:solidFill>
            <a:srgbClr val="FF009D"/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 Rounded MT Bold" panose="020F0704030504030204" pitchFamily="34" charset="0"/>
              </a:rPr>
              <a:t>If working</a:t>
            </a:r>
          </a:p>
        </p:txBody>
      </p:sp>
      <p:sp>
        <p:nvSpPr>
          <p:cNvPr id="10" name="Flowchart: Data 9"/>
          <p:cNvSpPr/>
          <p:nvPr/>
        </p:nvSpPr>
        <p:spPr>
          <a:xfrm>
            <a:off x="2836686" y="4627631"/>
            <a:ext cx="2060569" cy="1057596"/>
          </a:xfrm>
          <a:prstGeom prst="flowChartInputOutput">
            <a:avLst/>
          </a:prstGeom>
          <a:solidFill>
            <a:srgbClr val="B2ACB0"/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 Rounded MT Bold" panose="020F0704030504030204" pitchFamily="34" charset="0"/>
              </a:rPr>
              <a:t>Have the weekend off</a:t>
            </a:r>
          </a:p>
        </p:txBody>
      </p:sp>
      <p:sp>
        <p:nvSpPr>
          <p:cNvPr id="11" name="Flowchart: Data 10"/>
          <p:cNvSpPr/>
          <p:nvPr/>
        </p:nvSpPr>
        <p:spPr>
          <a:xfrm>
            <a:off x="6025249" y="5685227"/>
            <a:ext cx="2060569" cy="1057596"/>
          </a:xfrm>
          <a:prstGeom prst="flowChartInputOutput">
            <a:avLst/>
          </a:prstGeom>
          <a:solidFill>
            <a:srgbClr val="B2ACB0"/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 Rounded MT Bold" panose="020F0704030504030204" pitchFamily="34" charset="0"/>
              </a:rPr>
              <a:t>Have every day off</a:t>
            </a:r>
          </a:p>
        </p:txBody>
      </p:sp>
      <p:sp>
        <p:nvSpPr>
          <p:cNvPr id="12" name="Flowchart: Terminator 11"/>
          <p:cNvSpPr/>
          <p:nvPr/>
        </p:nvSpPr>
        <p:spPr>
          <a:xfrm>
            <a:off x="6285920" y="1593264"/>
            <a:ext cx="2060569" cy="594092"/>
          </a:xfrm>
          <a:prstGeom prst="flowChartTerminator">
            <a:avLst/>
          </a:prstGeom>
          <a:solidFill>
            <a:srgbClr val="14C1CC"/>
          </a:solidFill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  <a:latin typeface="Arial Rounded MT Bold" panose="020F0704030504030204" pitchFamily="34" charset="0"/>
              </a:rPr>
              <a:t>END</a:t>
            </a:r>
            <a:endParaRPr lang="en-GB" sz="2800" b="1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14" name="Straight Arrow Connector 13"/>
          <p:cNvCxnSpPr>
            <a:stCxn id="4" idx="2"/>
            <a:endCxn id="7" idx="1"/>
          </p:cNvCxnSpPr>
          <p:nvPr/>
        </p:nvCxnSpPr>
        <p:spPr>
          <a:xfrm flipH="1">
            <a:off x="1198010" y="782626"/>
            <a:ext cx="1" cy="4207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216772" y="2229578"/>
            <a:ext cx="0" cy="347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191143" y="4079175"/>
            <a:ext cx="0" cy="347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201026" y="5886550"/>
            <a:ext cx="0" cy="347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8" idx="2"/>
          </p:cNvCxnSpPr>
          <p:nvPr/>
        </p:nvCxnSpPr>
        <p:spPr>
          <a:xfrm flipV="1">
            <a:off x="2228296" y="3306832"/>
            <a:ext cx="81444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228296" y="5156428"/>
            <a:ext cx="81444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191143" y="6240379"/>
            <a:ext cx="498771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744696" y="3306833"/>
            <a:ext cx="25442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666276" y="5162248"/>
            <a:ext cx="25953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0"/>
            <a:endCxn id="12" idx="2"/>
          </p:cNvCxnSpPr>
          <p:nvPr/>
        </p:nvCxnSpPr>
        <p:spPr>
          <a:xfrm flipV="1">
            <a:off x="7261590" y="2187356"/>
            <a:ext cx="54615" cy="34978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376558" y="2857767"/>
            <a:ext cx="311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 Rounded MT Bold" panose="020F0704030504030204" pitchFamily="34" charset="0"/>
              </a:rPr>
              <a:t>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76558" y="4709113"/>
            <a:ext cx="311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 Rounded MT Bold" panose="020F0704030504030204" pitchFamily="34" charset="0"/>
              </a:rPr>
              <a:t>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31015" y="4036953"/>
            <a:ext cx="311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 Rounded MT Bold" panose="020F0704030504030204" pitchFamily="34" charset="0"/>
              </a:rPr>
              <a:t>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31015" y="5886550"/>
            <a:ext cx="333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 Rounded MT Bold" panose="020F0704030504030204" pitchFamily="34" charset="0"/>
              </a:rPr>
              <a:t>N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784899" y="261975"/>
            <a:ext cx="59961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FF009D"/>
                </a:solidFill>
                <a:latin typeface="Arial Rounded MT Bold" panose="020F0704030504030204" pitchFamily="34" charset="0"/>
              </a:rPr>
              <a:t>This is just one method of completing the flow chart – there are many more! When you’ve completed your flow chart, have a go at creating it in Python!</a:t>
            </a:r>
          </a:p>
        </p:txBody>
      </p:sp>
    </p:spTree>
    <p:extLst>
      <p:ext uri="{BB962C8B-B14F-4D97-AF65-F5344CB8AC3E}">
        <p14:creationId xmlns:p14="http://schemas.microsoft.com/office/powerpoint/2010/main" val="3915027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9269" y="181232"/>
            <a:ext cx="6154612" cy="1225378"/>
          </a:xfrm>
        </p:spPr>
        <p:txBody>
          <a:bodyPr/>
          <a:lstStyle/>
          <a:p>
            <a:r>
              <a:rPr lang="en-IE" dirty="0"/>
              <a:t>Flowcharts</a:t>
            </a: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946404" y="2636109"/>
            <a:ext cx="7793942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000" kern="1200" spc="10" baseline="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sz="3200" dirty="0"/>
              <a:t>Create a program that asks the user to enter their name and their age. </a:t>
            </a:r>
          </a:p>
          <a:p>
            <a:r>
              <a:rPr lang="en-IE" sz="3200" dirty="0"/>
              <a:t>Print out a message </a:t>
            </a:r>
            <a:r>
              <a:rPr lang="en-IE" sz="3200" b="1" dirty="0">
                <a:solidFill>
                  <a:srgbClr val="FF0000"/>
                </a:solidFill>
              </a:rPr>
              <a:t>addressed to them </a:t>
            </a:r>
            <a:r>
              <a:rPr lang="en-IE" sz="3200" dirty="0"/>
              <a:t>that tells them the year that they will turn 100 years old.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87311" y="1064740"/>
            <a:ext cx="4399953" cy="68374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4800" dirty="0">
                <a:solidFill>
                  <a:srgbClr val="FF0000"/>
                </a:solidFill>
              </a:rPr>
              <a:t>Revision First</a:t>
            </a:r>
          </a:p>
        </p:txBody>
      </p:sp>
    </p:spTree>
    <p:extLst>
      <p:ext uri="{BB962C8B-B14F-4D97-AF65-F5344CB8AC3E}">
        <p14:creationId xmlns:p14="http://schemas.microsoft.com/office/powerpoint/2010/main" val="1848439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9269" y="181232"/>
            <a:ext cx="6154612" cy="1225378"/>
          </a:xfrm>
        </p:spPr>
        <p:txBody>
          <a:bodyPr/>
          <a:lstStyle/>
          <a:p>
            <a:r>
              <a:rPr lang="en-IE" dirty="0"/>
              <a:t>Flowcharts</a:t>
            </a: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699269" y="1499288"/>
            <a:ext cx="7793942" cy="435133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000" kern="1200" spc="10" baseline="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E" sz="3200" dirty="0"/>
              <a:t>function1()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E" sz="3200" dirty="0" err="1"/>
              <a:t>var</a:t>
            </a:r>
            <a:r>
              <a:rPr lang="en-IE" sz="3200" dirty="0"/>
              <a:t> person = </a:t>
            </a:r>
            <a:r>
              <a:rPr lang="en-IE" sz="3200" dirty="0" err="1"/>
              <a:t>document.getElementById</a:t>
            </a:r>
            <a:r>
              <a:rPr lang="en-IE" sz="3200" dirty="0"/>
              <a:t>("</a:t>
            </a:r>
            <a:r>
              <a:rPr lang="en-IE" sz="3200" dirty="0" err="1"/>
              <a:t>inputBox</a:t>
            </a:r>
            <a:r>
              <a:rPr lang="en-IE" sz="3200" dirty="0"/>
              <a:t>").value;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E" sz="3200" dirty="0" err="1"/>
              <a:t>var</a:t>
            </a:r>
            <a:r>
              <a:rPr lang="en-IE" sz="3200" dirty="0"/>
              <a:t> age = </a:t>
            </a:r>
            <a:r>
              <a:rPr lang="en-IE" sz="3200" dirty="0" err="1"/>
              <a:t>document.getElementById</a:t>
            </a:r>
            <a:r>
              <a:rPr lang="en-IE" sz="3200" dirty="0"/>
              <a:t>("inputBox2").value;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E" sz="3200" dirty="0" err="1"/>
              <a:t>var</a:t>
            </a:r>
            <a:r>
              <a:rPr lang="en-IE" sz="3200" dirty="0"/>
              <a:t> year = 100 - age;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E" sz="3200" dirty="0" err="1"/>
              <a:t>var</a:t>
            </a:r>
            <a:r>
              <a:rPr lang="en-IE" sz="3200" dirty="0"/>
              <a:t> difference = 2018 + year;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E" sz="3200" dirty="0" err="1"/>
              <a:t>var</a:t>
            </a:r>
            <a:r>
              <a:rPr lang="en-IE" sz="3200" dirty="0"/>
              <a:t> d = new Date();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E" sz="3200" dirty="0"/>
              <a:t>    </a:t>
            </a:r>
            <a:r>
              <a:rPr lang="en-IE" sz="3200" dirty="0" err="1"/>
              <a:t>var</a:t>
            </a:r>
            <a:r>
              <a:rPr lang="en-IE" sz="3200" dirty="0"/>
              <a:t> n = </a:t>
            </a:r>
            <a:r>
              <a:rPr lang="en-IE" sz="3200" dirty="0" err="1"/>
              <a:t>d.getFullYear</a:t>
            </a:r>
            <a:r>
              <a:rPr lang="en-IE" sz="3200" dirty="0"/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E" sz="3200" dirty="0" err="1"/>
              <a:t>document.getElementById</a:t>
            </a:r>
            <a:r>
              <a:rPr lang="en-IE" sz="3200" dirty="0"/>
              <a:t>("when").</a:t>
            </a:r>
            <a:r>
              <a:rPr lang="en-IE" sz="3200" dirty="0" err="1"/>
              <a:t>innerHTML</a:t>
            </a:r>
            <a:r>
              <a:rPr lang="en-IE" sz="3200" dirty="0"/>
              <a:t> = "Hi " + person + "you are now " + " " + age + " you will be 100 in " +  " " + difference + "this year is " + n;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E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0276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9269" y="181232"/>
            <a:ext cx="6154612" cy="1225378"/>
          </a:xfrm>
        </p:spPr>
        <p:txBody>
          <a:bodyPr/>
          <a:lstStyle/>
          <a:p>
            <a:r>
              <a:rPr lang="en-IE" dirty="0"/>
              <a:t>Flowcharts</a:t>
            </a: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946404" y="1828801"/>
            <a:ext cx="7793942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000" kern="1200" spc="10" baseline="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sz="3200"/>
              <a:t>Create a program that asks the user to enter their name and their age. </a:t>
            </a:r>
          </a:p>
          <a:p>
            <a:r>
              <a:rPr lang="en-IE" sz="3200"/>
              <a:t>Print out a message </a:t>
            </a:r>
            <a:r>
              <a:rPr lang="en-IE" sz="3200" b="1">
                <a:solidFill>
                  <a:srgbClr val="FF0000"/>
                </a:solidFill>
              </a:rPr>
              <a:t>addressed to them </a:t>
            </a:r>
            <a:r>
              <a:rPr lang="en-IE" sz="3200"/>
              <a:t>that tells them the year that they will turn 100 years old.</a:t>
            </a:r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1411844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74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8927" y="125436"/>
            <a:ext cx="8446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rial Rounded MT Bold"/>
                <a:cs typeface="Arial Rounded MT Bold"/>
              </a:rPr>
              <a:t>Learning Objective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174202"/>
            <a:ext cx="9144000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47378" y="1965011"/>
            <a:ext cx="59675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 Rounded MT Bold"/>
                <a:cs typeface="Arial Rounded MT Bold"/>
              </a:rPr>
              <a:t>To be able to…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4383" y="3179752"/>
            <a:ext cx="79906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>
                <a:latin typeface="Arial Rounded MT Bold"/>
                <a:cs typeface="Arial Rounded MT Bold"/>
              </a:rPr>
              <a:t>Understand flow chart symbols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>
                <a:latin typeface="Arial Rounded MT Bold"/>
                <a:cs typeface="Arial Rounded MT Bold"/>
              </a:rPr>
              <a:t>Complete and correct flow chart algorithms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>
                <a:latin typeface="Arial Rounded MT Bold"/>
                <a:cs typeface="Arial Rounded MT Bold"/>
              </a:rPr>
              <a:t>Create a program based on a flow chart</a:t>
            </a:r>
          </a:p>
        </p:txBody>
      </p:sp>
    </p:spTree>
    <p:extLst>
      <p:ext uri="{BB962C8B-B14F-4D97-AF65-F5344CB8AC3E}">
        <p14:creationId xmlns:p14="http://schemas.microsoft.com/office/powerpoint/2010/main" val="3737888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74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2526" y="83871"/>
            <a:ext cx="8446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rial Rounded MT Bold"/>
                <a:cs typeface="Arial Rounded MT Bold"/>
              </a:rPr>
              <a:t>Symbols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174202"/>
            <a:ext cx="9144000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lowchart: Terminator 1"/>
          <p:cNvSpPr/>
          <p:nvPr/>
        </p:nvSpPr>
        <p:spPr>
          <a:xfrm>
            <a:off x="1225685" y="2190620"/>
            <a:ext cx="3083668" cy="1017610"/>
          </a:xfrm>
          <a:prstGeom prst="flowChartTerminator">
            <a:avLst/>
          </a:prstGeom>
          <a:solidFill>
            <a:srgbClr val="14C1CC"/>
          </a:solidFill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  <a:latin typeface="Arial Rounded MT Bold" panose="020F0704030504030204" pitchFamily="34" charset="0"/>
              </a:rPr>
              <a:t>TERMINATOR</a:t>
            </a:r>
            <a:endParaRPr lang="en-GB" sz="2800" b="1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Flowchart: Process 2"/>
          <p:cNvSpPr/>
          <p:nvPr/>
        </p:nvSpPr>
        <p:spPr>
          <a:xfrm>
            <a:off x="5408579" y="2062264"/>
            <a:ext cx="2538920" cy="1274323"/>
          </a:xfrm>
          <a:prstGeom prst="flowChartProcess">
            <a:avLst/>
          </a:prstGeom>
          <a:solidFill>
            <a:srgbClr val="FFDF19"/>
          </a:solidFill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 Rounded MT Bold" panose="020F0704030504030204" pitchFamily="34" charset="0"/>
              </a:rPr>
              <a:t>PROCESS</a:t>
            </a:r>
          </a:p>
        </p:txBody>
      </p:sp>
      <p:sp>
        <p:nvSpPr>
          <p:cNvPr id="6" name="Flowchart: Decision 5"/>
          <p:cNvSpPr/>
          <p:nvPr/>
        </p:nvSpPr>
        <p:spPr>
          <a:xfrm>
            <a:off x="1313233" y="4020366"/>
            <a:ext cx="2908571" cy="1906622"/>
          </a:xfrm>
          <a:prstGeom prst="flowChartDecision">
            <a:avLst/>
          </a:prstGeom>
          <a:solidFill>
            <a:srgbClr val="FF009D"/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 Rounded MT Bold" panose="020F0704030504030204" pitchFamily="34" charset="0"/>
              </a:rPr>
              <a:t>DECISION</a:t>
            </a:r>
          </a:p>
        </p:txBody>
      </p:sp>
      <p:sp>
        <p:nvSpPr>
          <p:cNvPr id="10" name="Flowchart: Data 9"/>
          <p:cNvSpPr/>
          <p:nvPr/>
        </p:nvSpPr>
        <p:spPr>
          <a:xfrm>
            <a:off x="5175115" y="4357992"/>
            <a:ext cx="2694561" cy="1410511"/>
          </a:xfrm>
          <a:prstGeom prst="flowChartInputOutput">
            <a:avLst/>
          </a:prstGeom>
          <a:solidFill>
            <a:srgbClr val="B2ACB0"/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 Rounded MT Bold" panose="020F0704030504030204" pitchFamily="34" charset="0"/>
              </a:rPr>
              <a:t>INPUT or OUTPUT</a:t>
            </a:r>
          </a:p>
        </p:txBody>
      </p:sp>
    </p:spTree>
    <p:extLst>
      <p:ext uri="{BB962C8B-B14F-4D97-AF65-F5344CB8AC3E}">
        <p14:creationId xmlns:p14="http://schemas.microsoft.com/office/powerpoint/2010/main" val="3559248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74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39575" y="98951"/>
            <a:ext cx="8446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rial Rounded MT Bold"/>
                <a:cs typeface="Arial Rounded MT Bold"/>
              </a:rPr>
              <a:t>What do they do?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174202"/>
            <a:ext cx="9144000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lowchart: Terminator 1"/>
          <p:cNvSpPr/>
          <p:nvPr/>
        </p:nvSpPr>
        <p:spPr>
          <a:xfrm>
            <a:off x="2920401" y="1521653"/>
            <a:ext cx="3083668" cy="1017610"/>
          </a:xfrm>
          <a:prstGeom prst="flowChartTerminator">
            <a:avLst/>
          </a:prstGeom>
          <a:solidFill>
            <a:srgbClr val="14C1CC"/>
          </a:solidFill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  <a:latin typeface="Arial Rounded MT Bold" panose="020F0704030504030204" pitchFamily="34" charset="0"/>
              </a:rPr>
              <a:t>TERMINATOR</a:t>
            </a:r>
            <a:endParaRPr lang="en-GB" sz="2800" b="1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0854" y="2886715"/>
            <a:ext cx="83048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Arial Rounded MT Bold" panose="020F0704030504030204" pitchFamily="34" charset="0"/>
              </a:rPr>
              <a:t>The terminator is the start and end of any program. </a:t>
            </a:r>
          </a:p>
          <a:p>
            <a:r>
              <a:rPr lang="en-GB" sz="4000" dirty="0">
                <a:latin typeface="Arial Rounded MT Bold" panose="020F0704030504030204" pitchFamily="34" charset="0"/>
              </a:rPr>
              <a:t>The start symbol can only have one arrow leading away from it.</a:t>
            </a:r>
          </a:p>
          <a:p>
            <a:r>
              <a:rPr lang="en-GB" sz="4000" dirty="0">
                <a:latin typeface="Arial Rounded MT Bold" panose="020F0704030504030204" pitchFamily="34" charset="0"/>
              </a:rPr>
              <a:t>This is ALWAYS a rounded rectangle.</a:t>
            </a:r>
          </a:p>
        </p:txBody>
      </p:sp>
    </p:spTree>
    <p:extLst>
      <p:ext uri="{BB962C8B-B14F-4D97-AF65-F5344CB8AC3E}">
        <p14:creationId xmlns:p14="http://schemas.microsoft.com/office/powerpoint/2010/main" val="1968774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74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6623" y="85364"/>
            <a:ext cx="8446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rial Rounded MT Bold"/>
                <a:cs typeface="Arial Rounded MT Bold"/>
              </a:rPr>
              <a:t>What do they do?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174202"/>
            <a:ext cx="9144000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2567" y="2719733"/>
            <a:ext cx="84061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Arial Rounded MT Bold" panose="020F0704030504030204" pitchFamily="34" charset="0"/>
              </a:rPr>
              <a:t>The process box is used when something happens, normally as a result of something in the program. </a:t>
            </a:r>
          </a:p>
          <a:p>
            <a:endParaRPr lang="en-GB" sz="2800" dirty="0">
              <a:latin typeface="Arial Rounded MT Bold" panose="020F0704030504030204" pitchFamily="34" charset="0"/>
            </a:endParaRPr>
          </a:p>
          <a:p>
            <a:r>
              <a:rPr lang="en-GB" sz="2800" dirty="0">
                <a:latin typeface="Arial Rounded MT Bold" panose="020F0704030504030204" pitchFamily="34" charset="0"/>
              </a:rPr>
              <a:t>This symbol can only have one arrow leading away from it, but can have more than one going into it.</a:t>
            </a:r>
          </a:p>
          <a:p>
            <a:endParaRPr lang="en-GB" sz="2800" dirty="0">
              <a:latin typeface="Arial Rounded MT Bold" panose="020F0704030504030204" pitchFamily="34" charset="0"/>
            </a:endParaRPr>
          </a:p>
          <a:p>
            <a:r>
              <a:rPr lang="en-GB" sz="2800" dirty="0">
                <a:latin typeface="Arial Rounded MT Bold" panose="020F0704030504030204" pitchFamily="34" charset="0"/>
              </a:rPr>
              <a:t>This is ALWAYS a rectangle.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3556158" y="1339710"/>
            <a:ext cx="2538920" cy="1274323"/>
          </a:xfrm>
          <a:prstGeom prst="flowChartProcess">
            <a:avLst/>
          </a:prstGeom>
          <a:solidFill>
            <a:srgbClr val="FFDF19"/>
          </a:solidFill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 Rounded MT Bold" panose="020F0704030504030204" pitchFamily="34" charset="0"/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694230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74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9002" y="83871"/>
            <a:ext cx="8446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rial Rounded MT Bold"/>
                <a:cs typeface="Arial Rounded MT Bold"/>
              </a:rPr>
              <a:t>What do they do?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174202"/>
            <a:ext cx="9144000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9002" y="3932920"/>
            <a:ext cx="85231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Arial Rounded MT Bold" panose="020F0704030504030204" pitchFamily="34" charset="0"/>
              </a:rPr>
              <a:t>Used when a question can be asked in a program, such as an IF…ELSE statement. </a:t>
            </a:r>
          </a:p>
          <a:p>
            <a:r>
              <a:rPr lang="en-GB" sz="2800" dirty="0">
                <a:latin typeface="Arial Rounded MT Bold" panose="020F0704030504030204" pitchFamily="34" charset="0"/>
              </a:rPr>
              <a:t>This can have many arrows going into it, but only ever has TWO leaving – YES and NO (or TRUE and FALSE).</a:t>
            </a:r>
          </a:p>
          <a:p>
            <a:r>
              <a:rPr lang="en-GB" sz="2800" dirty="0">
                <a:latin typeface="Arial Rounded MT Bold" panose="020F0704030504030204" pitchFamily="34" charset="0"/>
              </a:rPr>
              <a:t>This is ALWAYS a diamond.</a:t>
            </a:r>
          </a:p>
        </p:txBody>
      </p:sp>
      <p:sp>
        <p:nvSpPr>
          <p:cNvPr id="10" name="Flowchart: Decision 9"/>
          <p:cNvSpPr/>
          <p:nvPr/>
        </p:nvSpPr>
        <p:spPr>
          <a:xfrm>
            <a:off x="3471037" y="1276655"/>
            <a:ext cx="2908571" cy="1906622"/>
          </a:xfrm>
          <a:prstGeom prst="flowChartDecision">
            <a:avLst/>
          </a:prstGeom>
          <a:solidFill>
            <a:srgbClr val="FF009D"/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 Rounded MT Bold" panose="020F0704030504030204" pitchFamily="34" charset="0"/>
              </a:rPr>
              <a:t>DECISION</a:t>
            </a:r>
          </a:p>
        </p:txBody>
      </p:sp>
    </p:spTree>
    <p:extLst>
      <p:ext uri="{BB962C8B-B14F-4D97-AF65-F5344CB8AC3E}">
        <p14:creationId xmlns:p14="http://schemas.microsoft.com/office/powerpoint/2010/main" val="343279412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83D1B02D732B4BA93385EE4C628BD1" ma:contentTypeVersion="1" ma:contentTypeDescription="Create a new document." ma:contentTypeScope="" ma:versionID="891cba3d6b4bf4fa9dd00f637a79744b">
  <xsd:schema xmlns:xsd="http://www.w3.org/2001/XMLSchema" xmlns:xs="http://www.w3.org/2001/XMLSchema" xmlns:p="http://schemas.microsoft.com/office/2006/metadata/properties" xmlns:ns3="8e683d77-f203-4cd4-bc2e-8e7505526450" targetNamespace="http://schemas.microsoft.com/office/2006/metadata/properties" ma:root="true" ma:fieldsID="fbb12a5354c0f0d72884edd171f53b54" ns3:_="">
    <xsd:import namespace="8e683d77-f203-4cd4-bc2e-8e7505526450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683d77-f203-4cd4-bc2e-8e750552645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827449B-D927-4C1D-9C53-69585F796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960012-FEA8-4211-A5F9-DE2A02F1B2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e683d77-f203-4cd4-bc2e-8e75055264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5E2843-376E-4812-9377-08FC1A2099B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576</TotalTime>
  <Words>553</Words>
  <Application>Microsoft Office PowerPoint</Application>
  <PresentationFormat>On-screen Show (4:3)</PresentationFormat>
  <Paragraphs>94</Paragraphs>
  <Slides>13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View</vt:lpstr>
      <vt:lpstr>Flowcharts</vt:lpstr>
      <vt:lpstr>Flowcharts</vt:lpstr>
      <vt:lpstr>Flowcharts</vt:lpstr>
      <vt:lpstr>Flowcharts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Willetts</dc:creator>
  <cp:lastModifiedBy>Liam McCabe</cp:lastModifiedBy>
  <cp:revision>28</cp:revision>
  <dcterms:created xsi:type="dcterms:W3CDTF">2014-10-05T12:55:03Z</dcterms:created>
  <dcterms:modified xsi:type="dcterms:W3CDTF">2019-10-09T13:50:14Z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0x010100E283D1B02D732B4BA93385EE4C628BD1</vt:lpwstr>
  </property>
  <property fmtid="{D5CDD505-2E9C-101B-9397-08002B2CF9AE}" pid="3" name="IsMyDocuments">
    <vt:bool>true</vt:bool>
  </property>
</Properties>
</file>