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70" r:id="rId9"/>
    <p:sldId id="267" r:id="rId10"/>
    <p:sldId id="268" r:id="rId11"/>
    <p:sldId id="269" r:id="rId12"/>
    <p:sldId id="264"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604F-0EE3-4BA7-9D31-38AF37C1857B}"/>
              </a:ext>
            </a:extLst>
          </p:cNvPr>
          <p:cNvSpPr>
            <a:spLocks noGrp="1"/>
          </p:cNvSpPr>
          <p:nvPr>
            <p:ph type="ctrTitle"/>
          </p:nvPr>
        </p:nvSpPr>
        <p:spPr>
          <a:xfrm>
            <a:off x="1126435" y="758952"/>
            <a:ext cx="7540487" cy="3566160"/>
          </a:xfrm>
        </p:spPr>
        <p:txBody>
          <a:bodyPr>
            <a:normAutofit/>
          </a:bodyPr>
          <a:lstStyle/>
          <a:p>
            <a:r>
              <a:rPr lang="en-US" sz="5400" dirty="0"/>
              <a:t>Optimizing Healthcare Provision through Data Analysis</a:t>
            </a:r>
          </a:p>
        </p:txBody>
      </p:sp>
      <p:pic>
        <p:nvPicPr>
          <p:cNvPr id="5" name="Picture 4">
            <a:extLst>
              <a:ext uri="{FF2B5EF4-FFF2-40B4-BE49-F238E27FC236}">
                <a16:creationId xmlns:a16="http://schemas.microsoft.com/office/drawing/2014/main" id="{8AD48D1F-F515-4153-AAA1-082FEF0A94D5}"/>
              </a:ext>
            </a:extLst>
          </p:cNvPr>
          <p:cNvPicPr>
            <a:picLocks noChangeAspect="1"/>
          </p:cNvPicPr>
          <p:nvPr/>
        </p:nvPicPr>
        <p:blipFill>
          <a:blip r:embed="rId2"/>
          <a:stretch>
            <a:fillRect/>
          </a:stretch>
        </p:blipFill>
        <p:spPr>
          <a:xfrm>
            <a:off x="6983896" y="919887"/>
            <a:ext cx="5340625" cy="5269541"/>
          </a:xfrm>
          <a:prstGeom prst="rect">
            <a:avLst/>
          </a:prstGeom>
          <a:effectLst>
            <a:outerShdw blurRad="50800" dist="38100" dir="10800000" algn="r" rotWithShape="0">
              <a:prstClr val="black">
                <a:alpha val="40000"/>
              </a:prstClr>
            </a:outerShdw>
            <a:softEdge rad="635000"/>
          </a:effectLst>
        </p:spPr>
      </p:pic>
    </p:spTree>
    <p:extLst>
      <p:ext uri="{BB962C8B-B14F-4D97-AF65-F5344CB8AC3E}">
        <p14:creationId xmlns:p14="http://schemas.microsoft.com/office/powerpoint/2010/main" val="7876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A10F-91FB-4EB2-9B79-65AAACF33033}"/>
              </a:ext>
            </a:extLst>
          </p:cNvPr>
          <p:cNvSpPr>
            <a:spLocks noGrp="1"/>
          </p:cNvSpPr>
          <p:nvPr>
            <p:ph type="title"/>
          </p:nvPr>
        </p:nvSpPr>
        <p:spPr/>
        <p:txBody>
          <a:bodyPr/>
          <a:lstStyle/>
          <a:p>
            <a:r>
              <a:rPr lang="en-US" dirty="0"/>
              <a:t>What department generated the most revenue?</a:t>
            </a:r>
          </a:p>
        </p:txBody>
      </p:sp>
      <p:sp>
        <p:nvSpPr>
          <p:cNvPr id="3" name="Content Placeholder 2">
            <a:extLst>
              <a:ext uri="{FF2B5EF4-FFF2-40B4-BE49-F238E27FC236}">
                <a16:creationId xmlns:a16="http://schemas.microsoft.com/office/drawing/2014/main" id="{C6DC2DD8-756A-4211-8641-7951818BA9BD}"/>
              </a:ext>
            </a:extLst>
          </p:cNvPr>
          <p:cNvSpPr>
            <a:spLocks noGrp="1"/>
          </p:cNvSpPr>
          <p:nvPr>
            <p:ph sz="half" idx="1"/>
          </p:nvPr>
        </p:nvSpPr>
        <p:spPr/>
        <p:txBody>
          <a:bodyPr/>
          <a:lstStyle/>
          <a:p>
            <a:endParaRPr lang="en-US" b="1" dirty="0"/>
          </a:p>
          <a:p>
            <a:endParaRPr lang="en-US" b="1" dirty="0"/>
          </a:p>
          <a:p>
            <a:pPr>
              <a:buFont typeface="Wingdings" panose="05000000000000000000" pitchFamily="2" charset="2"/>
              <a:buChar char="q"/>
            </a:pPr>
            <a:r>
              <a:rPr lang="en-US" b="1" dirty="0"/>
              <a:t>Cardiology department generated the most revenue</a:t>
            </a:r>
          </a:p>
          <a:p>
            <a:endParaRPr lang="en-US" dirty="0"/>
          </a:p>
        </p:txBody>
      </p:sp>
      <p:sp>
        <p:nvSpPr>
          <p:cNvPr id="4" name="Content Placeholder 3">
            <a:extLst>
              <a:ext uri="{FF2B5EF4-FFF2-40B4-BE49-F238E27FC236}">
                <a16:creationId xmlns:a16="http://schemas.microsoft.com/office/drawing/2014/main" id="{6DDBA254-32B4-471E-B868-014217801ACE}"/>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E80F78D0-0E32-4100-8C3E-94CD97F92301}"/>
              </a:ext>
            </a:extLst>
          </p:cNvPr>
          <p:cNvPicPr>
            <a:picLocks noChangeAspect="1"/>
          </p:cNvPicPr>
          <p:nvPr/>
        </p:nvPicPr>
        <p:blipFill>
          <a:blip r:embed="rId2"/>
          <a:stretch>
            <a:fillRect/>
          </a:stretch>
        </p:blipFill>
        <p:spPr>
          <a:xfrm>
            <a:off x="6217920" y="1845733"/>
            <a:ext cx="4937760" cy="4023360"/>
          </a:xfrm>
          <a:prstGeom prst="rect">
            <a:avLst/>
          </a:prstGeom>
          <a:ln>
            <a:noFill/>
          </a:ln>
        </p:spPr>
      </p:pic>
    </p:spTree>
    <p:extLst>
      <p:ext uri="{BB962C8B-B14F-4D97-AF65-F5344CB8AC3E}">
        <p14:creationId xmlns:p14="http://schemas.microsoft.com/office/powerpoint/2010/main" val="189220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F1-74DD-47B8-A472-479FDF4EB0B5}"/>
              </a:ext>
            </a:extLst>
          </p:cNvPr>
          <p:cNvSpPr>
            <a:spLocks noGrp="1"/>
          </p:cNvSpPr>
          <p:nvPr>
            <p:ph type="title"/>
          </p:nvPr>
        </p:nvSpPr>
        <p:spPr/>
        <p:txBody>
          <a:bodyPr/>
          <a:lstStyle/>
          <a:p>
            <a:r>
              <a:rPr lang="en-US" dirty="0"/>
              <a:t>What diagnoses or service types generated the most revenue?</a:t>
            </a:r>
          </a:p>
        </p:txBody>
      </p:sp>
      <p:sp>
        <p:nvSpPr>
          <p:cNvPr id="3" name="Content Placeholder 2">
            <a:extLst>
              <a:ext uri="{FF2B5EF4-FFF2-40B4-BE49-F238E27FC236}">
                <a16:creationId xmlns:a16="http://schemas.microsoft.com/office/drawing/2014/main" id="{ED71E5C3-91C6-4F9B-91AC-9C223BCFEF48}"/>
              </a:ext>
            </a:extLst>
          </p:cNvPr>
          <p:cNvSpPr>
            <a:spLocks noGrp="1"/>
          </p:cNvSpPr>
          <p:nvPr>
            <p:ph sz="half" idx="1"/>
          </p:nvPr>
        </p:nvSpPr>
        <p:spPr/>
        <p:txBody>
          <a:bodyPr/>
          <a:lstStyle/>
          <a:p>
            <a:endParaRPr lang="en-US" dirty="0"/>
          </a:p>
          <a:p>
            <a:endParaRPr lang="en-US" dirty="0"/>
          </a:p>
          <a:p>
            <a:pPr>
              <a:buFont typeface="Wingdings" panose="05000000000000000000" pitchFamily="2" charset="2"/>
              <a:buChar char="q"/>
            </a:pPr>
            <a:r>
              <a:rPr lang="en-US" b="1" dirty="0"/>
              <a:t>Outpatients generated the most revenue to the healthcare system</a:t>
            </a:r>
          </a:p>
          <a:p>
            <a:endParaRPr lang="en-US" dirty="0"/>
          </a:p>
        </p:txBody>
      </p:sp>
      <p:sp>
        <p:nvSpPr>
          <p:cNvPr id="4" name="Content Placeholder 3">
            <a:extLst>
              <a:ext uri="{FF2B5EF4-FFF2-40B4-BE49-F238E27FC236}">
                <a16:creationId xmlns:a16="http://schemas.microsoft.com/office/drawing/2014/main" id="{7886584B-0C88-4E4E-943A-441F85B7CDDB}"/>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F52ED936-DA96-41F8-97D4-6FBCE9E97CB0}"/>
              </a:ext>
            </a:extLst>
          </p:cNvPr>
          <p:cNvPicPr>
            <a:picLocks noChangeAspect="1"/>
          </p:cNvPicPr>
          <p:nvPr/>
        </p:nvPicPr>
        <p:blipFill>
          <a:blip r:embed="rId2"/>
          <a:stretch>
            <a:fillRect/>
          </a:stretch>
        </p:blipFill>
        <p:spPr>
          <a:xfrm>
            <a:off x="6217920" y="1845734"/>
            <a:ext cx="4937760" cy="4023358"/>
          </a:xfrm>
          <a:prstGeom prst="rect">
            <a:avLst/>
          </a:prstGeom>
        </p:spPr>
      </p:pic>
    </p:spTree>
    <p:extLst>
      <p:ext uri="{BB962C8B-B14F-4D97-AF65-F5344CB8AC3E}">
        <p14:creationId xmlns:p14="http://schemas.microsoft.com/office/powerpoint/2010/main" val="133485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F87F-43A9-4E08-B41D-E3780F4B2F68}"/>
              </a:ext>
            </a:extLst>
          </p:cNvPr>
          <p:cNvSpPr>
            <a:spLocks noGrp="1"/>
          </p:cNvSpPr>
          <p:nvPr>
            <p:ph type="title"/>
          </p:nvPr>
        </p:nvSpPr>
        <p:spPr/>
        <p:txBody>
          <a:bodyPr/>
          <a:lstStyle/>
          <a:p>
            <a:pPr algn="ctr"/>
            <a:br>
              <a:rPr lang="en-US" dirty="0"/>
            </a:br>
            <a:r>
              <a:rPr lang="en-US" dirty="0"/>
              <a:t>DASHBOARD</a:t>
            </a:r>
          </a:p>
        </p:txBody>
      </p:sp>
      <p:pic>
        <p:nvPicPr>
          <p:cNvPr id="4" name="Picture 3">
            <a:extLst>
              <a:ext uri="{FF2B5EF4-FFF2-40B4-BE49-F238E27FC236}">
                <a16:creationId xmlns:a16="http://schemas.microsoft.com/office/drawing/2014/main" id="{5752AB05-7963-4418-A468-7C0A57E4A534}"/>
              </a:ext>
            </a:extLst>
          </p:cNvPr>
          <p:cNvPicPr>
            <a:picLocks noChangeAspect="1"/>
          </p:cNvPicPr>
          <p:nvPr/>
        </p:nvPicPr>
        <p:blipFill>
          <a:blip r:embed="rId2"/>
          <a:stretch>
            <a:fillRect/>
          </a:stretch>
        </p:blipFill>
        <p:spPr>
          <a:xfrm>
            <a:off x="1097280" y="1737360"/>
            <a:ext cx="10058400" cy="4583927"/>
          </a:xfrm>
          <a:prstGeom prst="rect">
            <a:avLst/>
          </a:prstGeom>
        </p:spPr>
      </p:pic>
    </p:spTree>
    <p:extLst>
      <p:ext uri="{BB962C8B-B14F-4D97-AF65-F5344CB8AC3E}">
        <p14:creationId xmlns:p14="http://schemas.microsoft.com/office/powerpoint/2010/main" val="384878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4C5B-2AB0-4741-8A6B-BF1BE7D54D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FB8336-7A8A-4E85-89B1-447F09E4C2B6}"/>
              </a:ext>
            </a:extLst>
          </p:cNvPr>
          <p:cNvSpPr>
            <a:spLocks noGrp="1"/>
          </p:cNvSpPr>
          <p:nvPr>
            <p:ph idx="1"/>
          </p:nvPr>
        </p:nvSpPr>
        <p:spPr/>
        <p:txBody>
          <a:bodyPr/>
          <a:lstStyle/>
          <a:p>
            <a:r>
              <a:rPr lang="en-US" dirty="0"/>
              <a:t>In conclusion, this project shows how essential data analysis is in Healthcare provision. By unlocking insights from data, we can improve patient outcomes, reduce costs, and enhance the overall efficiency of health care services.</a:t>
            </a:r>
          </a:p>
        </p:txBody>
      </p:sp>
      <p:pic>
        <p:nvPicPr>
          <p:cNvPr id="4" name="Picture 3">
            <a:extLst>
              <a:ext uri="{FF2B5EF4-FFF2-40B4-BE49-F238E27FC236}">
                <a16:creationId xmlns:a16="http://schemas.microsoft.com/office/drawing/2014/main" id="{8660B851-832D-4D03-9B88-6D42AC49F4CA}"/>
              </a:ext>
            </a:extLst>
          </p:cNvPr>
          <p:cNvPicPr>
            <a:picLocks noChangeAspect="1"/>
          </p:cNvPicPr>
          <p:nvPr/>
        </p:nvPicPr>
        <p:blipFill>
          <a:blip r:embed="rId2"/>
          <a:stretch>
            <a:fillRect/>
          </a:stretch>
        </p:blipFill>
        <p:spPr>
          <a:xfrm>
            <a:off x="6588814" y="2571750"/>
            <a:ext cx="5338141" cy="3510998"/>
          </a:xfrm>
          <a:prstGeom prst="rect">
            <a:avLst/>
          </a:prstGeom>
          <a:effectLst>
            <a:softEdge rad="635000"/>
          </a:effectLst>
        </p:spPr>
      </p:pic>
    </p:spTree>
    <p:extLst>
      <p:ext uri="{BB962C8B-B14F-4D97-AF65-F5344CB8AC3E}">
        <p14:creationId xmlns:p14="http://schemas.microsoft.com/office/powerpoint/2010/main" val="299883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7C40-190F-4485-B94B-9AAC02F57529}"/>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F40F71A3-4047-433E-BDF8-D812F29C3641}"/>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solidFill>
                  <a:srgbClr val="222222"/>
                </a:solidFill>
              </a:rPr>
              <a:t>In order to optimize billing process, it should be streamlined to reduce errors and increase efficiency, potentially increasing revenue by 5-10%</a:t>
            </a:r>
          </a:p>
          <a:p>
            <a:pPr>
              <a:buFont typeface="Arial" panose="020B0604020202020204" pitchFamily="34" charset="0"/>
              <a:buChar char="•"/>
            </a:pPr>
            <a:r>
              <a:rPr lang="en-US" dirty="0">
                <a:solidFill>
                  <a:srgbClr val="222222"/>
                </a:solidFill>
              </a:rPr>
              <a:t>We could renegotiate contracts with suppliers to reduce medication costs, room charges and treatment costs, potentially saving 10-15% on expenses </a:t>
            </a:r>
            <a:r>
              <a:rPr lang="en-US" dirty="0" err="1">
                <a:solidFill>
                  <a:srgbClr val="222222"/>
                </a:solidFill>
              </a:rPr>
              <a:t>incured</a:t>
            </a:r>
            <a:endParaRPr lang="en-US" dirty="0">
              <a:solidFill>
                <a:srgbClr val="222222"/>
              </a:solidFill>
            </a:endParaRPr>
          </a:p>
          <a:p>
            <a:pPr>
              <a:buFont typeface="Arial" panose="020B0604020202020204" pitchFamily="34" charset="0"/>
              <a:buChar char="•"/>
            </a:pPr>
            <a:r>
              <a:rPr lang="en-US" dirty="0">
                <a:solidFill>
                  <a:srgbClr val="222222"/>
                </a:solidFill>
              </a:rPr>
              <a:t>We should reassess departmental resources and allocate them more efficiently, potentially increasing productivity by 10-15%</a:t>
            </a:r>
            <a:endParaRPr lang="en-US" dirty="0"/>
          </a:p>
          <a:p>
            <a:pPr>
              <a:buFont typeface="Arial" panose="020B0604020202020204" pitchFamily="34" charset="0"/>
              <a:buChar char="•"/>
            </a:pPr>
            <a:r>
              <a:rPr lang="en-US" b="0" i="0" dirty="0">
                <a:solidFill>
                  <a:srgbClr val="222222"/>
                </a:solidFill>
                <a:effectLst/>
              </a:rPr>
              <a:t>We should analyze and optimize procedure schedules as this would help in potentially increasing revenue by 5-10%</a:t>
            </a:r>
          </a:p>
          <a:p>
            <a:pPr>
              <a:buFont typeface="Arial" panose="020B0604020202020204" pitchFamily="34" charset="0"/>
              <a:buChar char="•"/>
            </a:pPr>
            <a:r>
              <a:rPr lang="en-US" dirty="0">
                <a:solidFill>
                  <a:srgbClr val="222222"/>
                </a:solidFill>
              </a:rPr>
              <a:t>Always regularly analyze data to monitor progress, identify areas for improvement and inform strategic decisions.</a:t>
            </a:r>
          </a:p>
          <a:p>
            <a:pPr>
              <a:buFont typeface="Arial" panose="020B0604020202020204" pitchFamily="34" charset="0"/>
              <a:buChar char="•"/>
            </a:pPr>
            <a:r>
              <a:rPr lang="en-US" dirty="0">
                <a:solidFill>
                  <a:srgbClr val="222222"/>
                </a:solidFill>
              </a:rPr>
              <a:t>We should also allocate resources to improve patients outcomes , potentially increasing patient satisfaction and loyalty</a:t>
            </a:r>
            <a:endParaRPr lang="en-US" dirty="0"/>
          </a:p>
        </p:txBody>
      </p:sp>
    </p:spTree>
    <p:extLst>
      <p:ext uri="{BB962C8B-B14F-4D97-AF65-F5344CB8AC3E}">
        <p14:creationId xmlns:p14="http://schemas.microsoft.com/office/powerpoint/2010/main" val="29474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362A-D628-4C03-9F16-4F204E35246C}"/>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6A61C10-C144-43A7-8BC5-B8996EFE59C5}"/>
              </a:ext>
            </a:extLst>
          </p:cNvPr>
          <p:cNvSpPr>
            <a:spLocks noGrp="1"/>
          </p:cNvSpPr>
          <p:nvPr>
            <p:ph idx="1"/>
          </p:nvPr>
        </p:nvSpPr>
        <p:spPr/>
        <p:txBody>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PROJECT OVERVIEW</a:t>
            </a:r>
          </a:p>
          <a:p>
            <a:pPr marL="285750" indent="-285750">
              <a:buFont typeface="Arial" panose="020B0604020202020204" pitchFamily="34" charset="0"/>
              <a:buChar char="•"/>
            </a:pPr>
            <a:r>
              <a:rPr lang="en-US" dirty="0"/>
              <a:t>RESEARCH QUESTIONS</a:t>
            </a:r>
          </a:p>
          <a:p>
            <a:pPr marL="285750" indent="-285750">
              <a:buFont typeface="Arial" panose="020B0604020202020204" pitchFamily="34" charset="0"/>
              <a:buChar char="•"/>
            </a:pPr>
            <a:r>
              <a:rPr lang="en-US" dirty="0"/>
              <a:t>METHODOLOGY</a:t>
            </a:r>
          </a:p>
          <a:p>
            <a:pPr marL="285750" indent="-285750">
              <a:buFont typeface="Arial" panose="020B0604020202020204" pitchFamily="34" charset="0"/>
              <a:buChar char="•"/>
            </a:pPr>
            <a:r>
              <a:rPr lang="en-US" dirty="0"/>
              <a:t>RESULT FINDINGS</a:t>
            </a:r>
          </a:p>
          <a:p>
            <a:pPr marL="285750" indent="-285750">
              <a:buFont typeface="Arial" panose="020B0604020202020204" pitchFamily="34" charset="0"/>
              <a:buChar char="•"/>
            </a:pPr>
            <a:r>
              <a:rPr lang="en-US" dirty="0"/>
              <a:t>POWER BI DASHBOARD</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RECOMMENDATION</a:t>
            </a:r>
          </a:p>
          <a:p>
            <a:endParaRPr lang="en-US" dirty="0"/>
          </a:p>
        </p:txBody>
      </p:sp>
      <p:pic>
        <p:nvPicPr>
          <p:cNvPr id="6" name="Picture 5">
            <a:extLst>
              <a:ext uri="{FF2B5EF4-FFF2-40B4-BE49-F238E27FC236}">
                <a16:creationId xmlns:a16="http://schemas.microsoft.com/office/drawing/2014/main" id="{0452CC54-AF7B-40D8-A872-6830D03B7AA8}"/>
              </a:ext>
            </a:extLst>
          </p:cNvPr>
          <p:cNvPicPr>
            <a:picLocks noChangeAspect="1"/>
          </p:cNvPicPr>
          <p:nvPr/>
        </p:nvPicPr>
        <p:blipFill>
          <a:blip r:embed="rId2"/>
          <a:stretch>
            <a:fillRect/>
          </a:stretch>
        </p:blipFill>
        <p:spPr>
          <a:xfrm>
            <a:off x="5678163" y="1737360"/>
            <a:ext cx="6004952" cy="3602971"/>
          </a:xfrm>
          <a:prstGeom prst="rect">
            <a:avLst/>
          </a:prstGeom>
          <a:effectLst>
            <a:softEdge rad="635000"/>
          </a:effectLst>
        </p:spPr>
      </p:pic>
    </p:spTree>
    <p:extLst>
      <p:ext uri="{BB962C8B-B14F-4D97-AF65-F5344CB8AC3E}">
        <p14:creationId xmlns:p14="http://schemas.microsoft.com/office/powerpoint/2010/main" val="37361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926-252D-4ADC-B6BF-89BE8239C19B}"/>
              </a:ext>
            </a:extLst>
          </p:cNvPr>
          <p:cNvSpPr>
            <a:spLocks noGrp="1"/>
          </p:cNvSpPr>
          <p:nvPr>
            <p:ph type="title"/>
          </p:nvPr>
        </p:nvSpPr>
        <p:spPr>
          <a:xfrm>
            <a:off x="1066800" y="1770847"/>
            <a:ext cx="10058400" cy="1450757"/>
          </a:xfrm>
        </p:spPr>
        <p:txBody>
          <a:bodyPr/>
          <a:lstStyle/>
          <a:p>
            <a:pPr algn="ctr"/>
            <a:r>
              <a:rPr lang="en-US" b="1" dirty="0"/>
              <a:t>INTRODUCTION</a:t>
            </a:r>
            <a:endParaRPr lang="en-US" dirty="0"/>
          </a:p>
        </p:txBody>
      </p:sp>
      <p:pic>
        <p:nvPicPr>
          <p:cNvPr id="3" name="Picture 2">
            <a:extLst>
              <a:ext uri="{FF2B5EF4-FFF2-40B4-BE49-F238E27FC236}">
                <a16:creationId xmlns:a16="http://schemas.microsoft.com/office/drawing/2014/main" id="{544FAEA7-E894-4FF4-BA2F-8D2ED85E5D59}"/>
              </a:ext>
            </a:extLst>
          </p:cNvPr>
          <p:cNvPicPr>
            <a:picLocks noChangeAspect="1"/>
          </p:cNvPicPr>
          <p:nvPr/>
        </p:nvPicPr>
        <p:blipFill>
          <a:blip r:embed="rId2"/>
          <a:stretch>
            <a:fillRect/>
          </a:stretch>
        </p:blipFill>
        <p:spPr>
          <a:xfrm>
            <a:off x="2928730" y="3221604"/>
            <a:ext cx="6202018" cy="2948443"/>
          </a:xfrm>
          <a:prstGeom prst="rect">
            <a:avLst/>
          </a:prstGeom>
          <a:effectLst>
            <a:innerShdw blurRad="114300">
              <a:prstClr val="black"/>
            </a:innerShdw>
            <a:softEdge rad="635000"/>
          </a:effectLst>
        </p:spPr>
      </p:pic>
    </p:spTree>
    <p:extLst>
      <p:ext uri="{BB962C8B-B14F-4D97-AF65-F5344CB8AC3E}">
        <p14:creationId xmlns:p14="http://schemas.microsoft.com/office/powerpoint/2010/main" val="261879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2C408-9CCD-49C7-9E17-CD3A3B7217DF}"/>
              </a:ext>
            </a:extLst>
          </p:cNvPr>
          <p:cNvSpPr>
            <a:spLocks noGrp="1"/>
          </p:cNvSpPr>
          <p:nvPr>
            <p:ph idx="1"/>
          </p:nvPr>
        </p:nvSpPr>
        <p:spPr/>
        <p:txBody>
          <a:bodyPr/>
          <a:lstStyle/>
          <a:p>
            <a:r>
              <a:rPr lang="en-US" dirty="0"/>
              <a:t>Imagine a healthcare system where data driven decisions drive better patient outcomes, improved resource allocation, and reduced costs. A system where healthcare providers can predict patient needs, prevent readmissions and optimize treatment plans. As we navigate the complexities of healthcare, its essential to uncover hidden patterns, trends, and insights that can inform our decisions. In this presentation, we’ll explore a real-world project that demonstrates how data analysis can transform healthcare provision. From revenue management to patient care, we’ll dive into the insights and recommendations that can help healthcare organizations thrive in a rapidly changing landscape.</a:t>
            </a:r>
          </a:p>
        </p:txBody>
      </p:sp>
      <p:pic>
        <p:nvPicPr>
          <p:cNvPr id="5" name="Picture 4">
            <a:extLst>
              <a:ext uri="{FF2B5EF4-FFF2-40B4-BE49-F238E27FC236}">
                <a16:creationId xmlns:a16="http://schemas.microsoft.com/office/drawing/2014/main" id="{167310B3-C2A4-4E37-AE65-D2F94448CCBD}"/>
              </a:ext>
            </a:extLst>
          </p:cNvPr>
          <p:cNvPicPr>
            <a:picLocks noChangeAspect="1"/>
          </p:cNvPicPr>
          <p:nvPr/>
        </p:nvPicPr>
        <p:blipFill>
          <a:blip r:embed="rId2"/>
          <a:stretch>
            <a:fillRect/>
          </a:stretch>
        </p:blipFill>
        <p:spPr>
          <a:xfrm>
            <a:off x="4374928" y="0"/>
            <a:ext cx="3165557" cy="1775792"/>
          </a:xfrm>
          <a:prstGeom prst="rect">
            <a:avLst/>
          </a:prstGeom>
          <a:effectLst>
            <a:softEdge rad="317500"/>
          </a:effectLst>
        </p:spPr>
      </p:pic>
    </p:spTree>
    <p:extLst>
      <p:ext uri="{BB962C8B-B14F-4D97-AF65-F5344CB8AC3E}">
        <p14:creationId xmlns:p14="http://schemas.microsoft.com/office/powerpoint/2010/main" val="52923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2B78-4AC7-474B-9C67-29DA91901662}"/>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7C9F93C6-C1DD-4E93-985C-1B5F2B86B1F8}"/>
              </a:ext>
            </a:extLst>
          </p:cNvPr>
          <p:cNvSpPr>
            <a:spLocks noGrp="1"/>
          </p:cNvSpPr>
          <p:nvPr>
            <p:ph idx="1"/>
          </p:nvPr>
        </p:nvSpPr>
        <p:spPr/>
        <p:txBody>
          <a:bodyPr/>
          <a:lstStyle/>
          <a:p>
            <a:pPr marL="285750" indent="-285750">
              <a:buFont typeface="Arial" panose="020B0604020202020204" pitchFamily="34" charset="0"/>
              <a:buChar char="•"/>
            </a:pPr>
            <a:r>
              <a:rPr lang="en-US" dirty="0"/>
              <a:t>Analyze revenue management and cost optimization opportunities</a:t>
            </a:r>
          </a:p>
          <a:p>
            <a:pPr marL="285750" indent="-285750">
              <a:buFont typeface="Arial" panose="020B0604020202020204" pitchFamily="34" charset="0"/>
              <a:buChar char="•"/>
            </a:pPr>
            <a:r>
              <a:rPr lang="en-US" dirty="0"/>
              <a:t>Identify trends in patient care and outcomes</a:t>
            </a:r>
          </a:p>
          <a:p>
            <a:pPr marL="285750" indent="-285750">
              <a:buFont typeface="Arial" panose="020B0604020202020204" pitchFamily="34" charset="0"/>
              <a:buChar char="•"/>
            </a:pPr>
            <a:r>
              <a:rPr lang="en-US" dirty="0"/>
              <a:t>Evaluate departmental performance and resource allocation</a:t>
            </a:r>
          </a:p>
          <a:p>
            <a:pPr marL="285750" indent="-285750">
              <a:buFont typeface="Arial" panose="020B0604020202020204" pitchFamily="34" charset="0"/>
              <a:buChar char="•"/>
            </a:pPr>
            <a:r>
              <a:rPr lang="en-US" dirty="0"/>
              <a:t>Develop data driven strategies for growth and improvement</a:t>
            </a:r>
          </a:p>
          <a:p>
            <a:endParaRPr lang="en-US" dirty="0"/>
          </a:p>
        </p:txBody>
      </p:sp>
      <p:pic>
        <p:nvPicPr>
          <p:cNvPr id="4" name="Picture 3">
            <a:extLst>
              <a:ext uri="{FF2B5EF4-FFF2-40B4-BE49-F238E27FC236}">
                <a16:creationId xmlns:a16="http://schemas.microsoft.com/office/drawing/2014/main" id="{F3C965D6-5772-49F2-81CE-51756E78E0D5}"/>
              </a:ext>
            </a:extLst>
          </p:cNvPr>
          <p:cNvPicPr>
            <a:picLocks noChangeAspect="1"/>
          </p:cNvPicPr>
          <p:nvPr/>
        </p:nvPicPr>
        <p:blipFill>
          <a:blip r:embed="rId2"/>
          <a:stretch>
            <a:fillRect/>
          </a:stretch>
        </p:blipFill>
        <p:spPr>
          <a:xfrm>
            <a:off x="9183757" y="2476500"/>
            <a:ext cx="2471944" cy="3392594"/>
          </a:xfrm>
          <a:prstGeom prst="rect">
            <a:avLst/>
          </a:prstGeom>
          <a:effectLst>
            <a:softEdge rad="31750"/>
          </a:effectLst>
        </p:spPr>
      </p:pic>
    </p:spTree>
    <p:extLst>
      <p:ext uri="{BB962C8B-B14F-4D97-AF65-F5344CB8AC3E}">
        <p14:creationId xmlns:p14="http://schemas.microsoft.com/office/powerpoint/2010/main" val="355576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1C7B-BC64-49F2-83EF-CF8791CB1F89}"/>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972076AD-AB24-47DD-8F00-46A9D8F5B56C}"/>
              </a:ext>
            </a:extLst>
          </p:cNvPr>
          <p:cNvSpPr>
            <a:spLocks noGrp="1"/>
          </p:cNvSpPr>
          <p:nvPr>
            <p:ph idx="1"/>
          </p:nvPr>
        </p:nvSpPr>
        <p:spPr/>
        <p:txBody>
          <a:bodyPr/>
          <a:lstStyle/>
          <a:p>
            <a:pPr marL="285750" indent="-285750" algn="l">
              <a:buFont typeface="Arial" panose="020B0604020202020204" pitchFamily="34" charset="0"/>
              <a:buChar char="•"/>
            </a:pPr>
            <a:r>
              <a:rPr lang="en-US" dirty="0"/>
              <a:t>What is the total amount billed across all visits ?</a:t>
            </a:r>
          </a:p>
          <a:p>
            <a:pPr marL="285750" indent="-285750" algn="l">
              <a:buFont typeface="Arial" panose="020B0604020202020204" pitchFamily="34" charset="0"/>
              <a:buChar char="•"/>
            </a:pPr>
            <a:r>
              <a:rPr lang="en-US" dirty="0"/>
              <a:t>What is the total amount covered by Insurance ?</a:t>
            </a:r>
          </a:p>
          <a:p>
            <a:pPr marL="285750" indent="-285750" algn="l">
              <a:buFont typeface="Arial" panose="020B0604020202020204" pitchFamily="34" charset="0"/>
              <a:buChar char="•"/>
            </a:pPr>
            <a:r>
              <a:rPr lang="en-US" dirty="0"/>
              <a:t>What is the total Cost of medications prescribed?</a:t>
            </a:r>
          </a:p>
          <a:p>
            <a:pPr marL="285750" indent="-285750" algn="l">
              <a:buFont typeface="Arial" panose="020B0604020202020204" pitchFamily="34" charset="0"/>
              <a:buChar char="•"/>
            </a:pPr>
            <a:r>
              <a:rPr lang="en-US" dirty="0"/>
              <a:t>What are the total cost of hospital stays ?</a:t>
            </a:r>
          </a:p>
          <a:p>
            <a:pPr marL="285750" indent="-285750" algn="l">
              <a:buFont typeface="Arial" panose="020B0604020202020204" pitchFamily="34" charset="0"/>
              <a:buChar char="•"/>
            </a:pPr>
            <a:r>
              <a:rPr lang="en-US" dirty="0"/>
              <a:t>What is the total cost of treatments provided?</a:t>
            </a:r>
          </a:p>
          <a:p>
            <a:pPr marL="285750" indent="-285750" algn="l">
              <a:buFont typeface="Arial" panose="020B0604020202020204" pitchFamily="34" charset="0"/>
              <a:buChar char="•"/>
            </a:pPr>
            <a:r>
              <a:rPr lang="en-US" dirty="0"/>
              <a:t>What are the total amount of patients that paid out of pocket ?</a:t>
            </a:r>
          </a:p>
          <a:p>
            <a:pPr marL="285750" indent="-285750" algn="l">
              <a:buFont typeface="Arial" panose="020B0604020202020204" pitchFamily="34" charset="0"/>
              <a:buChar char="•"/>
            </a:pPr>
            <a:r>
              <a:rPr lang="en-US" dirty="0"/>
              <a:t>Identify which procedures generate the most revenue</a:t>
            </a:r>
          </a:p>
          <a:p>
            <a:pPr marL="285750" indent="-285750" algn="l">
              <a:buFont typeface="Arial" panose="020B0604020202020204" pitchFamily="34" charset="0"/>
              <a:buChar char="•"/>
            </a:pPr>
            <a:r>
              <a:rPr lang="en-US" dirty="0"/>
              <a:t>Understand which diagnoses and service types generate the most revenue</a:t>
            </a:r>
          </a:p>
          <a:p>
            <a:pPr marL="285750" indent="-285750" algn="l">
              <a:buFont typeface="Arial" panose="020B0604020202020204" pitchFamily="34" charset="0"/>
              <a:buChar char="•"/>
            </a:pPr>
            <a:r>
              <a:rPr lang="en-US" dirty="0"/>
              <a:t>Identify which departments generate the most revenue</a:t>
            </a:r>
          </a:p>
          <a:p>
            <a:endParaRPr lang="en-US" dirty="0"/>
          </a:p>
        </p:txBody>
      </p:sp>
      <p:pic>
        <p:nvPicPr>
          <p:cNvPr id="4" name="Picture 3">
            <a:extLst>
              <a:ext uri="{FF2B5EF4-FFF2-40B4-BE49-F238E27FC236}">
                <a16:creationId xmlns:a16="http://schemas.microsoft.com/office/drawing/2014/main" id="{B1E93862-E297-4FA5-A142-C22E2660E04F}"/>
              </a:ext>
            </a:extLst>
          </p:cNvPr>
          <p:cNvPicPr>
            <a:picLocks noChangeAspect="1"/>
          </p:cNvPicPr>
          <p:nvPr/>
        </p:nvPicPr>
        <p:blipFill>
          <a:blip r:embed="rId2"/>
          <a:stretch>
            <a:fillRect/>
          </a:stretch>
        </p:blipFill>
        <p:spPr>
          <a:xfrm>
            <a:off x="10537190" y="5274365"/>
            <a:ext cx="1654810" cy="1079224"/>
          </a:xfrm>
          <a:prstGeom prst="rect">
            <a:avLst/>
          </a:prstGeom>
        </p:spPr>
      </p:pic>
    </p:spTree>
    <p:extLst>
      <p:ext uri="{BB962C8B-B14F-4D97-AF65-F5344CB8AC3E}">
        <p14:creationId xmlns:p14="http://schemas.microsoft.com/office/powerpoint/2010/main" val="372823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8A46-624D-4478-AF5F-73BDCE737E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5AD56B9-797F-4FD4-9F91-81671CD8745F}"/>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Source</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Cleaning </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Visualization</a:t>
            </a:r>
          </a:p>
          <a:p>
            <a:endParaRPr lang="en-US" dirty="0"/>
          </a:p>
        </p:txBody>
      </p:sp>
      <p:pic>
        <p:nvPicPr>
          <p:cNvPr id="6" name="Picture 5">
            <a:extLst>
              <a:ext uri="{FF2B5EF4-FFF2-40B4-BE49-F238E27FC236}">
                <a16:creationId xmlns:a16="http://schemas.microsoft.com/office/drawing/2014/main" id="{0FC9C25A-C3F7-4BA1-8050-032F2007CE7B}"/>
              </a:ext>
            </a:extLst>
          </p:cNvPr>
          <p:cNvPicPr>
            <a:picLocks noChangeAspect="1"/>
          </p:cNvPicPr>
          <p:nvPr/>
        </p:nvPicPr>
        <p:blipFill>
          <a:blip r:embed="rId2"/>
          <a:stretch>
            <a:fillRect/>
          </a:stretch>
        </p:blipFill>
        <p:spPr>
          <a:xfrm>
            <a:off x="3423698" y="4085228"/>
            <a:ext cx="1020417" cy="1101751"/>
          </a:xfrm>
          <a:prstGeom prst="rect">
            <a:avLst/>
          </a:prstGeom>
        </p:spPr>
      </p:pic>
      <p:pic>
        <p:nvPicPr>
          <p:cNvPr id="7" name="Picture 6">
            <a:extLst>
              <a:ext uri="{FF2B5EF4-FFF2-40B4-BE49-F238E27FC236}">
                <a16:creationId xmlns:a16="http://schemas.microsoft.com/office/drawing/2014/main" id="{458D81C1-9FD7-4488-9CE5-C4765BF335CA}"/>
              </a:ext>
            </a:extLst>
          </p:cNvPr>
          <p:cNvPicPr>
            <a:picLocks noChangeAspect="1"/>
          </p:cNvPicPr>
          <p:nvPr/>
        </p:nvPicPr>
        <p:blipFill>
          <a:blip r:embed="rId3"/>
          <a:stretch>
            <a:fillRect/>
          </a:stretch>
        </p:blipFill>
        <p:spPr>
          <a:xfrm>
            <a:off x="5586009" y="4085227"/>
            <a:ext cx="1802296" cy="1101752"/>
          </a:xfrm>
          <a:prstGeom prst="rect">
            <a:avLst/>
          </a:prstGeom>
        </p:spPr>
      </p:pic>
      <p:pic>
        <p:nvPicPr>
          <p:cNvPr id="8" name="Picture 7">
            <a:extLst>
              <a:ext uri="{FF2B5EF4-FFF2-40B4-BE49-F238E27FC236}">
                <a16:creationId xmlns:a16="http://schemas.microsoft.com/office/drawing/2014/main" id="{49A743DD-85AE-4FC5-9802-40E15C3841E4}"/>
              </a:ext>
            </a:extLst>
          </p:cNvPr>
          <p:cNvPicPr>
            <a:picLocks noChangeAspect="1"/>
          </p:cNvPicPr>
          <p:nvPr/>
        </p:nvPicPr>
        <p:blipFill>
          <a:blip r:embed="rId4"/>
          <a:stretch>
            <a:fillRect/>
          </a:stretch>
        </p:blipFill>
        <p:spPr>
          <a:xfrm>
            <a:off x="8442734" y="4085227"/>
            <a:ext cx="1185631" cy="1101752"/>
          </a:xfrm>
          <a:prstGeom prst="rect">
            <a:avLst/>
          </a:prstGeom>
        </p:spPr>
      </p:pic>
      <p:sp>
        <p:nvSpPr>
          <p:cNvPr id="9" name="TextBox 8">
            <a:extLst>
              <a:ext uri="{FF2B5EF4-FFF2-40B4-BE49-F238E27FC236}">
                <a16:creationId xmlns:a16="http://schemas.microsoft.com/office/drawing/2014/main" id="{388281E4-7D9B-4DB4-AC22-B99873C995F7}"/>
              </a:ext>
            </a:extLst>
          </p:cNvPr>
          <p:cNvSpPr txBox="1"/>
          <p:nvPr/>
        </p:nvSpPr>
        <p:spPr>
          <a:xfrm>
            <a:off x="8274204" y="5296988"/>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PowerPoint</a:t>
            </a:r>
            <a:endParaRPr lang="en-US" b="0" dirty="0">
              <a:effectLst/>
            </a:endParaRPr>
          </a:p>
          <a:p>
            <a:br>
              <a:rPr lang="en-US" dirty="0"/>
            </a:br>
            <a:endParaRPr lang="en-US" dirty="0"/>
          </a:p>
        </p:txBody>
      </p:sp>
      <p:sp>
        <p:nvSpPr>
          <p:cNvPr id="10" name="TextBox 9">
            <a:extLst>
              <a:ext uri="{FF2B5EF4-FFF2-40B4-BE49-F238E27FC236}">
                <a16:creationId xmlns:a16="http://schemas.microsoft.com/office/drawing/2014/main" id="{452D8C8F-BC1A-4147-BC73-143B55377936}"/>
              </a:ext>
            </a:extLst>
          </p:cNvPr>
          <p:cNvSpPr txBox="1"/>
          <p:nvPr/>
        </p:nvSpPr>
        <p:spPr>
          <a:xfrm>
            <a:off x="5749674" y="5274365"/>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Power BI</a:t>
            </a:r>
            <a:endParaRPr lang="en-US" b="0" dirty="0">
              <a:effectLst/>
            </a:endParaRPr>
          </a:p>
          <a:p>
            <a:br>
              <a:rPr lang="en-US" dirty="0"/>
            </a:br>
            <a:endParaRPr lang="en-US" dirty="0"/>
          </a:p>
        </p:txBody>
      </p:sp>
      <p:sp>
        <p:nvSpPr>
          <p:cNvPr id="11" name="TextBox 10">
            <a:extLst>
              <a:ext uri="{FF2B5EF4-FFF2-40B4-BE49-F238E27FC236}">
                <a16:creationId xmlns:a16="http://schemas.microsoft.com/office/drawing/2014/main" id="{29A53C1F-0A6C-4CE7-A04A-5FB9C2040531}"/>
              </a:ext>
            </a:extLst>
          </p:cNvPr>
          <p:cNvSpPr txBox="1"/>
          <p:nvPr/>
        </p:nvSpPr>
        <p:spPr>
          <a:xfrm>
            <a:off x="3156451" y="5286822"/>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GitHub</a:t>
            </a:r>
            <a:endParaRPr lang="en-US" b="0" dirty="0">
              <a:effectLst/>
            </a:endParaRPr>
          </a:p>
          <a:p>
            <a:br>
              <a:rPr lang="en-US" dirty="0"/>
            </a:br>
            <a:endParaRPr lang="en-US" dirty="0"/>
          </a:p>
        </p:txBody>
      </p:sp>
    </p:spTree>
    <p:extLst>
      <p:ext uri="{BB962C8B-B14F-4D97-AF65-F5344CB8AC3E}">
        <p14:creationId xmlns:p14="http://schemas.microsoft.com/office/powerpoint/2010/main" val="381804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5300-3FAD-4660-9CA1-4EF13ACADEC2}"/>
              </a:ext>
            </a:extLst>
          </p:cNvPr>
          <p:cNvSpPr>
            <a:spLocks noGrp="1"/>
          </p:cNvSpPr>
          <p:nvPr>
            <p:ph type="title"/>
          </p:nvPr>
        </p:nvSpPr>
        <p:spPr>
          <a:xfrm>
            <a:off x="1066800" y="1797351"/>
            <a:ext cx="10058400" cy="1450757"/>
          </a:xfrm>
        </p:spPr>
        <p:txBody>
          <a:bodyPr/>
          <a:lstStyle/>
          <a:p>
            <a:pPr algn="ctr"/>
            <a:r>
              <a:rPr lang="en-US" dirty="0"/>
              <a:t>Result Findings</a:t>
            </a:r>
          </a:p>
        </p:txBody>
      </p:sp>
    </p:spTree>
    <p:extLst>
      <p:ext uri="{BB962C8B-B14F-4D97-AF65-F5344CB8AC3E}">
        <p14:creationId xmlns:p14="http://schemas.microsoft.com/office/powerpoint/2010/main" val="177123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A5D-C115-4A38-B80D-AA83EB066BC8}"/>
              </a:ext>
            </a:extLst>
          </p:cNvPr>
          <p:cNvSpPr>
            <a:spLocks noGrp="1"/>
          </p:cNvSpPr>
          <p:nvPr>
            <p:ph type="title"/>
          </p:nvPr>
        </p:nvSpPr>
        <p:spPr/>
        <p:txBody>
          <a:bodyPr/>
          <a:lstStyle/>
          <a:p>
            <a:r>
              <a:rPr lang="en-US" dirty="0"/>
              <a:t>Which procedure generated the most revenue?</a:t>
            </a:r>
          </a:p>
        </p:txBody>
      </p:sp>
      <p:sp>
        <p:nvSpPr>
          <p:cNvPr id="3" name="Content Placeholder 2">
            <a:extLst>
              <a:ext uri="{FF2B5EF4-FFF2-40B4-BE49-F238E27FC236}">
                <a16:creationId xmlns:a16="http://schemas.microsoft.com/office/drawing/2014/main" id="{CFD823CA-0C75-496A-ADC1-3832339DE6B9}"/>
              </a:ext>
            </a:extLst>
          </p:cNvPr>
          <p:cNvSpPr>
            <a:spLocks noGrp="1"/>
          </p:cNvSpPr>
          <p:nvPr>
            <p:ph sz="half" idx="1"/>
          </p:nvPr>
        </p:nvSpPr>
        <p:spPr/>
        <p:txBody>
          <a:bodyPr/>
          <a:lstStyle/>
          <a:p>
            <a:endParaRPr lang="en-US" dirty="0"/>
          </a:p>
          <a:p>
            <a:endParaRPr lang="en-US" dirty="0"/>
          </a:p>
          <a:p>
            <a:pPr>
              <a:buFont typeface="Wingdings" panose="05000000000000000000" pitchFamily="2" charset="2"/>
              <a:buChar char="q"/>
            </a:pPr>
            <a:r>
              <a:rPr lang="en-US" b="1" dirty="0"/>
              <a:t>X-ray generated the most revenue</a:t>
            </a:r>
          </a:p>
        </p:txBody>
      </p:sp>
      <p:sp>
        <p:nvSpPr>
          <p:cNvPr id="4" name="Content Placeholder 3">
            <a:extLst>
              <a:ext uri="{FF2B5EF4-FFF2-40B4-BE49-F238E27FC236}">
                <a16:creationId xmlns:a16="http://schemas.microsoft.com/office/drawing/2014/main" id="{AD897E02-728D-4389-B02D-A41C6B817F93}"/>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F468B8E4-9D78-4917-9DBD-C8ABC21283F4}"/>
              </a:ext>
            </a:extLst>
          </p:cNvPr>
          <p:cNvPicPr>
            <a:picLocks noChangeAspect="1"/>
          </p:cNvPicPr>
          <p:nvPr/>
        </p:nvPicPr>
        <p:blipFill>
          <a:blip r:embed="rId2"/>
          <a:stretch>
            <a:fillRect/>
          </a:stretch>
        </p:blipFill>
        <p:spPr>
          <a:xfrm>
            <a:off x="6217920" y="1845734"/>
            <a:ext cx="4937760" cy="4023359"/>
          </a:xfrm>
          <a:prstGeom prst="rect">
            <a:avLst/>
          </a:prstGeom>
        </p:spPr>
      </p:pic>
    </p:spTree>
    <p:extLst>
      <p:ext uri="{BB962C8B-B14F-4D97-AF65-F5344CB8AC3E}">
        <p14:creationId xmlns:p14="http://schemas.microsoft.com/office/powerpoint/2010/main" val="1908051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891</TotalTime>
  <Words>466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Optimizing Healthcare Provision through Data Analysis</vt:lpstr>
      <vt:lpstr>TABLE OF CONTENTS</vt:lpstr>
      <vt:lpstr>INTRODUCTION</vt:lpstr>
      <vt:lpstr>PowerPoint Presentation</vt:lpstr>
      <vt:lpstr>PROJECT OVERVIEW</vt:lpstr>
      <vt:lpstr>RESEARCH QUESTIONS</vt:lpstr>
      <vt:lpstr>Methodology</vt:lpstr>
      <vt:lpstr>Result Findings</vt:lpstr>
      <vt:lpstr>Which procedure generated the most revenue?</vt:lpstr>
      <vt:lpstr>What department generated the most revenue?</vt:lpstr>
      <vt:lpstr>What diagnoses or service types generated the most revenue?</vt:lpstr>
      <vt:lpstr> DASHBOARD</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MORE COOKIES COMPANY</dc:title>
  <dc:creator>Ruhuoma</dc:creator>
  <cp:lastModifiedBy>Ruhuoma</cp:lastModifiedBy>
  <cp:revision>19</cp:revision>
  <dcterms:created xsi:type="dcterms:W3CDTF">2024-07-05T04:24:26Z</dcterms:created>
  <dcterms:modified xsi:type="dcterms:W3CDTF">2024-07-05T19:16:06Z</dcterms:modified>
</cp:coreProperties>
</file>