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67" r:id="rId5"/>
    <p:sldId id="268" r:id="rId6"/>
    <p:sldId id="269" r:id="rId7"/>
    <p:sldId id="270" r:id="rId8"/>
    <p:sldId id="271" r:id="rId9"/>
    <p:sldId id="258" r:id="rId10"/>
    <p:sldId id="259" r:id="rId11"/>
    <p:sldId id="260" r:id="rId12"/>
    <p:sldId id="261" r:id="rId13"/>
    <p:sldId id="262" r:id="rId14"/>
    <p:sldId id="263" r:id="rId15"/>
    <p:sldId id="272" r:id="rId16"/>
    <p:sldId id="273" r:id="rId17"/>
    <p:sldId id="274" r:id="rId18"/>
    <p:sldId id="275" r:id="rId19"/>
    <p:sldId id="276" r:id="rId20"/>
    <p:sldId id="277" r:id="rId21"/>
    <p:sldId id="278"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5C52078-5D98-472C-9092-CC143F339074}" type="datetimeFigureOut">
              <a:rPr lang="en-US" smtClean="0"/>
              <a:t>7/19/2024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C2C2E38-EC7F-4D0E-B7B2-EFDB64F4D91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005235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C52078-5D98-472C-9092-CC143F339074}"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C2E38-EC7F-4D0E-B7B2-EFDB64F4D912}" type="slidenum">
              <a:rPr lang="en-US" smtClean="0"/>
              <a:t>‹#›</a:t>
            </a:fld>
            <a:endParaRPr lang="en-US"/>
          </a:p>
        </p:txBody>
      </p:sp>
    </p:spTree>
    <p:extLst>
      <p:ext uri="{BB962C8B-B14F-4D97-AF65-F5344CB8AC3E}">
        <p14:creationId xmlns:p14="http://schemas.microsoft.com/office/powerpoint/2010/main" val="3331547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C52078-5D98-472C-9092-CC143F339074}"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C2E38-EC7F-4D0E-B7B2-EFDB64F4D912}" type="slidenum">
              <a:rPr lang="en-US" smtClean="0"/>
              <a:t>‹#›</a:t>
            </a:fld>
            <a:endParaRPr lang="en-US"/>
          </a:p>
        </p:txBody>
      </p:sp>
    </p:spTree>
    <p:extLst>
      <p:ext uri="{BB962C8B-B14F-4D97-AF65-F5344CB8AC3E}">
        <p14:creationId xmlns:p14="http://schemas.microsoft.com/office/powerpoint/2010/main" val="2675522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C52078-5D98-472C-9092-CC143F339074}"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C2E38-EC7F-4D0E-B7B2-EFDB64F4D912}" type="slidenum">
              <a:rPr lang="en-US" smtClean="0"/>
              <a:t>‹#›</a:t>
            </a:fld>
            <a:endParaRPr lang="en-US"/>
          </a:p>
        </p:txBody>
      </p:sp>
    </p:spTree>
    <p:extLst>
      <p:ext uri="{BB962C8B-B14F-4D97-AF65-F5344CB8AC3E}">
        <p14:creationId xmlns:p14="http://schemas.microsoft.com/office/powerpoint/2010/main" val="3642677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5C52078-5D98-472C-9092-CC143F339074}" type="datetimeFigureOut">
              <a:rPr lang="en-US" smtClean="0"/>
              <a:t>7/19/2024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C2C2E38-EC7F-4D0E-B7B2-EFDB64F4D91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527126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C52078-5D98-472C-9092-CC143F339074}" type="datetimeFigureOut">
              <a:rPr lang="en-US" smtClean="0"/>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C2E38-EC7F-4D0E-B7B2-EFDB64F4D912}" type="slidenum">
              <a:rPr lang="en-US" smtClean="0"/>
              <a:t>‹#›</a:t>
            </a:fld>
            <a:endParaRPr lang="en-US"/>
          </a:p>
        </p:txBody>
      </p:sp>
    </p:spTree>
    <p:extLst>
      <p:ext uri="{BB962C8B-B14F-4D97-AF65-F5344CB8AC3E}">
        <p14:creationId xmlns:p14="http://schemas.microsoft.com/office/powerpoint/2010/main" val="1666530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C52078-5D98-472C-9092-CC143F339074}" type="datetimeFigureOut">
              <a:rPr lang="en-US" smtClean="0"/>
              <a:t>7/19/2024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2C2E38-EC7F-4D0E-B7B2-EFDB64F4D912}" type="slidenum">
              <a:rPr lang="en-US" smtClean="0"/>
              <a:t>‹#›</a:t>
            </a:fld>
            <a:endParaRPr lang="en-US"/>
          </a:p>
        </p:txBody>
      </p:sp>
    </p:spTree>
    <p:extLst>
      <p:ext uri="{BB962C8B-B14F-4D97-AF65-F5344CB8AC3E}">
        <p14:creationId xmlns:p14="http://schemas.microsoft.com/office/powerpoint/2010/main" val="236063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C52078-5D98-472C-9092-CC143F339074}" type="datetimeFigureOut">
              <a:rPr lang="en-US" smtClean="0"/>
              <a:t>7/19/2024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2C2E38-EC7F-4D0E-B7B2-EFDB64F4D912}" type="slidenum">
              <a:rPr lang="en-US" smtClean="0"/>
              <a:t>‹#›</a:t>
            </a:fld>
            <a:endParaRPr lang="en-US"/>
          </a:p>
        </p:txBody>
      </p:sp>
    </p:spTree>
    <p:extLst>
      <p:ext uri="{BB962C8B-B14F-4D97-AF65-F5344CB8AC3E}">
        <p14:creationId xmlns:p14="http://schemas.microsoft.com/office/powerpoint/2010/main" val="2510553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C52078-5D98-472C-9092-CC143F339074}" type="datetimeFigureOut">
              <a:rPr lang="en-US" smtClean="0"/>
              <a:t>7/19/2024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2C2E38-EC7F-4D0E-B7B2-EFDB64F4D912}" type="slidenum">
              <a:rPr lang="en-US" smtClean="0"/>
              <a:t>‹#›</a:t>
            </a:fld>
            <a:endParaRPr lang="en-US"/>
          </a:p>
        </p:txBody>
      </p:sp>
    </p:spTree>
    <p:extLst>
      <p:ext uri="{BB962C8B-B14F-4D97-AF65-F5344CB8AC3E}">
        <p14:creationId xmlns:p14="http://schemas.microsoft.com/office/powerpoint/2010/main" val="984017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5C52078-5D98-472C-9092-CC143F339074}" type="datetimeFigureOut">
              <a:rPr lang="en-US" smtClean="0"/>
              <a:t>7/19/2024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C2C2E38-EC7F-4D0E-B7B2-EFDB64F4D91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9656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5C52078-5D98-472C-9092-CC143F339074}" type="datetimeFigureOut">
              <a:rPr lang="en-US" smtClean="0"/>
              <a:t>7/19/2024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C2C2E38-EC7F-4D0E-B7B2-EFDB64F4D91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6132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5C52078-5D98-472C-9092-CC143F339074}" type="datetimeFigureOut">
              <a:rPr lang="en-US" smtClean="0"/>
              <a:t>7/19/2024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C2C2E38-EC7F-4D0E-B7B2-EFDB64F4D91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43696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5D3CE-6ADD-4661-8342-78C8ABF40D86}"/>
              </a:ext>
            </a:extLst>
          </p:cNvPr>
          <p:cNvSpPr>
            <a:spLocks noGrp="1"/>
          </p:cNvSpPr>
          <p:nvPr>
            <p:ph type="ctrTitle"/>
          </p:nvPr>
        </p:nvSpPr>
        <p:spPr>
          <a:xfrm>
            <a:off x="1524000" y="653221"/>
            <a:ext cx="9144000" cy="2387600"/>
          </a:xfrm>
        </p:spPr>
        <p:txBody>
          <a:bodyPr/>
          <a:lstStyle/>
          <a:p>
            <a:r>
              <a:rPr lang="en-US" sz="4800" dirty="0"/>
              <a:t>Nigeria’s Economic Growth in the Past and Possible Future</a:t>
            </a:r>
            <a:endParaRPr lang="en-US" sz="6000" dirty="0"/>
          </a:p>
        </p:txBody>
      </p:sp>
      <p:pic>
        <p:nvPicPr>
          <p:cNvPr id="4" name="Picture 3">
            <a:extLst>
              <a:ext uri="{FF2B5EF4-FFF2-40B4-BE49-F238E27FC236}">
                <a16:creationId xmlns:a16="http://schemas.microsoft.com/office/drawing/2014/main" id="{30D2B2D4-42AA-4ADD-B584-C5722627797D}"/>
              </a:ext>
            </a:extLst>
          </p:cNvPr>
          <p:cNvPicPr>
            <a:picLocks noChangeAspect="1"/>
          </p:cNvPicPr>
          <p:nvPr/>
        </p:nvPicPr>
        <p:blipFill>
          <a:blip r:embed="rId2"/>
          <a:stretch>
            <a:fillRect/>
          </a:stretch>
        </p:blipFill>
        <p:spPr>
          <a:xfrm>
            <a:off x="1149483" y="3678416"/>
            <a:ext cx="4946517" cy="3179584"/>
          </a:xfrm>
          <a:prstGeom prst="rect">
            <a:avLst/>
          </a:prstGeom>
          <a:effectLst>
            <a:softEdge rad="635000"/>
          </a:effectLst>
        </p:spPr>
      </p:pic>
    </p:spTree>
    <p:extLst>
      <p:ext uri="{BB962C8B-B14F-4D97-AF65-F5344CB8AC3E}">
        <p14:creationId xmlns:p14="http://schemas.microsoft.com/office/powerpoint/2010/main" val="3611963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5218-8D8B-444C-A3DA-8A6BABB0AB9E}"/>
              </a:ext>
            </a:extLst>
          </p:cNvPr>
          <p:cNvSpPr>
            <a:spLocks noGrp="1"/>
          </p:cNvSpPr>
          <p:nvPr>
            <p:ph type="title"/>
          </p:nvPr>
        </p:nvSpPr>
        <p:spPr/>
        <p:txBody>
          <a:bodyPr/>
          <a:lstStyle/>
          <a:p>
            <a:r>
              <a:rPr lang="en-US" dirty="0"/>
              <a:t>Unemployment rate</a:t>
            </a:r>
          </a:p>
        </p:txBody>
      </p:sp>
      <p:sp>
        <p:nvSpPr>
          <p:cNvPr id="4" name="Text Placeholder 3">
            <a:extLst>
              <a:ext uri="{FF2B5EF4-FFF2-40B4-BE49-F238E27FC236}">
                <a16:creationId xmlns:a16="http://schemas.microsoft.com/office/drawing/2014/main" id="{62B604B7-7ECA-408E-A95B-05AA4077E6A1}"/>
              </a:ext>
            </a:extLst>
          </p:cNvPr>
          <p:cNvSpPr>
            <a:spLocks noGrp="1"/>
          </p:cNvSpPr>
          <p:nvPr>
            <p:ph type="body" sz="half" idx="2"/>
          </p:nvPr>
        </p:nvSpPr>
        <p:spPr/>
        <p:txBody>
          <a:bodyPr/>
          <a:lstStyle/>
          <a:p>
            <a:r>
              <a:rPr lang="en-US" b="0" i="0" dirty="0">
                <a:solidFill>
                  <a:srgbClr val="000000"/>
                </a:solidFill>
                <a:effectLst/>
              </a:rPr>
              <a:t>The number of persons actively looking for work in Nigeria is expressed as a proportion of the labor force. Nigeria's unemployment rate rose from 33.30% in 2020 to 37.7 % in 2022.</a:t>
            </a:r>
            <a:endParaRPr lang="en-US" dirty="0"/>
          </a:p>
        </p:txBody>
      </p:sp>
      <p:pic>
        <p:nvPicPr>
          <p:cNvPr id="6" name="Picture 5">
            <a:extLst>
              <a:ext uri="{FF2B5EF4-FFF2-40B4-BE49-F238E27FC236}">
                <a16:creationId xmlns:a16="http://schemas.microsoft.com/office/drawing/2014/main" id="{48921EC7-68FA-49C5-B29E-8A2EBD333E01}"/>
              </a:ext>
            </a:extLst>
          </p:cNvPr>
          <p:cNvPicPr>
            <a:picLocks noChangeAspect="1"/>
          </p:cNvPicPr>
          <p:nvPr/>
        </p:nvPicPr>
        <p:blipFill>
          <a:blip r:embed="rId2"/>
          <a:stretch>
            <a:fillRect/>
          </a:stretch>
        </p:blipFill>
        <p:spPr>
          <a:xfrm>
            <a:off x="5711687" y="1504260"/>
            <a:ext cx="6172200" cy="4881563"/>
          </a:xfrm>
          <a:prstGeom prst="rect">
            <a:avLst/>
          </a:prstGeom>
        </p:spPr>
      </p:pic>
    </p:spTree>
    <p:extLst>
      <p:ext uri="{BB962C8B-B14F-4D97-AF65-F5344CB8AC3E}">
        <p14:creationId xmlns:p14="http://schemas.microsoft.com/office/powerpoint/2010/main" val="4265964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5218-8D8B-444C-A3DA-8A6BABB0AB9E}"/>
              </a:ext>
            </a:extLst>
          </p:cNvPr>
          <p:cNvSpPr>
            <a:spLocks noGrp="1"/>
          </p:cNvSpPr>
          <p:nvPr>
            <p:ph type="title"/>
          </p:nvPr>
        </p:nvSpPr>
        <p:spPr/>
        <p:txBody>
          <a:bodyPr/>
          <a:lstStyle/>
          <a:p>
            <a:r>
              <a:rPr lang="en-US" dirty="0"/>
              <a:t>Government debt rate</a:t>
            </a:r>
          </a:p>
        </p:txBody>
      </p:sp>
      <p:sp>
        <p:nvSpPr>
          <p:cNvPr id="4" name="Text Placeholder 3">
            <a:extLst>
              <a:ext uri="{FF2B5EF4-FFF2-40B4-BE49-F238E27FC236}">
                <a16:creationId xmlns:a16="http://schemas.microsoft.com/office/drawing/2014/main" id="{62B604B7-7ECA-408E-A95B-05AA4077E6A1}"/>
              </a:ext>
            </a:extLst>
          </p:cNvPr>
          <p:cNvSpPr>
            <a:spLocks noGrp="1"/>
          </p:cNvSpPr>
          <p:nvPr>
            <p:ph type="body" sz="half" idx="2"/>
          </p:nvPr>
        </p:nvSpPr>
        <p:spPr/>
        <p:txBody>
          <a:bodyPr/>
          <a:lstStyle/>
          <a:p>
            <a:r>
              <a:rPr lang="en-US" b="0" i="0" dirty="0">
                <a:solidFill>
                  <a:srgbClr val="000000"/>
                </a:solidFill>
                <a:effectLst/>
              </a:rPr>
              <a:t>The highest percentage rate of Nigeria's national government debt was </a:t>
            </a:r>
            <a:r>
              <a:rPr lang="en-US" b="1" i="0" dirty="0">
                <a:solidFill>
                  <a:srgbClr val="000000"/>
                </a:solidFill>
                <a:effectLst/>
              </a:rPr>
              <a:t>75% </a:t>
            </a:r>
            <a:r>
              <a:rPr lang="en-US" b="0" i="0" dirty="0">
                <a:solidFill>
                  <a:srgbClr val="000000"/>
                </a:solidFill>
                <a:effectLst/>
              </a:rPr>
              <a:t>in 1991, while the lowest figure was </a:t>
            </a:r>
            <a:r>
              <a:rPr lang="en-US" b="1" i="0" dirty="0">
                <a:solidFill>
                  <a:srgbClr val="000000"/>
                </a:solidFill>
                <a:effectLst/>
              </a:rPr>
              <a:t>7.3% </a:t>
            </a:r>
            <a:r>
              <a:rPr lang="en-US" b="0" i="0" dirty="0">
                <a:solidFill>
                  <a:srgbClr val="000000"/>
                </a:solidFill>
                <a:effectLst/>
              </a:rPr>
              <a:t>in 2008. Between 2008 and 2023, the debt rate grew, going from </a:t>
            </a:r>
            <a:r>
              <a:rPr lang="en-US" b="1" i="0" dirty="0">
                <a:solidFill>
                  <a:srgbClr val="000000"/>
                </a:solidFill>
                <a:effectLst/>
              </a:rPr>
              <a:t>7.3% </a:t>
            </a:r>
            <a:r>
              <a:rPr lang="en-US" b="0" i="0" dirty="0">
                <a:solidFill>
                  <a:srgbClr val="000000"/>
                </a:solidFill>
                <a:effectLst/>
              </a:rPr>
              <a:t>to about </a:t>
            </a:r>
            <a:r>
              <a:rPr lang="en-US" b="1" i="0" dirty="0">
                <a:solidFill>
                  <a:srgbClr val="000000"/>
                </a:solidFill>
                <a:effectLst/>
              </a:rPr>
              <a:t>38.6% </a:t>
            </a:r>
            <a:r>
              <a:rPr lang="en-US" b="0" i="0" dirty="0">
                <a:solidFill>
                  <a:srgbClr val="000000"/>
                </a:solidFill>
                <a:effectLst/>
              </a:rPr>
              <a:t>at the current time.</a:t>
            </a:r>
            <a:endParaRPr lang="en-US" dirty="0"/>
          </a:p>
        </p:txBody>
      </p:sp>
      <p:pic>
        <p:nvPicPr>
          <p:cNvPr id="6" name="Picture 5">
            <a:extLst>
              <a:ext uri="{FF2B5EF4-FFF2-40B4-BE49-F238E27FC236}">
                <a16:creationId xmlns:a16="http://schemas.microsoft.com/office/drawing/2014/main" id="{5168DB4A-3AD0-469F-B773-5BF4BEFA2107}"/>
              </a:ext>
            </a:extLst>
          </p:cNvPr>
          <p:cNvPicPr>
            <a:picLocks noChangeAspect="1"/>
          </p:cNvPicPr>
          <p:nvPr/>
        </p:nvPicPr>
        <p:blipFill>
          <a:blip r:embed="rId2"/>
          <a:stretch>
            <a:fillRect/>
          </a:stretch>
        </p:blipFill>
        <p:spPr>
          <a:xfrm>
            <a:off x="5776359" y="1239216"/>
            <a:ext cx="6172200" cy="4881563"/>
          </a:xfrm>
          <a:prstGeom prst="rect">
            <a:avLst/>
          </a:prstGeom>
        </p:spPr>
      </p:pic>
    </p:spTree>
    <p:extLst>
      <p:ext uri="{BB962C8B-B14F-4D97-AF65-F5344CB8AC3E}">
        <p14:creationId xmlns:p14="http://schemas.microsoft.com/office/powerpoint/2010/main" val="1588889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5218-8D8B-444C-A3DA-8A6BABB0AB9E}"/>
              </a:ext>
            </a:extLst>
          </p:cNvPr>
          <p:cNvSpPr>
            <a:spLocks noGrp="1"/>
          </p:cNvSpPr>
          <p:nvPr>
            <p:ph type="title"/>
          </p:nvPr>
        </p:nvSpPr>
        <p:spPr/>
        <p:txBody>
          <a:bodyPr/>
          <a:lstStyle/>
          <a:p>
            <a:r>
              <a:rPr lang="en-US" dirty="0"/>
              <a:t>GDP with Net Tax on Production</a:t>
            </a:r>
          </a:p>
        </p:txBody>
      </p:sp>
      <p:sp>
        <p:nvSpPr>
          <p:cNvPr id="4" name="Text Placeholder 3">
            <a:extLst>
              <a:ext uri="{FF2B5EF4-FFF2-40B4-BE49-F238E27FC236}">
                <a16:creationId xmlns:a16="http://schemas.microsoft.com/office/drawing/2014/main" id="{62B604B7-7ECA-408E-A95B-05AA4077E6A1}"/>
              </a:ext>
            </a:extLst>
          </p:cNvPr>
          <p:cNvSpPr>
            <a:spLocks noGrp="1"/>
          </p:cNvSpPr>
          <p:nvPr>
            <p:ph type="body" sz="half" idx="2"/>
          </p:nvPr>
        </p:nvSpPr>
        <p:spPr/>
        <p:txBody>
          <a:bodyPr>
            <a:normAutofit fontScale="77500" lnSpcReduction="20000"/>
          </a:bodyPr>
          <a:lstStyle/>
          <a:p>
            <a:r>
              <a:rPr lang="en-US" dirty="0"/>
              <a:t>Net Tax on production is added to the value of goods and services produced(GDP) to calculate the GDP at market prices, and this means an increase in NTOP will lead to an increase in GDP. Also, as GDP grows, NTOP is more likely to increase as a larger economy generates more tax revenue. </a:t>
            </a:r>
          </a:p>
          <a:p>
            <a:r>
              <a:rPr lang="en-US" dirty="0"/>
              <a:t>N.B: Hight NTOP can reduce GDP growth, as high taxed may discourage production and investment.</a:t>
            </a:r>
          </a:p>
          <a:p>
            <a:endParaRPr lang="en-US" dirty="0"/>
          </a:p>
          <a:p>
            <a:r>
              <a:rPr lang="en-US" dirty="0"/>
              <a:t>As we can see on the analysis where in 2022 had the highest Net Tax on production with </a:t>
            </a:r>
            <a:r>
              <a:rPr lang="en-US" b="1" dirty="0"/>
              <a:t>1,129 billion naira </a:t>
            </a:r>
            <a:r>
              <a:rPr lang="en-US" dirty="0"/>
              <a:t>leading to a decrease in GDP in 2023 to </a:t>
            </a:r>
            <a:r>
              <a:rPr lang="en-US" b="1" dirty="0"/>
              <a:t>17,750 billion </a:t>
            </a:r>
            <a:r>
              <a:rPr lang="en-US" dirty="0"/>
              <a:t>naira from </a:t>
            </a:r>
            <a:r>
              <a:rPr lang="en-US" b="1" dirty="0"/>
              <a:t>74,639 billion </a:t>
            </a:r>
            <a:r>
              <a:rPr lang="en-US" dirty="0"/>
              <a:t>naira in 2022.</a:t>
            </a:r>
          </a:p>
        </p:txBody>
      </p:sp>
      <p:pic>
        <p:nvPicPr>
          <p:cNvPr id="6" name="Picture 5">
            <a:extLst>
              <a:ext uri="{FF2B5EF4-FFF2-40B4-BE49-F238E27FC236}">
                <a16:creationId xmlns:a16="http://schemas.microsoft.com/office/drawing/2014/main" id="{3142B164-BCA5-477A-A581-8E47E72EF81F}"/>
              </a:ext>
            </a:extLst>
          </p:cNvPr>
          <p:cNvPicPr>
            <a:picLocks noChangeAspect="1"/>
          </p:cNvPicPr>
          <p:nvPr/>
        </p:nvPicPr>
        <p:blipFill>
          <a:blip r:embed="rId2"/>
          <a:stretch>
            <a:fillRect/>
          </a:stretch>
        </p:blipFill>
        <p:spPr>
          <a:xfrm>
            <a:off x="5763106" y="1371737"/>
            <a:ext cx="6172201" cy="4873625"/>
          </a:xfrm>
          <a:prstGeom prst="rect">
            <a:avLst/>
          </a:prstGeom>
        </p:spPr>
      </p:pic>
    </p:spTree>
    <p:extLst>
      <p:ext uri="{BB962C8B-B14F-4D97-AF65-F5344CB8AC3E}">
        <p14:creationId xmlns:p14="http://schemas.microsoft.com/office/powerpoint/2010/main" val="4274928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5218-8D8B-444C-A3DA-8A6BABB0AB9E}"/>
              </a:ext>
            </a:extLst>
          </p:cNvPr>
          <p:cNvSpPr>
            <a:spLocks noGrp="1"/>
          </p:cNvSpPr>
          <p:nvPr>
            <p:ph type="title"/>
          </p:nvPr>
        </p:nvSpPr>
        <p:spPr/>
        <p:txBody>
          <a:bodyPr/>
          <a:lstStyle/>
          <a:p>
            <a:r>
              <a:rPr lang="en-US" dirty="0"/>
              <a:t>GDP by Sectors</a:t>
            </a:r>
          </a:p>
        </p:txBody>
      </p:sp>
      <p:sp>
        <p:nvSpPr>
          <p:cNvPr id="4" name="Text Placeholder 3">
            <a:extLst>
              <a:ext uri="{FF2B5EF4-FFF2-40B4-BE49-F238E27FC236}">
                <a16:creationId xmlns:a16="http://schemas.microsoft.com/office/drawing/2014/main" id="{62B604B7-7ECA-408E-A95B-05AA4077E6A1}"/>
              </a:ext>
            </a:extLst>
          </p:cNvPr>
          <p:cNvSpPr>
            <a:spLocks noGrp="1"/>
          </p:cNvSpPr>
          <p:nvPr>
            <p:ph type="body" sz="half" idx="2"/>
          </p:nvPr>
        </p:nvSpPr>
        <p:spPr/>
        <p:txBody>
          <a:bodyPr>
            <a:normAutofit lnSpcReduction="10000"/>
          </a:bodyPr>
          <a:lstStyle/>
          <a:p>
            <a:r>
              <a:rPr lang="en-US" dirty="0"/>
              <a:t>The Service sector’s impact on Nigeria’s economy can’t be overstated. As we can see from the analysis The </a:t>
            </a:r>
            <a:r>
              <a:rPr lang="en-US" b="1" dirty="0"/>
              <a:t>Agriculture sector </a:t>
            </a:r>
            <a:r>
              <a:rPr lang="en-US" dirty="0"/>
              <a:t>contributed the least, about </a:t>
            </a:r>
            <a:r>
              <a:rPr lang="en-US" b="1" dirty="0"/>
              <a:t>345,722 billion naira</a:t>
            </a:r>
            <a:r>
              <a:rPr lang="en-US" dirty="0"/>
              <a:t> which was about </a:t>
            </a:r>
            <a:r>
              <a:rPr lang="en-US" b="1" dirty="0"/>
              <a:t>23%; </a:t>
            </a:r>
            <a:r>
              <a:rPr lang="en-US" dirty="0"/>
              <a:t>The </a:t>
            </a:r>
            <a:r>
              <a:rPr lang="en-US" b="1" dirty="0"/>
              <a:t>Industry</a:t>
            </a:r>
            <a:r>
              <a:rPr lang="en-US" dirty="0"/>
              <a:t> </a:t>
            </a:r>
            <a:r>
              <a:rPr lang="en-US" b="1" dirty="0"/>
              <a:t>sector</a:t>
            </a:r>
            <a:r>
              <a:rPr lang="en-US" dirty="0"/>
              <a:t> contributed about </a:t>
            </a:r>
            <a:r>
              <a:rPr lang="en-US" b="1" dirty="0"/>
              <a:t>435,249 billion naira</a:t>
            </a:r>
            <a:r>
              <a:rPr lang="en-US" dirty="0"/>
              <a:t> which was about </a:t>
            </a:r>
            <a:r>
              <a:rPr lang="en-US" b="1" dirty="0"/>
              <a:t>29%; </a:t>
            </a:r>
            <a:r>
              <a:rPr lang="en-US" dirty="0"/>
              <a:t>and finally the </a:t>
            </a:r>
            <a:r>
              <a:rPr lang="en-US" b="1" dirty="0"/>
              <a:t>Service sector </a:t>
            </a:r>
            <a:r>
              <a:rPr lang="en-US" dirty="0"/>
              <a:t>contributed the most which was about </a:t>
            </a:r>
            <a:r>
              <a:rPr lang="en-US" b="1" dirty="0"/>
              <a:t>697,803 billion naira </a:t>
            </a:r>
            <a:r>
              <a:rPr lang="en-US" dirty="0"/>
              <a:t>which was about </a:t>
            </a:r>
            <a:r>
              <a:rPr lang="en-US" b="1" dirty="0"/>
              <a:t>47%</a:t>
            </a:r>
            <a:r>
              <a:rPr lang="en-US" dirty="0"/>
              <a:t>.</a:t>
            </a:r>
          </a:p>
        </p:txBody>
      </p:sp>
      <p:pic>
        <p:nvPicPr>
          <p:cNvPr id="6" name="Picture 5">
            <a:extLst>
              <a:ext uri="{FF2B5EF4-FFF2-40B4-BE49-F238E27FC236}">
                <a16:creationId xmlns:a16="http://schemas.microsoft.com/office/drawing/2014/main" id="{F1BA5A65-88DE-4B42-BAE6-C579583B2916}"/>
              </a:ext>
            </a:extLst>
          </p:cNvPr>
          <p:cNvPicPr>
            <a:picLocks noChangeAspect="1"/>
          </p:cNvPicPr>
          <p:nvPr/>
        </p:nvPicPr>
        <p:blipFill>
          <a:blip r:embed="rId2"/>
          <a:stretch>
            <a:fillRect/>
          </a:stretch>
        </p:blipFill>
        <p:spPr>
          <a:xfrm>
            <a:off x="5749855" y="1292225"/>
            <a:ext cx="6172200" cy="4873624"/>
          </a:xfrm>
          <a:prstGeom prst="rect">
            <a:avLst/>
          </a:prstGeom>
        </p:spPr>
      </p:pic>
    </p:spTree>
    <p:extLst>
      <p:ext uri="{BB962C8B-B14F-4D97-AF65-F5344CB8AC3E}">
        <p14:creationId xmlns:p14="http://schemas.microsoft.com/office/powerpoint/2010/main" val="2901149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5218-8D8B-444C-A3DA-8A6BABB0AB9E}"/>
              </a:ext>
            </a:extLst>
          </p:cNvPr>
          <p:cNvSpPr>
            <a:spLocks noGrp="1"/>
          </p:cNvSpPr>
          <p:nvPr>
            <p:ph type="title"/>
          </p:nvPr>
        </p:nvSpPr>
        <p:spPr/>
        <p:txBody>
          <a:bodyPr/>
          <a:lstStyle/>
          <a:p>
            <a:r>
              <a:rPr lang="en-US" dirty="0"/>
              <a:t>GDP by Sectors</a:t>
            </a:r>
          </a:p>
        </p:txBody>
      </p:sp>
      <p:sp>
        <p:nvSpPr>
          <p:cNvPr id="4" name="Text Placeholder 3">
            <a:extLst>
              <a:ext uri="{FF2B5EF4-FFF2-40B4-BE49-F238E27FC236}">
                <a16:creationId xmlns:a16="http://schemas.microsoft.com/office/drawing/2014/main" id="{62B604B7-7ECA-408E-A95B-05AA4077E6A1}"/>
              </a:ext>
            </a:extLst>
          </p:cNvPr>
          <p:cNvSpPr>
            <a:spLocks noGrp="1"/>
          </p:cNvSpPr>
          <p:nvPr>
            <p:ph type="body" sz="half" idx="2"/>
          </p:nvPr>
        </p:nvSpPr>
        <p:spPr/>
        <p:txBody>
          <a:bodyPr>
            <a:normAutofit fontScale="85000" lnSpcReduction="20000"/>
          </a:bodyPr>
          <a:lstStyle/>
          <a:p>
            <a:r>
              <a:rPr lang="en-US" b="0" i="0" dirty="0">
                <a:solidFill>
                  <a:srgbClr val="000000"/>
                </a:solidFill>
                <a:effectLst/>
              </a:rPr>
              <a:t>According to the data analysis, there were significant changes in the GDP of each sector listed, demonstrating how Nigeria had neglected the agricultural sector, which was the lowest from 1990 to 2016, but began improving faster than the industry sector from 2016 to present. The service sector has always been the most important sector for generating high GDP in Nigeria, and according to 2022 data, we had roughly </a:t>
            </a:r>
            <a:r>
              <a:rPr lang="en-US" b="1" i="0" dirty="0">
                <a:solidFill>
                  <a:srgbClr val="000000"/>
                </a:solidFill>
                <a:effectLst/>
              </a:rPr>
              <a:t>41,352 billion naira </a:t>
            </a:r>
            <a:r>
              <a:rPr lang="en-US" b="0" i="0" dirty="0">
                <a:solidFill>
                  <a:srgbClr val="000000"/>
                </a:solidFill>
                <a:effectLst/>
              </a:rPr>
              <a:t>in GDP for the </a:t>
            </a:r>
            <a:r>
              <a:rPr lang="en-US" b="1" i="0" dirty="0">
                <a:solidFill>
                  <a:srgbClr val="000000"/>
                </a:solidFill>
                <a:effectLst/>
              </a:rPr>
              <a:t>Service</a:t>
            </a:r>
            <a:r>
              <a:rPr lang="en-US" b="0" i="0" dirty="0">
                <a:solidFill>
                  <a:srgbClr val="000000"/>
                </a:solidFill>
                <a:effectLst/>
              </a:rPr>
              <a:t> </a:t>
            </a:r>
            <a:r>
              <a:rPr lang="en-US" b="1" dirty="0">
                <a:solidFill>
                  <a:srgbClr val="000000"/>
                </a:solidFill>
              </a:rPr>
              <a:t>sector</a:t>
            </a:r>
            <a:r>
              <a:rPr lang="en-US" b="0" i="0" dirty="0">
                <a:solidFill>
                  <a:srgbClr val="000000"/>
                </a:solidFill>
                <a:effectLst/>
              </a:rPr>
              <a:t>, </a:t>
            </a:r>
            <a:r>
              <a:rPr lang="en-US" b="1" i="0" dirty="0">
                <a:solidFill>
                  <a:srgbClr val="000000"/>
                </a:solidFill>
                <a:effectLst/>
              </a:rPr>
              <a:t>19,091 billion naira </a:t>
            </a:r>
            <a:r>
              <a:rPr lang="en-US" b="0" i="0" dirty="0">
                <a:solidFill>
                  <a:srgbClr val="000000"/>
                </a:solidFill>
                <a:effectLst/>
              </a:rPr>
              <a:t>in GDP for the </a:t>
            </a:r>
            <a:r>
              <a:rPr lang="en-US" b="1" dirty="0">
                <a:solidFill>
                  <a:srgbClr val="000000"/>
                </a:solidFill>
              </a:rPr>
              <a:t>A</a:t>
            </a:r>
            <a:r>
              <a:rPr lang="en-US" b="1" i="0" dirty="0">
                <a:solidFill>
                  <a:srgbClr val="000000"/>
                </a:solidFill>
                <a:effectLst/>
              </a:rPr>
              <a:t>gricultural sector</a:t>
            </a:r>
            <a:r>
              <a:rPr lang="en-US" b="0" i="0" dirty="0">
                <a:solidFill>
                  <a:srgbClr val="000000"/>
                </a:solidFill>
                <a:effectLst/>
              </a:rPr>
              <a:t>, and </a:t>
            </a:r>
            <a:r>
              <a:rPr lang="en-US" b="1" i="0" dirty="0">
                <a:solidFill>
                  <a:srgbClr val="000000"/>
                </a:solidFill>
                <a:effectLst/>
              </a:rPr>
              <a:t>14,196 billion </a:t>
            </a:r>
            <a:r>
              <a:rPr lang="en-US" b="0" i="0" dirty="0">
                <a:solidFill>
                  <a:srgbClr val="000000"/>
                </a:solidFill>
                <a:effectLst/>
              </a:rPr>
              <a:t>in GDP for the </a:t>
            </a:r>
            <a:r>
              <a:rPr lang="en-US" b="1" dirty="0">
                <a:solidFill>
                  <a:srgbClr val="000000"/>
                </a:solidFill>
              </a:rPr>
              <a:t>I</a:t>
            </a:r>
            <a:r>
              <a:rPr lang="en-US" b="1" i="0" dirty="0">
                <a:solidFill>
                  <a:srgbClr val="000000"/>
                </a:solidFill>
                <a:effectLst/>
              </a:rPr>
              <a:t>ndustrial sector</a:t>
            </a:r>
            <a:r>
              <a:rPr lang="en-US" b="0" i="0" dirty="0">
                <a:solidFill>
                  <a:srgbClr val="000000"/>
                </a:solidFill>
                <a:effectLst/>
              </a:rPr>
              <a:t>. Real Gross Domestic Product (Billion Naira)</a:t>
            </a:r>
            <a:endParaRPr lang="en-US" dirty="0"/>
          </a:p>
        </p:txBody>
      </p:sp>
      <p:pic>
        <p:nvPicPr>
          <p:cNvPr id="6" name="Picture 5">
            <a:extLst>
              <a:ext uri="{FF2B5EF4-FFF2-40B4-BE49-F238E27FC236}">
                <a16:creationId xmlns:a16="http://schemas.microsoft.com/office/drawing/2014/main" id="{D07619C4-D72A-443B-ADF5-D79573DB6916}"/>
              </a:ext>
            </a:extLst>
          </p:cNvPr>
          <p:cNvPicPr>
            <a:picLocks noChangeAspect="1"/>
          </p:cNvPicPr>
          <p:nvPr/>
        </p:nvPicPr>
        <p:blipFill>
          <a:blip r:embed="rId2"/>
          <a:stretch>
            <a:fillRect/>
          </a:stretch>
        </p:blipFill>
        <p:spPr>
          <a:xfrm>
            <a:off x="5710097" y="1069975"/>
            <a:ext cx="6269867" cy="4873625"/>
          </a:xfrm>
          <a:prstGeom prst="rect">
            <a:avLst/>
          </a:prstGeom>
        </p:spPr>
      </p:pic>
    </p:spTree>
    <p:extLst>
      <p:ext uri="{BB962C8B-B14F-4D97-AF65-F5344CB8AC3E}">
        <p14:creationId xmlns:p14="http://schemas.microsoft.com/office/powerpoint/2010/main" val="2431819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CAA9-9608-4F45-9059-BF086034B9CE}"/>
              </a:ext>
            </a:extLst>
          </p:cNvPr>
          <p:cNvSpPr>
            <a:spLocks noGrp="1"/>
          </p:cNvSpPr>
          <p:nvPr>
            <p:ph type="title"/>
          </p:nvPr>
        </p:nvSpPr>
        <p:spPr/>
        <p:txBody>
          <a:bodyPr/>
          <a:lstStyle/>
          <a:p>
            <a:r>
              <a:rPr lang="en-US" dirty="0"/>
              <a:t>Olusegun Obasanjo (1999-2007)</a:t>
            </a:r>
          </a:p>
        </p:txBody>
      </p:sp>
      <p:pic>
        <p:nvPicPr>
          <p:cNvPr id="6" name="Picture 5">
            <a:extLst>
              <a:ext uri="{FF2B5EF4-FFF2-40B4-BE49-F238E27FC236}">
                <a16:creationId xmlns:a16="http://schemas.microsoft.com/office/drawing/2014/main" id="{2FEDEA6D-D00E-4D90-9EED-F98E91B73E03}"/>
              </a:ext>
            </a:extLst>
          </p:cNvPr>
          <p:cNvPicPr>
            <a:picLocks noChangeAspect="1"/>
          </p:cNvPicPr>
          <p:nvPr/>
        </p:nvPicPr>
        <p:blipFill>
          <a:blip r:embed="rId2"/>
          <a:stretch>
            <a:fillRect/>
          </a:stretch>
        </p:blipFill>
        <p:spPr>
          <a:xfrm>
            <a:off x="838200" y="1396736"/>
            <a:ext cx="10515600" cy="5096139"/>
          </a:xfrm>
          <a:prstGeom prst="rect">
            <a:avLst/>
          </a:prstGeom>
        </p:spPr>
      </p:pic>
    </p:spTree>
    <p:extLst>
      <p:ext uri="{BB962C8B-B14F-4D97-AF65-F5344CB8AC3E}">
        <p14:creationId xmlns:p14="http://schemas.microsoft.com/office/powerpoint/2010/main" val="4072159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CAA9-9608-4F45-9059-BF086034B9CE}"/>
              </a:ext>
            </a:extLst>
          </p:cNvPr>
          <p:cNvSpPr>
            <a:spLocks noGrp="1"/>
          </p:cNvSpPr>
          <p:nvPr>
            <p:ph type="title"/>
          </p:nvPr>
        </p:nvSpPr>
        <p:spPr/>
        <p:txBody>
          <a:bodyPr/>
          <a:lstStyle/>
          <a:p>
            <a:r>
              <a:rPr lang="en-US" dirty="0"/>
              <a:t>Musa Yar’Adua(2007-2010)</a:t>
            </a:r>
          </a:p>
        </p:txBody>
      </p:sp>
      <p:pic>
        <p:nvPicPr>
          <p:cNvPr id="6" name="Picture 5">
            <a:extLst>
              <a:ext uri="{FF2B5EF4-FFF2-40B4-BE49-F238E27FC236}">
                <a16:creationId xmlns:a16="http://schemas.microsoft.com/office/drawing/2014/main" id="{9A0C344E-299E-419E-A51F-A9894A84ACFA}"/>
              </a:ext>
            </a:extLst>
          </p:cNvPr>
          <p:cNvPicPr>
            <a:picLocks noChangeAspect="1"/>
          </p:cNvPicPr>
          <p:nvPr/>
        </p:nvPicPr>
        <p:blipFill>
          <a:blip r:embed="rId2"/>
          <a:stretch>
            <a:fillRect/>
          </a:stretch>
        </p:blipFill>
        <p:spPr>
          <a:xfrm>
            <a:off x="838199" y="1361743"/>
            <a:ext cx="10515600" cy="5256947"/>
          </a:xfrm>
          <a:prstGeom prst="rect">
            <a:avLst/>
          </a:prstGeom>
        </p:spPr>
      </p:pic>
    </p:spTree>
    <p:extLst>
      <p:ext uri="{BB962C8B-B14F-4D97-AF65-F5344CB8AC3E}">
        <p14:creationId xmlns:p14="http://schemas.microsoft.com/office/powerpoint/2010/main" val="941819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CAA9-9608-4F45-9059-BF086034B9CE}"/>
              </a:ext>
            </a:extLst>
          </p:cNvPr>
          <p:cNvSpPr>
            <a:spLocks noGrp="1"/>
          </p:cNvSpPr>
          <p:nvPr>
            <p:ph type="title"/>
          </p:nvPr>
        </p:nvSpPr>
        <p:spPr/>
        <p:txBody>
          <a:bodyPr/>
          <a:lstStyle/>
          <a:p>
            <a:r>
              <a:rPr lang="en-US" dirty="0"/>
              <a:t>Goodluck Ebele Jonathan(2010-2015)</a:t>
            </a:r>
          </a:p>
        </p:txBody>
      </p:sp>
      <p:pic>
        <p:nvPicPr>
          <p:cNvPr id="8" name="Picture 7">
            <a:extLst>
              <a:ext uri="{FF2B5EF4-FFF2-40B4-BE49-F238E27FC236}">
                <a16:creationId xmlns:a16="http://schemas.microsoft.com/office/drawing/2014/main" id="{B224B5E2-01EA-4D0A-AEE5-F59D5901111C}"/>
              </a:ext>
            </a:extLst>
          </p:cNvPr>
          <p:cNvPicPr>
            <a:picLocks noChangeAspect="1"/>
          </p:cNvPicPr>
          <p:nvPr/>
        </p:nvPicPr>
        <p:blipFill>
          <a:blip r:embed="rId2"/>
          <a:stretch>
            <a:fillRect/>
          </a:stretch>
        </p:blipFill>
        <p:spPr>
          <a:xfrm>
            <a:off x="838199" y="1340002"/>
            <a:ext cx="10515600" cy="5259581"/>
          </a:xfrm>
          <a:prstGeom prst="rect">
            <a:avLst/>
          </a:prstGeom>
        </p:spPr>
      </p:pic>
    </p:spTree>
    <p:extLst>
      <p:ext uri="{BB962C8B-B14F-4D97-AF65-F5344CB8AC3E}">
        <p14:creationId xmlns:p14="http://schemas.microsoft.com/office/powerpoint/2010/main" val="905660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CAA9-9608-4F45-9059-BF086034B9CE}"/>
              </a:ext>
            </a:extLst>
          </p:cNvPr>
          <p:cNvSpPr>
            <a:spLocks noGrp="1"/>
          </p:cNvSpPr>
          <p:nvPr>
            <p:ph type="title"/>
          </p:nvPr>
        </p:nvSpPr>
        <p:spPr/>
        <p:txBody>
          <a:bodyPr/>
          <a:lstStyle/>
          <a:p>
            <a:r>
              <a:rPr lang="en-US" dirty="0"/>
              <a:t>Muhammadu Buhari(2015-2023)</a:t>
            </a:r>
          </a:p>
        </p:txBody>
      </p:sp>
      <p:pic>
        <p:nvPicPr>
          <p:cNvPr id="6" name="Picture 5">
            <a:extLst>
              <a:ext uri="{FF2B5EF4-FFF2-40B4-BE49-F238E27FC236}">
                <a16:creationId xmlns:a16="http://schemas.microsoft.com/office/drawing/2014/main" id="{B88C38F2-F476-432A-A24C-04DAD6372F65}"/>
              </a:ext>
            </a:extLst>
          </p:cNvPr>
          <p:cNvPicPr>
            <a:picLocks noChangeAspect="1"/>
          </p:cNvPicPr>
          <p:nvPr/>
        </p:nvPicPr>
        <p:blipFill>
          <a:blip r:embed="rId2"/>
          <a:stretch>
            <a:fillRect/>
          </a:stretch>
        </p:blipFill>
        <p:spPr>
          <a:xfrm>
            <a:off x="838199" y="1404731"/>
            <a:ext cx="10515599" cy="5088144"/>
          </a:xfrm>
          <a:prstGeom prst="rect">
            <a:avLst/>
          </a:prstGeom>
        </p:spPr>
      </p:pic>
    </p:spTree>
    <p:extLst>
      <p:ext uri="{BB962C8B-B14F-4D97-AF65-F5344CB8AC3E}">
        <p14:creationId xmlns:p14="http://schemas.microsoft.com/office/powerpoint/2010/main" val="3013811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33E80-CBCE-4709-BF71-189551D8F4AA}"/>
              </a:ext>
            </a:extLst>
          </p:cNvPr>
          <p:cNvSpPr>
            <a:spLocks noGrp="1"/>
          </p:cNvSpPr>
          <p:nvPr>
            <p:ph type="title"/>
          </p:nvPr>
        </p:nvSpPr>
        <p:spPr/>
        <p:txBody>
          <a:bodyPr/>
          <a:lstStyle/>
          <a:p>
            <a:pPr algn="ctr"/>
            <a:r>
              <a:rPr lang="en-US" dirty="0"/>
              <a:t>DASHBOARD</a:t>
            </a:r>
          </a:p>
        </p:txBody>
      </p:sp>
      <p:sp>
        <p:nvSpPr>
          <p:cNvPr id="3" name="Content Placeholder 2">
            <a:extLst>
              <a:ext uri="{FF2B5EF4-FFF2-40B4-BE49-F238E27FC236}">
                <a16:creationId xmlns:a16="http://schemas.microsoft.com/office/drawing/2014/main" id="{27D39B58-46EA-454D-A2CC-5575F3327FCC}"/>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73429BEA-B641-43FB-8F68-0AC528411974}"/>
              </a:ext>
            </a:extLst>
          </p:cNvPr>
          <p:cNvPicPr>
            <a:picLocks noChangeAspect="1"/>
          </p:cNvPicPr>
          <p:nvPr/>
        </p:nvPicPr>
        <p:blipFill>
          <a:blip r:embed="rId2"/>
          <a:stretch>
            <a:fillRect/>
          </a:stretch>
        </p:blipFill>
        <p:spPr>
          <a:xfrm>
            <a:off x="838200" y="1690687"/>
            <a:ext cx="10515599" cy="4486275"/>
          </a:xfrm>
          <a:prstGeom prst="rect">
            <a:avLst/>
          </a:prstGeom>
        </p:spPr>
      </p:pic>
    </p:spTree>
    <p:extLst>
      <p:ext uri="{BB962C8B-B14F-4D97-AF65-F5344CB8AC3E}">
        <p14:creationId xmlns:p14="http://schemas.microsoft.com/office/powerpoint/2010/main" val="19110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C0231-7326-42E9-9582-6D77CD795DF4}"/>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DBCCDA32-AB1D-4A82-A289-BC1BACF6D8F7}"/>
              </a:ext>
            </a:extLst>
          </p:cNvPr>
          <p:cNvSpPr>
            <a:spLocks noGrp="1"/>
          </p:cNvSpPr>
          <p:nvPr>
            <p:ph idx="1"/>
          </p:nvPr>
        </p:nvSpPr>
        <p:spPr/>
        <p:txBody>
          <a:bodyPr/>
          <a:lstStyle/>
          <a:p>
            <a:pPr marL="285750" indent="-285750">
              <a:buFont typeface="Arial" panose="020B0604020202020204" pitchFamily="34" charset="0"/>
              <a:buChar char="•"/>
            </a:pPr>
            <a:r>
              <a:rPr lang="en-US" dirty="0"/>
              <a:t>INTRODUCTION</a:t>
            </a:r>
          </a:p>
          <a:p>
            <a:pPr marL="285750" indent="-285750">
              <a:buFont typeface="Arial" panose="020B0604020202020204" pitchFamily="34" charset="0"/>
              <a:buChar char="•"/>
            </a:pPr>
            <a:r>
              <a:rPr lang="en-US" dirty="0"/>
              <a:t>PROJECT OVERVIEW</a:t>
            </a:r>
          </a:p>
          <a:p>
            <a:pPr marL="285750" indent="-285750">
              <a:buFont typeface="Arial" panose="020B0604020202020204" pitchFamily="34" charset="0"/>
              <a:buChar char="•"/>
            </a:pPr>
            <a:r>
              <a:rPr lang="en-US" dirty="0"/>
              <a:t>RESEARCH QUESTIONS</a:t>
            </a:r>
          </a:p>
          <a:p>
            <a:pPr marL="285750" indent="-285750">
              <a:buFont typeface="Arial" panose="020B0604020202020204" pitchFamily="34" charset="0"/>
              <a:buChar char="•"/>
            </a:pPr>
            <a:r>
              <a:rPr lang="en-US" dirty="0"/>
              <a:t>METHODOLOGY</a:t>
            </a:r>
          </a:p>
          <a:p>
            <a:pPr marL="285750" indent="-285750">
              <a:buFont typeface="Arial" panose="020B0604020202020204" pitchFamily="34" charset="0"/>
              <a:buChar char="•"/>
            </a:pPr>
            <a:r>
              <a:rPr lang="en-US" dirty="0"/>
              <a:t>RESULT FINDINGS</a:t>
            </a:r>
          </a:p>
          <a:p>
            <a:pPr marL="285750" indent="-285750">
              <a:buFont typeface="Arial" panose="020B0604020202020204" pitchFamily="34" charset="0"/>
              <a:buChar char="•"/>
            </a:pPr>
            <a:r>
              <a:rPr lang="en-US" dirty="0"/>
              <a:t>POWER BI DASHBOARD</a:t>
            </a:r>
          </a:p>
          <a:p>
            <a:pPr marL="285750" indent="-285750">
              <a:buFont typeface="Arial" panose="020B0604020202020204" pitchFamily="34" charset="0"/>
              <a:buChar char="•"/>
            </a:pPr>
            <a:r>
              <a:rPr lang="en-US" dirty="0"/>
              <a:t>CONCLUSION</a:t>
            </a:r>
          </a:p>
          <a:p>
            <a:pPr marL="285750" indent="-285750">
              <a:buFont typeface="Arial" panose="020B0604020202020204" pitchFamily="34" charset="0"/>
              <a:buChar char="•"/>
            </a:pPr>
            <a:r>
              <a:rPr lang="en-US" dirty="0"/>
              <a:t>RECOMMENDATION</a:t>
            </a:r>
          </a:p>
          <a:p>
            <a:endParaRPr lang="en-US" dirty="0"/>
          </a:p>
        </p:txBody>
      </p:sp>
    </p:spTree>
    <p:extLst>
      <p:ext uri="{BB962C8B-B14F-4D97-AF65-F5344CB8AC3E}">
        <p14:creationId xmlns:p14="http://schemas.microsoft.com/office/powerpoint/2010/main" val="3257959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51543-394B-494B-A6D9-1A5613FD3DA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47804A3-8990-462C-AC42-602FA1C1E61F}"/>
              </a:ext>
            </a:extLst>
          </p:cNvPr>
          <p:cNvSpPr>
            <a:spLocks noGrp="1"/>
          </p:cNvSpPr>
          <p:nvPr>
            <p:ph idx="1"/>
          </p:nvPr>
        </p:nvSpPr>
        <p:spPr/>
        <p:txBody>
          <a:bodyPr/>
          <a:lstStyle/>
          <a:p>
            <a:pPr marL="0" indent="0">
              <a:buNone/>
            </a:pPr>
            <a:r>
              <a:rPr lang="en-US" b="0" i="0" dirty="0">
                <a:solidFill>
                  <a:srgbClr val="000000"/>
                </a:solidFill>
                <a:effectLst/>
                <a:latin typeface="avenir-lt-w01_35-light1475496"/>
              </a:rPr>
              <a:t>In conclusion, we can observe that the leader and their leadership style have a large influence on the growth of any nation. Nigeria has the largest economy in Africa, but the rate at which it is dropping is worrying, and if nothing is done to solve it, we may face a recession that will take time to recover from. Remember that leadership has an impact on a country's economy, thus electing an effective leader has the potential to increase the country's economic growth.</a:t>
            </a:r>
            <a:endParaRPr lang="en-US" dirty="0"/>
          </a:p>
        </p:txBody>
      </p:sp>
      <p:pic>
        <p:nvPicPr>
          <p:cNvPr id="4" name="Picture 3">
            <a:extLst>
              <a:ext uri="{FF2B5EF4-FFF2-40B4-BE49-F238E27FC236}">
                <a16:creationId xmlns:a16="http://schemas.microsoft.com/office/drawing/2014/main" id="{CFE4FC4D-68DC-48D8-B98B-B327ED721839}"/>
              </a:ext>
            </a:extLst>
          </p:cNvPr>
          <p:cNvPicPr>
            <a:picLocks noChangeAspect="1"/>
          </p:cNvPicPr>
          <p:nvPr/>
        </p:nvPicPr>
        <p:blipFill>
          <a:blip r:embed="rId2"/>
          <a:stretch>
            <a:fillRect/>
          </a:stretch>
        </p:blipFill>
        <p:spPr>
          <a:xfrm>
            <a:off x="3145644" y="4597400"/>
            <a:ext cx="5600791" cy="2121452"/>
          </a:xfrm>
          <a:prstGeom prst="rect">
            <a:avLst/>
          </a:prstGeom>
          <a:effectLst>
            <a:softEdge rad="635000"/>
          </a:effectLst>
        </p:spPr>
      </p:pic>
    </p:spTree>
    <p:extLst>
      <p:ext uri="{BB962C8B-B14F-4D97-AF65-F5344CB8AC3E}">
        <p14:creationId xmlns:p14="http://schemas.microsoft.com/office/powerpoint/2010/main" val="1317878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51543-394B-494B-A6D9-1A5613FD3DA1}"/>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247804A3-8990-462C-AC42-602FA1C1E61F}"/>
              </a:ext>
            </a:extLst>
          </p:cNvPr>
          <p:cNvSpPr>
            <a:spLocks noGrp="1"/>
          </p:cNvSpPr>
          <p:nvPr>
            <p:ph idx="1"/>
          </p:nvPr>
        </p:nvSpPr>
        <p:spPr/>
        <p:txBody>
          <a:bodyPr>
            <a:normAutofit/>
          </a:bodyPr>
          <a:lstStyle/>
          <a:p>
            <a:pPr>
              <a:buFont typeface="Arial" panose="020B0604020202020204" pitchFamily="34" charset="0"/>
              <a:buChar char="•"/>
            </a:pPr>
            <a:r>
              <a:rPr lang="en-US" b="0" i="0" dirty="0">
                <a:solidFill>
                  <a:srgbClr val="000000"/>
                </a:solidFill>
                <a:effectLst/>
                <a:latin typeface="avenir-lt-w01_35-light1475496"/>
              </a:rPr>
              <a:t>Electing an effective leader has the potential to increase the country's economic growth.</a:t>
            </a:r>
          </a:p>
          <a:p>
            <a:pPr>
              <a:buFont typeface="Arial" panose="020B0604020202020204" pitchFamily="34" charset="0"/>
              <a:buChar char="•"/>
            </a:pPr>
            <a:r>
              <a:rPr lang="en-US" dirty="0">
                <a:solidFill>
                  <a:srgbClr val="222222"/>
                </a:solidFill>
              </a:rPr>
              <a:t>The government should consider implementing policies to optimize Net Tax on Production, balancing revenue needs with economic growth goals</a:t>
            </a:r>
          </a:p>
          <a:p>
            <a:pPr>
              <a:buFont typeface="Arial" panose="020B0604020202020204" pitchFamily="34" charset="0"/>
              <a:buChar char="•"/>
            </a:pPr>
            <a:r>
              <a:rPr lang="en-US" dirty="0">
                <a:solidFill>
                  <a:srgbClr val="222222"/>
                </a:solidFill>
              </a:rPr>
              <a:t>The private sector should be incentivized to invest in industries with high growth potential</a:t>
            </a:r>
            <a:endParaRPr lang="en-US" dirty="0"/>
          </a:p>
          <a:p>
            <a:pPr>
              <a:buFont typeface="Arial" panose="020B0604020202020204" pitchFamily="34" charset="0"/>
              <a:buChar char="•"/>
            </a:pPr>
            <a:r>
              <a:rPr lang="en-US" b="0" i="0" dirty="0">
                <a:solidFill>
                  <a:srgbClr val="222222"/>
                </a:solidFill>
                <a:effectLst/>
              </a:rPr>
              <a:t>Consider implementing policies to attract foreign investment and promote economic diversification</a:t>
            </a:r>
            <a:endParaRPr lang="en-US" dirty="0"/>
          </a:p>
          <a:p>
            <a:endParaRPr lang="en-US" dirty="0"/>
          </a:p>
        </p:txBody>
      </p:sp>
    </p:spTree>
    <p:extLst>
      <p:ext uri="{BB962C8B-B14F-4D97-AF65-F5344CB8AC3E}">
        <p14:creationId xmlns:p14="http://schemas.microsoft.com/office/powerpoint/2010/main" val="137561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8B110B-5830-433D-84EA-0E7C7256FF8C}"/>
              </a:ext>
            </a:extLst>
          </p:cNvPr>
          <p:cNvSpPr>
            <a:spLocks noGrp="1"/>
          </p:cNvSpPr>
          <p:nvPr>
            <p:ph type="title"/>
          </p:nvPr>
        </p:nvSpPr>
        <p:spPr/>
        <p:txBody>
          <a:bodyPr/>
          <a:lstStyle/>
          <a:p>
            <a:pPr algn="ctr"/>
            <a:r>
              <a:rPr lang="en-US" dirty="0"/>
              <a:t>THANK YOU</a:t>
            </a:r>
          </a:p>
        </p:txBody>
      </p:sp>
      <p:pic>
        <p:nvPicPr>
          <p:cNvPr id="2" name="Picture 1">
            <a:extLst>
              <a:ext uri="{FF2B5EF4-FFF2-40B4-BE49-F238E27FC236}">
                <a16:creationId xmlns:a16="http://schemas.microsoft.com/office/drawing/2014/main" id="{07408404-2D3C-4B10-8593-FADA5F6650D7}"/>
              </a:ext>
            </a:extLst>
          </p:cNvPr>
          <p:cNvPicPr>
            <a:picLocks noChangeAspect="1"/>
          </p:cNvPicPr>
          <p:nvPr/>
        </p:nvPicPr>
        <p:blipFill>
          <a:blip r:embed="rId2"/>
          <a:stretch>
            <a:fillRect/>
          </a:stretch>
        </p:blipFill>
        <p:spPr>
          <a:xfrm>
            <a:off x="2027583" y="1886885"/>
            <a:ext cx="8136834" cy="4447653"/>
          </a:xfrm>
          <a:prstGeom prst="rect">
            <a:avLst/>
          </a:prstGeom>
          <a:effectLst/>
        </p:spPr>
      </p:pic>
    </p:spTree>
    <p:extLst>
      <p:ext uri="{BB962C8B-B14F-4D97-AF65-F5344CB8AC3E}">
        <p14:creationId xmlns:p14="http://schemas.microsoft.com/office/powerpoint/2010/main" val="2892077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93B3A-26A5-4A95-9025-B58622B8C274}"/>
              </a:ext>
            </a:extLst>
          </p:cNvPr>
          <p:cNvSpPr>
            <a:spLocks noGrp="1"/>
          </p:cNvSpPr>
          <p:nvPr>
            <p:ph type="title"/>
          </p:nvPr>
        </p:nvSpPr>
        <p:spPr/>
        <p:txBody>
          <a:bodyPr/>
          <a:lstStyle/>
          <a:p>
            <a:pPr algn="ctr"/>
            <a:r>
              <a:rPr lang="en-US" b="1" dirty="0"/>
              <a:t>INTRODUCTION</a:t>
            </a:r>
            <a:endParaRPr lang="en-US" dirty="0"/>
          </a:p>
        </p:txBody>
      </p:sp>
    </p:spTree>
    <p:extLst>
      <p:ext uri="{BB962C8B-B14F-4D97-AF65-F5344CB8AC3E}">
        <p14:creationId xmlns:p14="http://schemas.microsoft.com/office/powerpoint/2010/main" val="172865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939269-8F7B-4AA0-8464-245F8FBFD237}"/>
              </a:ext>
            </a:extLst>
          </p:cNvPr>
          <p:cNvSpPr>
            <a:spLocks noGrp="1"/>
          </p:cNvSpPr>
          <p:nvPr>
            <p:ph idx="1"/>
          </p:nvPr>
        </p:nvSpPr>
        <p:spPr/>
        <p:txBody>
          <a:bodyPr/>
          <a:lstStyle/>
          <a:p>
            <a:pPr marL="0" indent="0">
              <a:buNone/>
            </a:pPr>
            <a:r>
              <a:rPr lang="en-US" dirty="0"/>
              <a:t>Welcome to my presentation on the analysis of Nigeria’s economic data. Today, I will be sharing insights and trend from a comprehensive data set, exploring the country’s economic performance and growth drivers. We will dive into the relationships between various indicators, including GDP, Inflation rate, Unemployment rate and Government debt rate, to better understand the complexities of Nigeria’s economy. Let’s explore these findings together.</a:t>
            </a:r>
          </a:p>
        </p:txBody>
      </p:sp>
    </p:spTree>
    <p:extLst>
      <p:ext uri="{BB962C8B-B14F-4D97-AF65-F5344CB8AC3E}">
        <p14:creationId xmlns:p14="http://schemas.microsoft.com/office/powerpoint/2010/main" val="1473279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F89C3-5033-4A46-8FAC-8EC437DA50C1}"/>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2FEF032B-5F45-4799-A772-6CD3E65218CE}"/>
              </a:ext>
            </a:extLst>
          </p:cNvPr>
          <p:cNvSpPr>
            <a:spLocks noGrp="1"/>
          </p:cNvSpPr>
          <p:nvPr>
            <p:ph idx="1"/>
          </p:nvPr>
        </p:nvSpPr>
        <p:spPr/>
        <p:txBody>
          <a:bodyPr/>
          <a:lstStyle/>
          <a:p>
            <a:pPr marL="285750" indent="-285750">
              <a:buFont typeface="Arial" panose="020B0604020202020204" pitchFamily="34" charset="0"/>
              <a:buChar char="•"/>
            </a:pPr>
            <a:r>
              <a:rPr lang="en-US" dirty="0"/>
              <a:t>Examine potential variable’s that could slow down the country’s pace of development</a:t>
            </a:r>
          </a:p>
          <a:p>
            <a:pPr marL="285750" indent="-285750">
              <a:buFont typeface="Arial" panose="020B0604020202020204" pitchFamily="34" charset="0"/>
              <a:buChar char="•"/>
            </a:pPr>
            <a:r>
              <a:rPr lang="en-US" dirty="0"/>
              <a:t>Examine the roles leadership plays in a country’s economic expansion</a:t>
            </a:r>
          </a:p>
          <a:p>
            <a:pPr marL="285750" indent="-285750">
              <a:buFont typeface="Arial" panose="020B0604020202020204" pitchFamily="34" charset="0"/>
              <a:buChar char="•"/>
            </a:pPr>
            <a:r>
              <a:rPr lang="en-US" dirty="0"/>
              <a:t>Identify the key drivers of economic growth and development in Nigeria</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089276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3EB7C-E7BF-4D6C-9E30-3EAB10361F6C}"/>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40FB47CA-9FE4-4330-B2D0-E905E105E7F1}"/>
              </a:ext>
            </a:extLst>
          </p:cNvPr>
          <p:cNvSpPr>
            <a:spLocks noGrp="1"/>
          </p:cNvSpPr>
          <p:nvPr>
            <p:ph idx="1"/>
          </p:nvPr>
        </p:nvSpPr>
        <p:spPr>
          <a:xfrm>
            <a:off x="838200" y="1825625"/>
            <a:ext cx="10515600" cy="4349888"/>
          </a:xfrm>
        </p:spPr>
        <p:txBody>
          <a:bodyPr>
            <a:normAutofit/>
          </a:bodyPr>
          <a:lstStyle/>
          <a:p>
            <a:pPr marL="285750" indent="-285750" algn="l">
              <a:buFont typeface="Arial" panose="020B0604020202020204" pitchFamily="34" charset="0"/>
              <a:buChar char="•"/>
            </a:pPr>
            <a:r>
              <a:rPr lang="en-US" dirty="0"/>
              <a:t>Was there an increase or decrease in the government debt rate?</a:t>
            </a:r>
          </a:p>
          <a:p>
            <a:pPr marL="285750" indent="-285750" algn="l">
              <a:buFont typeface="Arial" panose="020B0604020202020204" pitchFamily="34" charset="0"/>
              <a:buChar char="•"/>
            </a:pPr>
            <a:r>
              <a:rPr lang="en-US" dirty="0"/>
              <a:t>Was there an increase or decrease in the inflation rate?</a:t>
            </a:r>
          </a:p>
          <a:p>
            <a:pPr marL="285750" indent="-285750" algn="l">
              <a:buFont typeface="Arial" panose="020B0604020202020204" pitchFamily="34" charset="0"/>
              <a:buChar char="•"/>
            </a:pPr>
            <a:r>
              <a:rPr lang="en-US" dirty="0"/>
              <a:t>Was there an increase or decrease in the unemployment rate?</a:t>
            </a:r>
          </a:p>
          <a:p>
            <a:pPr marL="285750" indent="-285750" algn="l">
              <a:buFont typeface="Arial" panose="020B0604020202020204" pitchFamily="34" charset="0"/>
              <a:buChar char="•"/>
            </a:pPr>
            <a:r>
              <a:rPr lang="en-US" dirty="0"/>
              <a:t>To what extent does Net tax on Production contribute to GDP in Nigeria?</a:t>
            </a:r>
          </a:p>
          <a:p>
            <a:pPr marL="285750" indent="-285750" algn="l">
              <a:buFont typeface="Arial" panose="020B0604020202020204" pitchFamily="34" charset="0"/>
              <a:buChar char="•"/>
            </a:pPr>
            <a:r>
              <a:rPr lang="en-US" dirty="0"/>
              <a:t>What sector contributed the most to the economy?</a:t>
            </a:r>
          </a:p>
          <a:p>
            <a:pPr marL="285750" indent="-285750" algn="l">
              <a:buFont typeface="Arial" panose="020B0604020202020204" pitchFamily="34" charset="0"/>
              <a:buChar char="•"/>
            </a:pPr>
            <a:r>
              <a:rPr lang="en-US" dirty="0"/>
              <a:t>Does leadership play a role in the country’s expansion?</a:t>
            </a:r>
          </a:p>
        </p:txBody>
      </p:sp>
    </p:spTree>
    <p:extLst>
      <p:ext uri="{BB962C8B-B14F-4D97-AF65-F5344CB8AC3E}">
        <p14:creationId xmlns:p14="http://schemas.microsoft.com/office/powerpoint/2010/main" val="1278758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75B45-220E-4FE3-9009-D21817EDD0B2}"/>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FFA0893-BC45-47C2-ACE4-496B6CDA1E71}"/>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Calibri" panose="020F0502020204030204" pitchFamily="34" charset="0"/>
              </a:rPr>
              <a:t>Data Source</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Calibri" panose="020F0502020204030204" pitchFamily="34" charset="0"/>
              </a:rPr>
              <a:t>Data Cleaning </a:t>
            </a: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Calibri" panose="020F0502020204030204" pitchFamily="34" charset="0"/>
              </a:rPr>
              <a:t>Data Visualization</a:t>
            </a:r>
          </a:p>
          <a:p>
            <a:pPr marL="0" indent="0">
              <a:buNone/>
            </a:pPr>
            <a:endParaRPr lang="en-US" dirty="0"/>
          </a:p>
        </p:txBody>
      </p:sp>
      <p:pic>
        <p:nvPicPr>
          <p:cNvPr id="4" name="Picture 3">
            <a:extLst>
              <a:ext uri="{FF2B5EF4-FFF2-40B4-BE49-F238E27FC236}">
                <a16:creationId xmlns:a16="http://schemas.microsoft.com/office/drawing/2014/main" id="{5307425D-FE56-4F30-920E-9252DE3CC99B}"/>
              </a:ext>
            </a:extLst>
          </p:cNvPr>
          <p:cNvPicPr>
            <a:picLocks noChangeAspect="1"/>
          </p:cNvPicPr>
          <p:nvPr/>
        </p:nvPicPr>
        <p:blipFill>
          <a:blip r:embed="rId2"/>
          <a:stretch>
            <a:fillRect/>
          </a:stretch>
        </p:blipFill>
        <p:spPr>
          <a:xfrm>
            <a:off x="3423698" y="4085228"/>
            <a:ext cx="1020417" cy="1101751"/>
          </a:xfrm>
          <a:prstGeom prst="rect">
            <a:avLst/>
          </a:prstGeom>
        </p:spPr>
      </p:pic>
      <p:pic>
        <p:nvPicPr>
          <p:cNvPr id="5" name="Picture 4">
            <a:extLst>
              <a:ext uri="{FF2B5EF4-FFF2-40B4-BE49-F238E27FC236}">
                <a16:creationId xmlns:a16="http://schemas.microsoft.com/office/drawing/2014/main" id="{3631A2DE-D9E3-4BF1-AF05-CA7843355E0E}"/>
              </a:ext>
            </a:extLst>
          </p:cNvPr>
          <p:cNvPicPr>
            <a:picLocks noChangeAspect="1"/>
          </p:cNvPicPr>
          <p:nvPr/>
        </p:nvPicPr>
        <p:blipFill>
          <a:blip r:embed="rId3"/>
          <a:stretch>
            <a:fillRect/>
          </a:stretch>
        </p:blipFill>
        <p:spPr>
          <a:xfrm>
            <a:off x="5586009" y="4085227"/>
            <a:ext cx="1802296" cy="1101752"/>
          </a:xfrm>
          <a:prstGeom prst="rect">
            <a:avLst/>
          </a:prstGeom>
        </p:spPr>
      </p:pic>
      <p:pic>
        <p:nvPicPr>
          <p:cNvPr id="6" name="Picture 5">
            <a:extLst>
              <a:ext uri="{FF2B5EF4-FFF2-40B4-BE49-F238E27FC236}">
                <a16:creationId xmlns:a16="http://schemas.microsoft.com/office/drawing/2014/main" id="{77505D3C-FE67-4082-8ADF-A02485B76F18}"/>
              </a:ext>
            </a:extLst>
          </p:cNvPr>
          <p:cNvPicPr>
            <a:picLocks noChangeAspect="1"/>
          </p:cNvPicPr>
          <p:nvPr/>
        </p:nvPicPr>
        <p:blipFill>
          <a:blip r:embed="rId4"/>
          <a:stretch>
            <a:fillRect/>
          </a:stretch>
        </p:blipFill>
        <p:spPr>
          <a:xfrm>
            <a:off x="8442734" y="4085227"/>
            <a:ext cx="1185631" cy="1101752"/>
          </a:xfrm>
          <a:prstGeom prst="rect">
            <a:avLst/>
          </a:prstGeom>
        </p:spPr>
      </p:pic>
      <p:sp>
        <p:nvSpPr>
          <p:cNvPr id="7" name="TextBox 6">
            <a:extLst>
              <a:ext uri="{FF2B5EF4-FFF2-40B4-BE49-F238E27FC236}">
                <a16:creationId xmlns:a16="http://schemas.microsoft.com/office/drawing/2014/main" id="{2EE4379C-E220-491C-B49F-7D54FD0F8AB0}"/>
              </a:ext>
            </a:extLst>
          </p:cNvPr>
          <p:cNvSpPr txBox="1"/>
          <p:nvPr/>
        </p:nvSpPr>
        <p:spPr>
          <a:xfrm>
            <a:off x="3196423" y="5286822"/>
            <a:ext cx="1474966" cy="923330"/>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Arial" panose="020B0604020202020204" pitchFamily="34" charset="0"/>
              </a:rPr>
              <a:t>Kaggle</a:t>
            </a:r>
            <a:endParaRPr lang="en-US" b="0" dirty="0">
              <a:effectLst/>
            </a:endParaRPr>
          </a:p>
          <a:p>
            <a:br>
              <a:rPr lang="en-US" dirty="0"/>
            </a:br>
            <a:endParaRPr lang="en-US" dirty="0"/>
          </a:p>
        </p:txBody>
      </p:sp>
      <p:sp>
        <p:nvSpPr>
          <p:cNvPr id="8" name="TextBox 7">
            <a:extLst>
              <a:ext uri="{FF2B5EF4-FFF2-40B4-BE49-F238E27FC236}">
                <a16:creationId xmlns:a16="http://schemas.microsoft.com/office/drawing/2014/main" id="{3444068C-1008-4CA1-AB2C-36D5BA7231A7}"/>
              </a:ext>
            </a:extLst>
          </p:cNvPr>
          <p:cNvSpPr txBox="1"/>
          <p:nvPr/>
        </p:nvSpPr>
        <p:spPr>
          <a:xfrm>
            <a:off x="5749674" y="5274365"/>
            <a:ext cx="1474966" cy="923330"/>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Arial" panose="020B0604020202020204" pitchFamily="34" charset="0"/>
              </a:rPr>
              <a:t>Power BI</a:t>
            </a:r>
            <a:endParaRPr lang="en-US" b="0" dirty="0">
              <a:effectLst/>
            </a:endParaRPr>
          </a:p>
          <a:p>
            <a:br>
              <a:rPr lang="en-US" dirty="0"/>
            </a:br>
            <a:endParaRPr lang="en-US" dirty="0"/>
          </a:p>
        </p:txBody>
      </p:sp>
      <p:sp>
        <p:nvSpPr>
          <p:cNvPr id="9" name="TextBox 8">
            <a:extLst>
              <a:ext uri="{FF2B5EF4-FFF2-40B4-BE49-F238E27FC236}">
                <a16:creationId xmlns:a16="http://schemas.microsoft.com/office/drawing/2014/main" id="{021D1273-5F11-4A80-BB00-A6CAF9FD296A}"/>
              </a:ext>
            </a:extLst>
          </p:cNvPr>
          <p:cNvSpPr txBox="1"/>
          <p:nvPr/>
        </p:nvSpPr>
        <p:spPr>
          <a:xfrm>
            <a:off x="8274204" y="5296988"/>
            <a:ext cx="1474966" cy="923330"/>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Arial" panose="020B0604020202020204" pitchFamily="34" charset="0"/>
              </a:rPr>
              <a:t>PowerPoint</a:t>
            </a:r>
            <a:endParaRPr lang="en-US" b="0" dirty="0">
              <a:effectLst/>
            </a:endParaRPr>
          </a:p>
          <a:p>
            <a:br>
              <a:rPr lang="en-US" dirty="0"/>
            </a:br>
            <a:endParaRPr lang="en-US" dirty="0"/>
          </a:p>
        </p:txBody>
      </p:sp>
    </p:spTree>
    <p:extLst>
      <p:ext uri="{BB962C8B-B14F-4D97-AF65-F5344CB8AC3E}">
        <p14:creationId xmlns:p14="http://schemas.microsoft.com/office/powerpoint/2010/main" val="505078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B0147-8924-4FE4-B9BE-E97A768C5C8F}"/>
              </a:ext>
            </a:extLst>
          </p:cNvPr>
          <p:cNvSpPr>
            <a:spLocks noGrp="1"/>
          </p:cNvSpPr>
          <p:nvPr>
            <p:ph type="title"/>
          </p:nvPr>
        </p:nvSpPr>
        <p:spPr/>
        <p:txBody>
          <a:bodyPr/>
          <a:lstStyle/>
          <a:p>
            <a:pPr algn="ctr"/>
            <a:r>
              <a:rPr lang="en-US" dirty="0"/>
              <a:t>RESULT FINDINGS</a:t>
            </a:r>
          </a:p>
        </p:txBody>
      </p:sp>
    </p:spTree>
    <p:extLst>
      <p:ext uri="{BB962C8B-B14F-4D97-AF65-F5344CB8AC3E}">
        <p14:creationId xmlns:p14="http://schemas.microsoft.com/office/powerpoint/2010/main" val="3529045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5218-8D8B-444C-A3DA-8A6BABB0AB9E}"/>
              </a:ext>
            </a:extLst>
          </p:cNvPr>
          <p:cNvSpPr>
            <a:spLocks noGrp="1"/>
          </p:cNvSpPr>
          <p:nvPr>
            <p:ph type="title"/>
          </p:nvPr>
        </p:nvSpPr>
        <p:spPr/>
        <p:txBody>
          <a:bodyPr/>
          <a:lstStyle/>
          <a:p>
            <a:r>
              <a:rPr lang="en-US" dirty="0"/>
              <a:t>Inflation rate</a:t>
            </a:r>
          </a:p>
        </p:txBody>
      </p:sp>
      <p:sp>
        <p:nvSpPr>
          <p:cNvPr id="4" name="Text Placeholder 3">
            <a:extLst>
              <a:ext uri="{FF2B5EF4-FFF2-40B4-BE49-F238E27FC236}">
                <a16:creationId xmlns:a16="http://schemas.microsoft.com/office/drawing/2014/main" id="{62B604B7-7ECA-408E-A95B-05AA4077E6A1}"/>
              </a:ext>
            </a:extLst>
          </p:cNvPr>
          <p:cNvSpPr>
            <a:spLocks noGrp="1"/>
          </p:cNvSpPr>
          <p:nvPr>
            <p:ph type="body" sz="half" idx="2"/>
          </p:nvPr>
        </p:nvSpPr>
        <p:spPr/>
        <p:txBody>
          <a:bodyPr>
            <a:normAutofit fontScale="92500" lnSpcReduction="10000"/>
          </a:bodyPr>
          <a:lstStyle/>
          <a:p>
            <a:r>
              <a:rPr lang="en-US" b="0" i="0" dirty="0">
                <a:solidFill>
                  <a:srgbClr val="000000"/>
                </a:solidFill>
                <a:effectLst/>
              </a:rPr>
              <a:t>Maintaining constant prices for goods and services at levels that would not be harmful to the economy is one of the fundamental aims of a modern economic system. We learned from the visualization that the inflation rate reached an all-time high of approximately </a:t>
            </a:r>
            <a:r>
              <a:rPr lang="en-US" b="1" i="0" dirty="0">
                <a:solidFill>
                  <a:srgbClr val="000000"/>
                </a:solidFill>
                <a:effectLst/>
              </a:rPr>
              <a:t>72.8% </a:t>
            </a:r>
            <a:r>
              <a:rPr lang="en-US" b="0" i="0" dirty="0">
                <a:solidFill>
                  <a:srgbClr val="000000"/>
                </a:solidFill>
                <a:effectLst/>
              </a:rPr>
              <a:t>around 1995 but from 2022 Nigeria's inflation rate was </a:t>
            </a:r>
            <a:r>
              <a:rPr lang="en-US" b="1" i="0" dirty="0">
                <a:solidFill>
                  <a:srgbClr val="000000"/>
                </a:solidFill>
                <a:effectLst/>
              </a:rPr>
              <a:t>18.9%</a:t>
            </a:r>
            <a:r>
              <a:rPr lang="en-US" b="0" i="0" dirty="0">
                <a:solidFill>
                  <a:srgbClr val="000000"/>
                </a:solidFill>
                <a:effectLst/>
              </a:rPr>
              <a:t>, up 3.7% from 2020. Inflation for 2020 was </a:t>
            </a:r>
            <a:r>
              <a:rPr lang="en-US" b="1" i="0" dirty="0">
                <a:solidFill>
                  <a:srgbClr val="000000"/>
                </a:solidFill>
                <a:effectLst/>
              </a:rPr>
              <a:t>13.2%, </a:t>
            </a:r>
            <a:r>
              <a:rPr lang="en-US" b="0" i="0" dirty="0">
                <a:solidFill>
                  <a:srgbClr val="000000"/>
                </a:solidFill>
                <a:effectLst/>
              </a:rPr>
              <a:t>up 1.85% from 2019. </a:t>
            </a:r>
            <a:r>
              <a:rPr lang="en-US" b="1" i="0" dirty="0">
                <a:solidFill>
                  <a:srgbClr val="000000"/>
                </a:solidFill>
                <a:effectLst/>
              </a:rPr>
              <a:t>11.4%</a:t>
            </a:r>
            <a:r>
              <a:rPr lang="en-US" b="0" i="0" dirty="0">
                <a:solidFill>
                  <a:srgbClr val="000000"/>
                </a:solidFill>
                <a:effectLst/>
              </a:rPr>
              <a:t> in 2019 was a 0.7% decrease from 2018. </a:t>
            </a:r>
            <a:r>
              <a:rPr lang="en-US" b="1" i="0" dirty="0">
                <a:solidFill>
                  <a:srgbClr val="000000"/>
                </a:solidFill>
                <a:effectLst/>
              </a:rPr>
              <a:t>12.1%, </a:t>
            </a:r>
            <a:r>
              <a:rPr lang="en-US" b="0" i="0" dirty="0">
                <a:solidFill>
                  <a:srgbClr val="000000"/>
                </a:solidFill>
                <a:effectLst/>
              </a:rPr>
              <a:t>a decrease of 4.43% from 2017.</a:t>
            </a:r>
            <a:endParaRPr lang="en-US" dirty="0"/>
          </a:p>
        </p:txBody>
      </p:sp>
      <p:pic>
        <p:nvPicPr>
          <p:cNvPr id="8" name="Picture 7">
            <a:extLst>
              <a:ext uri="{FF2B5EF4-FFF2-40B4-BE49-F238E27FC236}">
                <a16:creationId xmlns:a16="http://schemas.microsoft.com/office/drawing/2014/main" id="{24359632-53BE-48A6-B794-E56E70977579}"/>
              </a:ext>
            </a:extLst>
          </p:cNvPr>
          <p:cNvPicPr>
            <a:picLocks noChangeAspect="1"/>
          </p:cNvPicPr>
          <p:nvPr/>
        </p:nvPicPr>
        <p:blipFill>
          <a:blip r:embed="rId2"/>
          <a:stretch>
            <a:fillRect/>
          </a:stretch>
        </p:blipFill>
        <p:spPr>
          <a:xfrm>
            <a:off x="5775960" y="1570521"/>
            <a:ext cx="6172200" cy="4881563"/>
          </a:xfrm>
          <a:prstGeom prst="rect">
            <a:avLst/>
          </a:prstGeom>
        </p:spPr>
      </p:pic>
    </p:spTree>
    <p:extLst>
      <p:ext uri="{BB962C8B-B14F-4D97-AF65-F5344CB8AC3E}">
        <p14:creationId xmlns:p14="http://schemas.microsoft.com/office/powerpoint/2010/main" val="3975048861"/>
      </p:ext>
    </p:extLst>
  </p:cSld>
  <p:clrMapOvr>
    <a:masterClrMapping/>
  </p:clrMapOvr>
</p:sld>
</file>

<file path=ppt/theme/theme1.xml><?xml version="1.0" encoding="utf-8"?>
<a:theme xmlns:a="http://schemas.openxmlformats.org/drawingml/2006/main" name="Theme2">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4EA41658-F4C7-45E2-A36A-6D6674686BC5}" vid="{19A1F2F5-BDCE-4540-A56F-7401033855D3}"/>
    </a:ext>
  </a:extLst>
</a:theme>
</file>

<file path=docProps/app.xml><?xml version="1.0" encoding="utf-8"?>
<Properties xmlns="http://schemas.openxmlformats.org/officeDocument/2006/extended-properties" xmlns:vt="http://schemas.openxmlformats.org/officeDocument/2006/docPropsVTypes">
  <Template>Theme2</Template>
  <TotalTime>1646</TotalTime>
  <Words>895</Words>
  <Application>Microsoft Office PowerPoint</Application>
  <PresentationFormat>Widescreen</PresentationFormat>
  <Paragraphs>62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avenir-lt-w01_35-light1475496</vt:lpstr>
      <vt:lpstr>Calibri</vt:lpstr>
      <vt:lpstr>Franklin Gothic Book</vt:lpstr>
      <vt:lpstr>Theme2</vt:lpstr>
      <vt:lpstr>Nigeria’s Economic Growth in the Past and Possible Future</vt:lpstr>
      <vt:lpstr>TABLE OF CONTENTS</vt:lpstr>
      <vt:lpstr>INTRODUCTION</vt:lpstr>
      <vt:lpstr>PowerPoint Presentation</vt:lpstr>
      <vt:lpstr>PROJECT OVERVIEW</vt:lpstr>
      <vt:lpstr>RESEARCH QUESTIONS</vt:lpstr>
      <vt:lpstr>Methodology</vt:lpstr>
      <vt:lpstr>RESULT FINDINGS</vt:lpstr>
      <vt:lpstr>Inflation rate</vt:lpstr>
      <vt:lpstr>Unemployment rate</vt:lpstr>
      <vt:lpstr>Government debt rate</vt:lpstr>
      <vt:lpstr>GDP with Net Tax on Production</vt:lpstr>
      <vt:lpstr>GDP by Sectors</vt:lpstr>
      <vt:lpstr>GDP by Sectors</vt:lpstr>
      <vt:lpstr>Olusegun Obasanjo (1999-2007)</vt:lpstr>
      <vt:lpstr>Musa Yar’Adua(2007-2010)</vt:lpstr>
      <vt:lpstr>Goodluck Ebele Jonathan(2010-2015)</vt:lpstr>
      <vt:lpstr>Muhammadu Buhari(2015-2023)</vt:lpstr>
      <vt:lpstr>DASHBOARD</vt:lpstr>
      <vt:lpstr>CONCLUSION</vt:lpstr>
      <vt:lpstr>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Ruhuoma</dc:creator>
  <cp:lastModifiedBy>Ruhuoma</cp:lastModifiedBy>
  <cp:revision>29</cp:revision>
  <dcterms:created xsi:type="dcterms:W3CDTF">2024-07-15T21:39:22Z</dcterms:created>
  <dcterms:modified xsi:type="dcterms:W3CDTF">2024-07-19T21:55:57Z</dcterms:modified>
</cp:coreProperties>
</file>