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swald Regular"/>
      <p:regular r:id="rId21"/>
      <p:bold r:id="rId22"/>
    </p:embeddedFont>
    <p:embeddedFont>
      <p:font typeface="Lora"/>
      <p:regular r:id="rId23"/>
      <p:bold r:id="rId24"/>
      <p:italic r:id="rId25"/>
      <p:boldItalic r:id="rId26"/>
    </p:embeddedFont>
    <p:embeddedFont>
      <p:font typeface="Quattrocento Sans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A2B9DE-5881-432F-88E9-7C4235204F72}">
  <a:tblStyle styleId="{34A2B9DE-5881-432F-88E9-7C4235204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Regular-bold.fntdata"/><Relationship Id="rId21" Type="http://schemas.openxmlformats.org/officeDocument/2006/relationships/font" Target="fonts/OswaldRegular-regular.fntdata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14944f5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14944f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ccbc0d50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ccbc0d5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22f208bf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22f208b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2ccbc0d50_3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2ccbc0d50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22f208bf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22f208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ccbc0d50_3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2ccbc0d50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ccbc0d50_3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ccbc0d5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14944f53_2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14944f53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ccbc0d50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ccbc0d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ccbc0d50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ccbc0d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ccbc0d50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ccbc0d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ccbc0d50_3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ccbc0d5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r"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r"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r"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r"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r"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r"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r"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r"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145/3338286.3340114" TargetMode="External"/><Relationship Id="rId4" Type="http://schemas.openxmlformats.org/officeDocument/2006/relationships/hyperlink" Target="http://emojitracker.com/" TargetMode="External"/><Relationship Id="rId5" Type="http://schemas.openxmlformats.org/officeDocument/2006/relationships/hyperlink" Target="http://emojitracke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4294967295" type="ctrTitle"/>
          </p:nvPr>
        </p:nvSpPr>
        <p:spPr>
          <a:xfrm>
            <a:off x="2325375" y="1462350"/>
            <a:ext cx="6159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CD00"/>
                </a:solidFill>
                <a:latin typeface="Oswald"/>
                <a:ea typeface="Oswald"/>
                <a:cs typeface="Oswald"/>
                <a:sym typeface="Oswald"/>
              </a:rPr>
              <a:t>Understanding Emoji Interpretation through User Personality and Context</a:t>
            </a:r>
            <a:endParaRPr b="0" sz="2400">
              <a:solidFill>
                <a:srgbClr val="FFCD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440875" y="2391175"/>
            <a:ext cx="55227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Sarah Theres Völkel, Daniel Buschek, Jelena  Pranjic, Heinrich Hussmann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MobileHCI '19: Proceedings of the 21st International Conference on Human-Computer Interaction with Mobile Devices and Services, October 2019 (Pages 1-12)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686675" y="3217675"/>
            <a:ext cx="7031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Oswald Regular"/>
                <a:ea typeface="Oswald Regular"/>
                <a:cs typeface="Oswald Regular"/>
                <a:sym typeface="Oswald Regular"/>
              </a:rPr>
              <a:t>Human-Computer Interaction</a:t>
            </a:r>
            <a:endParaRPr sz="1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Oswald Regular"/>
                <a:ea typeface="Oswald Regular"/>
                <a:cs typeface="Oswald Regular"/>
                <a:sym typeface="Oswald Regular"/>
              </a:rPr>
              <a:t>19th february 2020</a:t>
            </a:r>
            <a:endParaRPr sz="1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1280525" y="4242200"/>
            <a:ext cx="7031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Hugo Paiva de Almeida  93195   LEI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Rui Fernandes   92952   LEI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37" y="1014900"/>
            <a:ext cx="2355076" cy="2355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2"/>
          <p:cNvCxnSpPr/>
          <p:nvPr/>
        </p:nvCxnSpPr>
        <p:spPr>
          <a:xfrm>
            <a:off x="1169100" y="1"/>
            <a:ext cx="6300" cy="140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2"/>
          <p:cNvCxnSpPr/>
          <p:nvPr/>
        </p:nvCxnSpPr>
        <p:spPr>
          <a:xfrm>
            <a:off x="1151150" y="3078300"/>
            <a:ext cx="11400" cy="2091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Quantitative Analysis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 flipH="1" rot="10800000">
            <a:off x="4099425" y="739400"/>
            <a:ext cx="56352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550"/>
            <a:ext cx="8839200" cy="278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2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Qualitative Analysis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 flipH="1" rot="10800000">
            <a:off x="4099425" y="739400"/>
            <a:ext cx="56352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1788"/>
            <a:ext cx="8839198" cy="220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3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Limitations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2317325" y="728075"/>
            <a:ext cx="6826800" cy="11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3"/>
          <p:cNvSpPr txBox="1"/>
          <p:nvPr>
            <p:ph idx="4294967295" type="body"/>
          </p:nvPr>
        </p:nvSpPr>
        <p:spPr>
          <a:xfrm>
            <a:off x="271325" y="1447550"/>
            <a:ext cx="27432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Heavy presence of female participants in the population sample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p23"/>
          <p:cNvSpPr txBox="1"/>
          <p:nvPr>
            <p:ph idx="4294967295" type="body"/>
          </p:nvPr>
        </p:nvSpPr>
        <p:spPr>
          <a:xfrm>
            <a:off x="3435127" y="1447550"/>
            <a:ext cx="27432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Limited amount of available emojis for choice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2" name="Google Shape;202;p23"/>
          <p:cNvSpPr txBox="1"/>
          <p:nvPr>
            <p:ph idx="4294967295" type="body"/>
          </p:nvPr>
        </p:nvSpPr>
        <p:spPr>
          <a:xfrm>
            <a:off x="271313" y="3045799"/>
            <a:ext cx="27432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The receiver’s relationship to the sender is omitted in question type 2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" name="Google Shape;203;p23"/>
          <p:cNvSpPr txBox="1"/>
          <p:nvPr>
            <p:ph idx="4294967295" type="body"/>
          </p:nvPr>
        </p:nvSpPr>
        <p:spPr>
          <a:xfrm>
            <a:off x="3435127" y="3045799"/>
            <a:ext cx="27432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Everyday life  scenarios of interactions are not fully covered 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050" y="1295150"/>
            <a:ext cx="2334001" cy="2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4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Implications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11" name="Google Shape;211;p24"/>
          <p:cNvCxnSpPr/>
          <p:nvPr/>
        </p:nvCxnSpPr>
        <p:spPr>
          <a:xfrm>
            <a:off x="2505200" y="728075"/>
            <a:ext cx="6639000" cy="11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1738750" y="3727575"/>
            <a:ext cx="1575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Mobile Application</a:t>
            </a:r>
            <a:endParaRPr sz="1400">
              <a:solidFill>
                <a:schemeClr val="dk1"/>
              </a:solidFill>
              <a:highlight>
                <a:srgbClr val="FFCD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3" name="Google Shape;213;p24"/>
          <p:cNvSpPr txBox="1"/>
          <p:nvPr>
            <p:ph idx="4294967295" type="subTitle"/>
          </p:nvPr>
        </p:nvSpPr>
        <p:spPr>
          <a:xfrm>
            <a:off x="5509775" y="3727575"/>
            <a:ext cx="1341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Future Research</a:t>
            </a:r>
            <a:endParaRPr b="1" sz="1400"/>
          </a:p>
        </p:txBody>
      </p:sp>
      <p:sp>
        <p:nvSpPr>
          <p:cNvPr id="214" name="Google Shape;214;p24"/>
          <p:cNvSpPr/>
          <p:nvPr/>
        </p:nvSpPr>
        <p:spPr>
          <a:xfrm>
            <a:off x="1420900" y="1417320"/>
            <a:ext cx="2211000" cy="2223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074920" y="1417320"/>
            <a:ext cx="2211000" cy="2223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774" y="1858624"/>
            <a:ext cx="1341300" cy="1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700" y="1762575"/>
            <a:ext cx="1533400" cy="1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5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Conclusions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4" name="Google Shape;224;p25"/>
          <p:cNvCxnSpPr/>
          <p:nvPr/>
        </p:nvCxnSpPr>
        <p:spPr>
          <a:xfrm>
            <a:off x="2434750" y="712425"/>
            <a:ext cx="6709500" cy="27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5"/>
          <p:cNvSpPr txBox="1"/>
          <p:nvPr>
            <p:ph idx="4294967295" type="body"/>
          </p:nvPr>
        </p:nvSpPr>
        <p:spPr>
          <a:xfrm>
            <a:off x="1770175" y="1465500"/>
            <a:ext cx="6786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Emojis may lead to misunderstanding since their intended meaning often remains ambiguous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CD00"/>
              </a:highlight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25" y="146550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idx="4294967295" type="body"/>
          </p:nvPr>
        </p:nvSpPr>
        <p:spPr>
          <a:xfrm>
            <a:off x="1770175" y="2221200"/>
            <a:ext cx="6786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personality has been linked to the understanding of emojis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CD00"/>
              </a:highlight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25" y="222120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4294967295" type="body"/>
          </p:nvPr>
        </p:nvSpPr>
        <p:spPr>
          <a:xfrm>
            <a:off x="1770175" y="2929875"/>
            <a:ext cx="6786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Emojis interpretation varies greatly between users, even if emojis are presented in a defined message context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CD00"/>
              </a:highlight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25" y="30532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>
            <p:ph idx="4294967295" type="body"/>
          </p:nvPr>
        </p:nvSpPr>
        <p:spPr>
          <a:xfrm>
            <a:off x="1770175" y="3856200"/>
            <a:ext cx="6786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Emojis interpretation differs between public 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platforms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private messages</a:t>
            </a:r>
            <a:endParaRPr b="1" sz="1200">
              <a:highlight>
                <a:srgbClr val="FFCD00"/>
              </a:highlight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25" y="38562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6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9" name="Google Shape;239;p26"/>
          <p:cNvCxnSpPr/>
          <p:nvPr/>
        </p:nvCxnSpPr>
        <p:spPr>
          <a:xfrm>
            <a:off x="2379950" y="720250"/>
            <a:ext cx="6764100" cy="19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>
            <p:ph idx="4294967295" type="body"/>
          </p:nvPr>
        </p:nvSpPr>
        <p:spPr>
          <a:xfrm>
            <a:off x="350900" y="1541700"/>
            <a:ext cx="82758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Sarah Theres Völkel, Daniel Buschek, Jelena Pranjic, and Heinrich Hussmann. 2019. </a:t>
            </a:r>
            <a:r>
              <a:rPr i="1" lang="en" sz="1200"/>
              <a:t>Understanding Emoji Interpretation through User Personality and Message Context</a:t>
            </a:r>
            <a:r>
              <a:rPr lang="en" sz="1200"/>
              <a:t>. In Proceedings of the 21st International Conference on Human-Computer Interaction with Mobile Devices and Services (MobileHCI ’19). Association for Computing Machinery, New York, NY, USA, Article 3, 1–12. DOI: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https://doi.org/10.1145/3338286.3340114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CD00"/>
              </a:highlight>
            </a:endParaRPr>
          </a:p>
        </p:txBody>
      </p:sp>
      <p:sp>
        <p:nvSpPr>
          <p:cNvPr id="241" name="Google Shape;241;p26"/>
          <p:cNvSpPr txBox="1"/>
          <p:nvPr>
            <p:ph idx="4294967295" type="body"/>
          </p:nvPr>
        </p:nvSpPr>
        <p:spPr>
          <a:xfrm>
            <a:off x="357900" y="2905500"/>
            <a:ext cx="82758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Built With :heart: In Nyc. This Is A Mroth :man: Project. realtime emoji use on twitter. Retrieved February 17, 2020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http://emojitracker.com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4294967295" type="ctrTitle"/>
          </p:nvPr>
        </p:nvSpPr>
        <p:spPr>
          <a:xfrm>
            <a:off x="1566725" y="37840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Why this paper?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3" name="Google Shape;83;p13"/>
          <p:cNvCxnSpPr/>
          <p:nvPr/>
        </p:nvCxnSpPr>
        <p:spPr>
          <a:xfrm>
            <a:off x="4886000" y="957575"/>
            <a:ext cx="4257900" cy="1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00" y="359350"/>
            <a:ext cx="1044600" cy="10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1834550" y="3604750"/>
            <a:ext cx="897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Popularity</a:t>
            </a:r>
            <a:endParaRPr sz="1400">
              <a:solidFill>
                <a:schemeClr val="dk1"/>
              </a:solidFill>
              <a:highlight>
                <a:srgbClr val="FFCD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3901350" y="3604750"/>
            <a:ext cx="1341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Used frequently</a:t>
            </a:r>
            <a:endParaRPr b="1" sz="1400"/>
          </a:p>
        </p:txBody>
      </p:sp>
      <p:sp>
        <p:nvSpPr>
          <p:cNvPr id="88" name="Google Shape;88;p13"/>
          <p:cNvSpPr/>
          <p:nvPr/>
        </p:nvSpPr>
        <p:spPr>
          <a:xfrm>
            <a:off x="1538900" y="1994927"/>
            <a:ext cx="1488300" cy="149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827850" y="1994927"/>
            <a:ext cx="1488300" cy="149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116800" y="1994927"/>
            <a:ext cx="1488300" cy="149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500" y="2315275"/>
            <a:ext cx="897000" cy="8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000" y="2222750"/>
            <a:ext cx="962100" cy="9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idx="4294967295" type="subTitle"/>
          </p:nvPr>
        </p:nvSpPr>
        <p:spPr>
          <a:xfrm>
            <a:off x="6190300" y="3604750"/>
            <a:ext cx="1341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Common problem</a:t>
            </a:r>
            <a:endParaRPr b="1" sz="1400"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650" y="2201000"/>
            <a:ext cx="1044600" cy="1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Contextualization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3424175" y="732200"/>
            <a:ext cx="5719800" cy="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>
            <p:ph idx="4294967295" type="ctrTitle"/>
          </p:nvPr>
        </p:nvSpPr>
        <p:spPr>
          <a:xfrm>
            <a:off x="2139450" y="3322514"/>
            <a:ext cx="4865100" cy="10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Emoji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03" name="Google Shape;103;p14"/>
          <p:cNvSpPr txBox="1"/>
          <p:nvPr>
            <p:ph idx="4294967295" type="subTitle"/>
          </p:nvPr>
        </p:nvSpPr>
        <p:spPr>
          <a:xfrm>
            <a:off x="2139450" y="4170770"/>
            <a:ext cx="48651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Pictogram that displays a facial expression, symbol, object or an action.</a:t>
            </a:r>
            <a:endParaRPr sz="1800"/>
          </a:p>
        </p:txBody>
      </p:sp>
      <p:sp>
        <p:nvSpPr>
          <p:cNvPr id="104" name="Google Shape;104;p14"/>
          <p:cNvSpPr/>
          <p:nvPr/>
        </p:nvSpPr>
        <p:spPr>
          <a:xfrm>
            <a:off x="3549140" y="1176525"/>
            <a:ext cx="2045400" cy="20454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68" y="1682240"/>
            <a:ext cx="1034100" cy="103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447726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570563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Emoji</a:t>
            </a:r>
            <a:r>
              <a:rPr lang="en">
                <a:solidFill>
                  <a:srgbClr val="434343"/>
                </a:solidFill>
              </a:rPr>
              <a:t> ambiguity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884221" y="5561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12353" l="11409" r="12377" t="8148"/>
          <a:stretch/>
        </p:blipFill>
        <p:spPr>
          <a:xfrm>
            <a:off x="4570563" y="836400"/>
            <a:ext cx="1888501" cy="336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13308" r="12634" t="13763"/>
          <a:stretch/>
        </p:blipFill>
        <p:spPr>
          <a:xfrm>
            <a:off x="7041300" y="1120800"/>
            <a:ext cx="1540124" cy="27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823525" y="922675"/>
            <a:ext cx="1206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🤷‍♂️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823525" y="1617695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5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Intercultural </a:t>
            </a:r>
            <a:r>
              <a:rPr lang="en" sz="1400">
                <a:solidFill>
                  <a:schemeClr val="dk1"/>
                </a:solidFill>
              </a:rPr>
              <a:t>differences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Personality</a:t>
            </a:r>
            <a:endParaRPr sz="1400">
              <a:solidFill>
                <a:srgbClr val="FFCD00"/>
              </a:solidFill>
            </a:endParaRPr>
          </a:p>
          <a:p>
            <a:pPr indent="-317500" lvl="0" marL="457200" rtl="0" algn="l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Different representations</a:t>
            </a:r>
            <a:endParaRPr sz="1400">
              <a:solidFill>
                <a:srgbClr val="1D1D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6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Study approach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>
            <a:off x="3099100" y="722400"/>
            <a:ext cx="6045000" cy="17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1558313" y="15161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Interpersonal communication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Investigate personality and emojis in text messages in interpersonal communication</a:t>
            </a:r>
            <a:r>
              <a:rPr lang="en" sz="1200"/>
              <a:t>.</a:t>
            </a:r>
            <a:endParaRPr sz="1200"/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5179327" y="15161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Contextualisation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Interpretation of emojis with context factors</a:t>
            </a:r>
            <a:r>
              <a:rPr lang="en" sz="1200"/>
              <a:t>.</a:t>
            </a:r>
            <a:endParaRPr sz="1200"/>
          </a:p>
        </p:txBody>
      </p:sp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1558313" y="31144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Open human interpretation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Freely interpretation of emojis and their differences in a given context.</a:t>
            </a:r>
            <a:endParaRPr sz="1200"/>
          </a:p>
        </p:txBody>
      </p: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5179327" y="31144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Direct personality assessment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Personality measure using the German version of the Big Five Inventory-2 questionnaire</a:t>
            </a:r>
            <a:r>
              <a:rPr lang="en" sz="1200"/>
              <a:t>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Online Survey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2730675" y="729625"/>
            <a:ext cx="64134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585208" y="1214850"/>
            <a:ext cx="792000" cy="7920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ora"/>
                <a:ea typeface="Lora"/>
                <a:cs typeface="Lora"/>
                <a:sym typeface="Lora"/>
              </a:rPr>
              <a:t>1</a:t>
            </a:r>
            <a:endParaRPr b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85199" y="3736629"/>
            <a:ext cx="792000" cy="7920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ora"/>
                <a:ea typeface="Lora"/>
                <a:cs typeface="Lora"/>
                <a:sym typeface="Lora"/>
              </a:rPr>
              <a:t>3</a:t>
            </a:r>
            <a:endParaRPr b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85212" y="2467418"/>
            <a:ext cx="792000" cy="7920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ora"/>
                <a:ea typeface="Lora"/>
                <a:cs typeface="Lora"/>
                <a:sym typeface="Lora"/>
              </a:rPr>
              <a:t>2</a:t>
            </a:r>
            <a:endParaRPr b="1" sz="11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40" name="Google Shape;140;p17"/>
          <p:cNvCxnSpPr/>
          <p:nvPr/>
        </p:nvCxnSpPr>
        <p:spPr>
          <a:xfrm rot="5400000">
            <a:off x="763635" y="2230544"/>
            <a:ext cx="4353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41" name="Google Shape;141;p17"/>
          <p:cNvCxnSpPr/>
          <p:nvPr/>
        </p:nvCxnSpPr>
        <p:spPr>
          <a:xfrm rot="5400000">
            <a:off x="763622" y="3510922"/>
            <a:ext cx="4353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42" name="Google Shape;142;p17"/>
          <p:cNvSpPr txBox="1"/>
          <p:nvPr/>
        </p:nvSpPr>
        <p:spPr>
          <a:xfrm>
            <a:off x="445700" y="1368138"/>
            <a:ext cx="4161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Active interpretation</a:t>
            </a:r>
            <a:endParaRPr b="1" sz="1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09000" y="2628038"/>
            <a:ext cx="4161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Passive interpretation</a:t>
            </a:r>
            <a:endParaRPr b="1" sz="1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09000" y="3908388"/>
            <a:ext cx="4161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Personal Information</a:t>
            </a:r>
            <a:endParaRPr b="1" sz="1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59696" t="0"/>
          <a:stretch/>
        </p:blipFill>
        <p:spPr>
          <a:xfrm>
            <a:off x="5898250" y="861700"/>
            <a:ext cx="2246001" cy="19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39871" r="-539" t="0"/>
          <a:stretch/>
        </p:blipFill>
        <p:spPr>
          <a:xfrm>
            <a:off x="4510575" y="2917525"/>
            <a:ext cx="3720351" cy="21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Big Five Inventory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823525" y="922675"/>
            <a:ext cx="1206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🖐🏻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018750" y="1440987"/>
            <a:ext cx="3106500" cy="310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136" y="1408077"/>
            <a:ext cx="3073755" cy="29917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8"/>
          <p:cNvCxnSpPr/>
          <p:nvPr/>
        </p:nvCxnSpPr>
        <p:spPr>
          <a:xfrm>
            <a:off x="3886525" y="1126950"/>
            <a:ext cx="5257500" cy="18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/>
        <p:spPr>
          <a:xfrm>
            <a:off x="111448" y="543200"/>
            <a:ext cx="4468500" cy="22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4377750" y="3496450"/>
            <a:ext cx="202200" cy="346800"/>
          </a:xfrm>
          <a:prstGeom prst="rect">
            <a:avLst/>
          </a:prstGeom>
          <a:solidFill>
            <a:srgbClr val="FFCD00"/>
          </a:solidFill>
          <a:ln cap="flat" cmpd="sng" w="9525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📊</a:t>
            </a:r>
            <a:endParaRPr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p19"/>
          <p:cNvSpPr txBox="1"/>
          <p:nvPr>
            <p:ph idx="4294967295" type="ctrTitle"/>
          </p:nvPr>
        </p:nvSpPr>
        <p:spPr>
          <a:xfrm>
            <a:off x="291175" y="3843250"/>
            <a:ext cx="4039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Emoji Choice             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19"/>
          <p:cNvSpPr txBox="1"/>
          <p:nvPr>
            <p:ph idx="4294967295" type="ctrTitle"/>
          </p:nvPr>
        </p:nvSpPr>
        <p:spPr>
          <a:xfrm>
            <a:off x="5131900" y="3843250"/>
            <a:ext cx="3549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Participants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178700" y="2987000"/>
            <a:ext cx="23340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200"/>
              <a:t>emojitracker.com</a:t>
            </a:r>
            <a:endParaRPr i="0" sz="12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166625" y="442200"/>
            <a:ext cx="3390000" cy="3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CD00"/>
                </a:highlight>
              </a:rPr>
              <a:t>Total: 646 people</a:t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CD00"/>
                </a:highlight>
              </a:rPr>
              <a:t> </a:t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CD00"/>
              </a:highlight>
            </a:endParaRPr>
          </a:p>
        </p:txBody>
      </p:sp>
      <p:graphicFrame>
        <p:nvGraphicFramePr>
          <p:cNvPr id="168" name="Google Shape;168;p19"/>
          <p:cNvGraphicFramePr/>
          <p:nvPr/>
        </p:nvGraphicFramePr>
        <p:xfrm>
          <a:off x="5521250" y="97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{34A2B9DE-5881-432F-88E9-7C4235204F72}</a:tableStyleId>
              </a:tblPr>
              <a:tblGrid>
                <a:gridCol w="1673425"/>
                <a:gridCol w="1097450"/>
              </a:tblGrid>
              <a:tr h="3952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Female: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74.5%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Range:</a:t>
                      </a:r>
                      <a:endParaRPr b="1" i="1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17-68 years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Android:</a:t>
                      </a:r>
                      <a:endParaRPr b="1" i="1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57%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iPhone:</a:t>
                      </a:r>
                      <a:endParaRPr b="1" i="1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42%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Blackberry, Windows Phone, other</a:t>
                      </a:r>
                      <a:endParaRPr b="1" i="1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Less than 1%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0"/>
          <p:cNvSpPr txBox="1"/>
          <p:nvPr>
            <p:ph idx="4294967295" type="ctrTitle"/>
          </p:nvPr>
        </p:nvSpPr>
        <p:spPr>
          <a:xfrm>
            <a:off x="271325" y="1353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Emoji Clustering</a:t>
            </a:r>
            <a:endParaRPr b="0"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>
            <a:off x="3321200" y="729500"/>
            <a:ext cx="64134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63" y="1295150"/>
            <a:ext cx="8326867" cy="314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