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E484FD-DB3A-4B3E-8D81-91E6CF6628DF}">
  <a:tblStyle styleId="{7EE484FD-DB3A-4B3E-8D81-91E6CF6628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278fbff41_1_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d278fbff41_1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d9f23cf92f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d9f23cf92f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9f23cf92f_1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d9f23cf92f_1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08f04e598_2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average silhouette_score is : 0.12049462192586023</a:t>
            </a:r>
            <a:endParaRPr/>
          </a:p>
        </p:txBody>
      </p:sp>
      <p:sp>
        <p:nvSpPr>
          <p:cNvPr id="232" name="Google Shape;232;g2708f04e598_2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d9f23cf92f_1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d9f23cf92f_1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d9f23cf92f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说Ad</a:t>
            </a:r>
            <a:r>
              <a:rPr lang="zh-CN"/>
              <a:t>justed Rand Score的时候顺带一提两种算法的silhouette plot表现相当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fuzzy c-means is more preferred in terms of trustworthiness given it takes account the uncertainties, which closely align with the nature of the image data </a:t>
            </a:r>
            <a:endParaRPr/>
          </a:p>
        </p:txBody>
      </p:sp>
      <p:sp>
        <p:nvSpPr>
          <p:cNvPr id="257" name="Google Shape;257;g2d9f23cf92f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d9f23cf92f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d9f23cf92f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278fbff41_1_1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d278fbff41_1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277e6490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/>
              <a:t>Ge'ez Significance</a:t>
            </a:r>
            <a:r>
              <a:rPr lang="zh-CN"/>
              <a:t>: Ge'ez is an ancient Ethiopian script, and studying it holds historical importance.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/>
              <a:t>Project Goal</a:t>
            </a:r>
            <a:r>
              <a:rPr lang="zh-CN"/>
              <a:t>: Recognize Ge'ez numbers 1-10 and apply clustering algorithms learned in Stat 437.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zh-CN"/>
              <a:t>Clustering Application</a:t>
            </a:r>
            <a:r>
              <a:rPr lang="zh-CN"/>
              <a:t>: Cluster Ge'ez number samples to enhance recognition accuracy.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Geez pronounce: https://www.youtube.com/watch?v=52hKZ0xUBgY</a:t>
            </a:r>
            <a:endParaRPr/>
          </a:p>
        </p:txBody>
      </p:sp>
      <p:sp>
        <p:nvSpPr>
          <p:cNvPr id="130" name="Google Shape;130;g2d277e6490b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277e6490b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10 labels.</a:t>
            </a:r>
            <a:endParaRPr/>
          </a:p>
        </p:txBody>
      </p:sp>
      <p:sp>
        <p:nvSpPr>
          <p:cNvPr id="139" name="Google Shape;139;g2d277e6490b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278fbff41_1_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2d278fbff41_1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9f23cf92f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d9f23cf92f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9f23cf92f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d9f23cf92f_1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9f23cf92f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d9f23cf92f_1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9f23cf92f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d9f23cf92f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9f23cf92f_1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d9f23cf92f_1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96" name="Google Shape;96;p20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7" name="Google Shape;97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/>
          <p:nvPr/>
        </p:nvSpPr>
        <p:spPr>
          <a:xfrm flipH="1" rot="10800000">
            <a:off x="-1" y="0"/>
            <a:ext cx="9144000" cy="5149623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building, street&#10;&#10;Description automatically generated" id="124" name="Google Shape;124;p24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-1" y="6124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/>
        </p:nvSpPr>
        <p:spPr>
          <a:xfrm>
            <a:off x="850500" y="1636725"/>
            <a:ext cx="7443000" cy="24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lang="zh-CN" sz="3400">
                <a:solidFill>
                  <a:schemeClr val="lt1"/>
                </a:solidFill>
              </a:rPr>
              <a:t>Ge`ez (Ethiopic) Image Data </a:t>
            </a:r>
            <a:endParaRPr b="1" sz="34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lang="zh-CN" sz="3400">
                <a:solidFill>
                  <a:schemeClr val="lt1"/>
                </a:solidFill>
              </a:rPr>
              <a:t>&amp; </a:t>
            </a:r>
            <a:endParaRPr b="1" sz="34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lang="zh-CN" sz="3400">
                <a:solidFill>
                  <a:schemeClr val="lt1"/>
                </a:solidFill>
              </a:rPr>
              <a:t>Clustering Analysis</a:t>
            </a:r>
            <a:endParaRPr b="1" sz="3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lt1"/>
                </a:solidFill>
              </a:rPr>
              <a:t>Presenters: Jiepeng Yuan, Rui Jing, Yichao Zhao, Yiyang Xion</a:t>
            </a:r>
            <a:r>
              <a:rPr lang="zh-CN" sz="2000">
                <a:solidFill>
                  <a:schemeClr val="lt1"/>
                </a:solidFill>
              </a:rPr>
              <a:t>g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descr="A picture containing drawing&#10;&#10;Description automatically generated" id="126" name="Google Shape;12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0755" y="639724"/>
            <a:ext cx="2182487" cy="56556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/>
        </p:nvSpPr>
        <p:spPr>
          <a:xfrm>
            <a:off x="2941494" y="4487366"/>
            <a:ext cx="3261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>
                <a:solidFill>
                  <a:schemeClr val="lt1"/>
                </a:solidFill>
              </a:rPr>
              <a:t>05/08/2024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/>
          <p:nvPr/>
        </p:nvSpPr>
        <p:spPr>
          <a:xfrm flipH="1" rot="10800000">
            <a:off x="0" y="-135"/>
            <a:ext cx="9144000" cy="6513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216" name="Google Shape;21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5657" y="171011"/>
            <a:ext cx="208430" cy="30106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 txBox="1"/>
          <p:nvPr/>
        </p:nvSpPr>
        <p:spPr>
          <a:xfrm>
            <a:off x="282607" y="121513"/>
            <a:ext cx="8182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zh-CN" sz="2200">
                <a:solidFill>
                  <a:schemeClr val="lt1"/>
                </a:solidFill>
              </a:rPr>
              <a:t>Clustering #2: K-Means</a:t>
            </a:r>
            <a:endParaRPr b="1" i="0" sz="2200" u="none" cap="none" strike="noStrike">
              <a:solidFill>
                <a:schemeClr val="lt1"/>
              </a:solidFill>
            </a:endParaRPr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79765"/>
            <a:ext cx="5420786" cy="418753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3"/>
          <p:cNvSpPr txBox="1"/>
          <p:nvPr/>
        </p:nvSpPr>
        <p:spPr>
          <a:xfrm>
            <a:off x="5964300" y="1203825"/>
            <a:ext cx="29097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</a:rPr>
              <a:t>Elbow at 6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100">
                <a:solidFill>
                  <a:schemeClr val="dk1"/>
                </a:solidFill>
              </a:rPr>
              <a:t>Choose k=6 in K-Means.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20" name="Google Shape;220;p33"/>
          <p:cNvSpPr/>
          <p:nvPr/>
        </p:nvSpPr>
        <p:spPr>
          <a:xfrm>
            <a:off x="2814725" y="2739975"/>
            <a:ext cx="398400" cy="2083200"/>
          </a:xfrm>
          <a:prstGeom prst="rect">
            <a:avLst/>
          </a:prstGeom>
          <a:noFill/>
          <a:ln cap="flat" cmpd="sng" w="28575">
            <a:solidFill>
              <a:srgbClr val="E84B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84B3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 flipH="1" rot="10800000">
            <a:off x="0" y="-135"/>
            <a:ext cx="9144000" cy="6513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226" name="Google Shape;22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5657" y="171011"/>
            <a:ext cx="208430" cy="30106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4"/>
          <p:cNvSpPr txBox="1"/>
          <p:nvPr/>
        </p:nvSpPr>
        <p:spPr>
          <a:xfrm>
            <a:off x="282607" y="121513"/>
            <a:ext cx="8182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zh-CN" sz="2200">
                <a:solidFill>
                  <a:schemeClr val="lt1"/>
                </a:solidFill>
              </a:rPr>
              <a:t>Clustering #2: K-Means</a:t>
            </a:r>
            <a:endParaRPr b="1" i="0" sz="2200" u="none" cap="none" strike="noStrike">
              <a:solidFill>
                <a:schemeClr val="lt1"/>
              </a:solidFill>
            </a:endParaRPr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03565"/>
            <a:ext cx="5890158" cy="418753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4"/>
          <p:cNvSpPr txBox="1"/>
          <p:nvPr/>
        </p:nvSpPr>
        <p:spPr>
          <a:xfrm>
            <a:off x="6279800" y="996525"/>
            <a:ext cx="2497200" cy="3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</a:rPr>
              <a:t>The red cluster  consists of observations from label 1, 2, 4, and 9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</a:rPr>
              <a:t>The brown cluster  consists of observations from label 6 and 7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</a:rPr>
              <a:t>The rest aligns with label separation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/>
          <p:nvPr/>
        </p:nvSpPr>
        <p:spPr>
          <a:xfrm flipH="1" rot="10800000">
            <a:off x="0" y="-135"/>
            <a:ext cx="9144000" cy="6513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235" name="Google Shape;23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5657" y="171011"/>
            <a:ext cx="208430" cy="30106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5"/>
          <p:cNvSpPr txBox="1"/>
          <p:nvPr/>
        </p:nvSpPr>
        <p:spPr>
          <a:xfrm>
            <a:off x="282607" y="121513"/>
            <a:ext cx="8182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zh-CN" sz="2200">
                <a:solidFill>
                  <a:schemeClr val="lt1"/>
                </a:solidFill>
              </a:rPr>
              <a:t>Clustering #2: K-Means</a:t>
            </a:r>
            <a:endParaRPr b="1" i="0" sz="2200" u="none" cap="none" strike="noStrike">
              <a:solidFill>
                <a:schemeClr val="lt1"/>
              </a:solidFill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6279800" y="996525"/>
            <a:ext cx="2497200" cy="41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</a:rPr>
              <a:t>The cluster 2, 3, 5 have</a:t>
            </a:r>
            <a:r>
              <a:rPr lang="zh-CN" sz="2100">
                <a:solidFill>
                  <a:schemeClr val="dk1"/>
                </a:solidFill>
              </a:rPr>
              <a:t> negative silhouette score.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</a:rPr>
              <a:t>Match our insight with t-SNE plot.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</a:rPr>
              <a:t>The rest aligns with label separation.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600" y="836315"/>
            <a:ext cx="5589078" cy="4187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/>
          <p:nvPr/>
        </p:nvSpPr>
        <p:spPr>
          <a:xfrm flipH="1" rot="10800000">
            <a:off x="0" y="-135"/>
            <a:ext cx="9144000" cy="6513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244" name="Google Shape;24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5657" y="171011"/>
            <a:ext cx="208430" cy="30106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6"/>
          <p:cNvSpPr txBox="1"/>
          <p:nvPr/>
        </p:nvSpPr>
        <p:spPr>
          <a:xfrm>
            <a:off x="282607" y="121513"/>
            <a:ext cx="8182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zh-CN" sz="2200">
                <a:solidFill>
                  <a:schemeClr val="lt1"/>
                </a:solidFill>
              </a:rPr>
              <a:t>Clustering #2: K-Means</a:t>
            </a:r>
            <a:endParaRPr b="1" i="0" sz="2200" u="none" cap="none" strike="noStrike">
              <a:solidFill>
                <a:schemeClr val="lt1"/>
              </a:solidFill>
            </a:endParaRPr>
          </a:p>
        </p:txBody>
      </p:sp>
      <p:pic>
        <p:nvPicPr>
          <p:cNvPr id="246" name="Google Shape;246;p36"/>
          <p:cNvPicPr preferRelativeResize="0"/>
          <p:nvPr/>
        </p:nvPicPr>
        <p:blipFill rotWithShape="1">
          <a:blip r:embed="rId4">
            <a:alphaModFix/>
          </a:blip>
          <a:srcRect b="0" l="0" r="0" t="14126"/>
          <a:stretch/>
        </p:blipFill>
        <p:spPr>
          <a:xfrm>
            <a:off x="152400" y="3184250"/>
            <a:ext cx="8839200" cy="16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871626"/>
            <a:ext cx="8839200" cy="134421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6"/>
          <p:cNvSpPr txBox="1"/>
          <p:nvPr/>
        </p:nvSpPr>
        <p:spPr>
          <a:xfrm>
            <a:off x="2862000" y="4679350"/>
            <a:ext cx="3023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image of clusters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p36"/>
          <p:cNvCxnSpPr/>
          <p:nvPr/>
        </p:nvCxnSpPr>
        <p:spPr>
          <a:xfrm>
            <a:off x="627050" y="2135500"/>
            <a:ext cx="4574700" cy="1004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36"/>
          <p:cNvCxnSpPr/>
          <p:nvPr/>
        </p:nvCxnSpPr>
        <p:spPr>
          <a:xfrm>
            <a:off x="1553143" y="2113175"/>
            <a:ext cx="3615300" cy="1015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6"/>
          <p:cNvCxnSpPr/>
          <p:nvPr/>
        </p:nvCxnSpPr>
        <p:spPr>
          <a:xfrm>
            <a:off x="3271422" y="2068550"/>
            <a:ext cx="1919100" cy="107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6"/>
          <p:cNvCxnSpPr/>
          <p:nvPr/>
        </p:nvCxnSpPr>
        <p:spPr>
          <a:xfrm flipH="1">
            <a:off x="5302401" y="2102025"/>
            <a:ext cx="2365200" cy="1004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36"/>
          <p:cNvCxnSpPr/>
          <p:nvPr/>
        </p:nvCxnSpPr>
        <p:spPr>
          <a:xfrm>
            <a:off x="5023203" y="2079725"/>
            <a:ext cx="3124200" cy="1115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36"/>
          <p:cNvCxnSpPr/>
          <p:nvPr/>
        </p:nvCxnSpPr>
        <p:spPr>
          <a:xfrm>
            <a:off x="5893519" y="2113175"/>
            <a:ext cx="2242500" cy="1048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/>
          <p:nvPr/>
        </p:nvSpPr>
        <p:spPr>
          <a:xfrm flipH="1" rot="10800000">
            <a:off x="0" y="-135"/>
            <a:ext cx="9144000" cy="6513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260" name="Google Shape;26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5657" y="171011"/>
            <a:ext cx="208430" cy="30106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 txBox="1"/>
          <p:nvPr/>
        </p:nvSpPr>
        <p:spPr>
          <a:xfrm>
            <a:off x="282607" y="121513"/>
            <a:ext cx="8182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zh-CN" sz="2200">
                <a:solidFill>
                  <a:schemeClr val="lt1"/>
                </a:solidFill>
              </a:rPr>
              <a:t>Key insights &amp; Algorithm comparisons</a:t>
            </a:r>
            <a:endParaRPr b="1" i="0" sz="2200" u="none" cap="none" strike="noStrike">
              <a:solidFill>
                <a:schemeClr val="lt1"/>
              </a:solidFill>
            </a:endParaRPr>
          </a:p>
        </p:txBody>
      </p:sp>
      <p:graphicFrame>
        <p:nvGraphicFramePr>
          <p:cNvPr id="262" name="Google Shape;262;p37"/>
          <p:cNvGraphicFramePr/>
          <p:nvPr/>
        </p:nvGraphicFramePr>
        <p:xfrm>
          <a:off x="952500" y="100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{7EE484FD-DB3A-4B3E-8D81-91E6CF6628DF}</a:tableStyleId>
              </a:tblPr>
              <a:tblGrid>
                <a:gridCol w="2335175"/>
                <a:gridCol w="2533875"/>
                <a:gridCol w="2369950"/>
              </a:tblGrid>
              <a:tr h="49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CN" sz="2200">
                          <a:solidFill>
                            <a:schemeClr val="dk1"/>
                          </a:solidFill>
                        </a:rPr>
                        <a:t>Fuzzy c-means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CN" sz="2200">
                          <a:solidFill>
                            <a:schemeClr val="dk1"/>
                          </a:solidFill>
                        </a:rPr>
                        <a:t>K-means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40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/>
                        <a:t>Cluster Number 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/>
                        <a:t>6</a:t>
                      </a:r>
                      <a:r>
                        <a:rPr lang="zh-CN" sz="1600"/>
                        <a:t> clusters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/>
                        <a:t>6</a:t>
                      </a:r>
                      <a:r>
                        <a:rPr lang="zh-CN" sz="1600"/>
                        <a:t> clusters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6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/>
                        <a:t>Adjusted </a:t>
                      </a:r>
                      <a:endParaRPr b="1"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/>
                        <a:t>Rand Score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0.5086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0.5101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0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/>
                        <a:t>"Inherent" Clusters</a:t>
                      </a:r>
                      <a:endParaRPr b="1" sz="1600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No major difference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115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/>
                        <a:t>Insights</a:t>
                      </a:r>
                      <a:endParaRPr b="1" sz="1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600">
                          <a:solidFill>
                            <a:schemeClr val="dk1"/>
                          </a:solidFill>
                        </a:rPr>
                        <a:t>* </a:t>
                      </a:r>
                      <a:r>
                        <a:rPr lang="zh-CN">
                          <a:solidFill>
                            <a:schemeClr val="dk1"/>
                          </a:solidFill>
                        </a:rPr>
                        <a:t>Good at revealing </a:t>
                      </a:r>
                      <a:r>
                        <a:rPr b="1" lang="zh-CN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</a:rPr>
                        <a:t>overlapping clusters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600">
                          <a:solidFill>
                            <a:schemeClr val="dk1"/>
                          </a:solidFill>
                        </a:rPr>
                        <a:t>* </a:t>
                      </a:r>
                      <a:r>
                        <a:rPr lang="zh-CN">
                          <a:solidFill>
                            <a:srgbClr val="0D0D0D"/>
                          </a:solidFill>
                          <a:highlight>
                            <a:schemeClr val="lt1"/>
                          </a:highlight>
                        </a:rPr>
                        <a:t>Uncertainty</a:t>
                      </a:r>
                      <a:endParaRPr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* Suits our well-separated, spherical T-SNE plot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* Computationally </a:t>
                      </a:r>
                      <a:r>
                        <a:rPr b="1" lang="zh-CN">
                          <a:solidFill>
                            <a:schemeClr val="dk1"/>
                          </a:solidFill>
                        </a:rPr>
                        <a:t>efficient</a:t>
                      </a:r>
                      <a:r>
                        <a:rPr lang="zh-CN">
                          <a:solidFill>
                            <a:schemeClr val="dk1"/>
                          </a:solidFill>
                        </a:rPr>
                        <a:t> and simple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600">
                          <a:solidFill>
                            <a:schemeClr val="dk1"/>
                          </a:solidFill>
                        </a:rPr>
                        <a:t> Trustworthiness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/>
                        <a:t>Fuzzy c-means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/>
          <p:nvPr/>
        </p:nvSpPr>
        <p:spPr>
          <a:xfrm flipH="1" rot="10800000">
            <a:off x="0" y="-135"/>
            <a:ext cx="9144000" cy="6513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268" name="Google Shape;26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5657" y="171011"/>
            <a:ext cx="208430" cy="30106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8"/>
          <p:cNvSpPr txBox="1"/>
          <p:nvPr/>
        </p:nvSpPr>
        <p:spPr>
          <a:xfrm>
            <a:off x="282607" y="121513"/>
            <a:ext cx="8182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zh-CN" sz="2200">
                <a:solidFill>
                  <a:schemeClr val="lt1"/>
                </a:solidFill>
              </a:rPr>
              <a:t>Conclusion</a:t>
            </a:r>
            <a:endParaRPr b="1" i="0" sz="2200" u="none" cap="none" strike="noStrike">
              <a:solidFill>
                <a:schemeClr val="lt1"/>
              </a:solidFill>
            </a:endParaRPr>
          </a:p>
        </p:txBody>
      </p:sp>
      <p:sp>
        <p:nvSpPr>
          <p:cNvPr id="270" name="Google Shape;270;p38"/>
          <p:cNvSpPr txBox="1"/>
          <p:nvPr/>
        </p:nvSpPr>
        <p:spPr>
          <a:xfrm>
            <a:off x="640225" y="1065100"/>
            <a:ext cx="8182500" cy="3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CN" sz="2100">
                <a:solidFill>
                  <a:schemeClr val="dk1"/>
                </a:solidFill>
              </a:rPr>
              <a:t>Summary: Fuzzy c-means &amp; K-means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CN" sz="2100">
                <a:solidFill>
                  <a:schemeClr val="dk1"/>
                </a:solidFill>
              </a:rPr>
              <a:t>Recommendation: Attention to the numbers with similar structures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CN" sz="2100">
                <a:solidFill>
                  <a:schemeClr val="dk1"/>
                </a:solidFill>
              </a:rPr>
              <a:t>Shortcomings: 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zh-CN" sz="2100">
                <a:solidFill>
                  <a:schemeClr val="dk1"/>
                </a:solidFill>
              </a:rPr>
              <a:t>Lack of outlier and missing values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zh-CN" sz="2100">
                <a:solidFill>
                  <a:schemeClr val="dk1"/>
                </a:solidFill>
              </a:rPr>
              <a:t>Trained with ideal images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CN" sz="2100">
                <a:solidFill>
                  <a:schemeClr val="dk1"/>
                </a:solidFill>
              </a:rPr>
              <a:t>Future Work: Application to supervised learning models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/>
          <p:nvPr/>
        </p:nvSpPr>
        <p:spPr>
          <a:xfrm flipH="1" rot="10800000">
            <a:off x="-1" y="0"/>
            <a:ext cx="9144000" cy="5149623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276" name="Google Shape;27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5658" y="176782"/>
            <a:ext cx="208429" cy="30106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9"/>
          <p:cNvSpPr txBox="1"/>
          <p:nvPr/>
        </p:nvSpPr>
        <p:spPr>
          <a:xfrm>
            <a:off x="282605" y="1000709"/>
            <a:ext cx="8383052" cy="3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700">
                <a:solidFill>
                  <a:schemeClr val="lt1"/>
                </a:solidFill>
              </a:rPr>
              <a:t>Thank you for listening!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282607" y="1000709"/>
            <a:ext cx="8383200" cy="3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lang="zh-CN">
                <a:solidFill>
                  <a:srgbClr val="E84B36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CN" sz="2200">
                <a:latin typeface="Arial"/>
                <a:ea typeface="Arial"/>
                <a:cs typeface="Arial"/>
                <a:sym typeface="Arial"/>
              </a:rPr>
              <a:t>Ge'ez (Ethiopic) Significance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CN" sz="2200">
                <a:latin typeface="Arial"/>
                <a:ea typeface="Arial"/>
                <a:cs typeface="Arial"/>
                <a:sym typeface="Arial"/>
              </a:rPr>
              <a:t>Project Goal: </a:t>
            </a:r>
            <a:r>
              <a:rPr lang="zh-CN" sz="2200">
                <a:latin typeface="Arial"/>
                <a:ea typeface="Arial"/>
                <a:cs typeface="Arial"/>
                <a:sym typeface="Arial"/>
              </a:rPr>
              <a:t>Recognize Ge'ez numbers 1-10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CN" sz="2200">
                <a:latin typeface="Arial"/>
                <a:ea typeface="Arial"/>
                <a:cs typeface="Arial"/>
                <a:sym typeface="Arial"/>
              </a:rPr>
              <a:t>Clustering Application: E</a:t>
            </a:r>
            <a:r>
              <a:rPr lang="zh-CN" sz="2200">
                <a:latin typeface="Arial"/>
                <a:ea typeface="Arial"/>
                <a:cs typeface="Arial"/>
                <a:sym typeface="Arial"/>
              </a:rPr>
              <a:t>nhance recognition accuracy</a:t>
            </a:r>
            <a:r>
              <a:rPr lang="zh-CN" sz="2200">
                <a:latin typeface="Arial"/>
                <a:ea typeface="Arial"/>
                <a:cs typeface="Arial"/>
                <a:sym typeface="Arial"/>
              </a:rPr>
              <a:t>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sz="2000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lang="zh-CN">
                <a:solidFill>
                  <a:srgbClr val="E84B36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CN" sz="2200">
                <a:latin typeface="Arial"/>
                <a:ea typeface="Arial"/>
                <a:cs typeface="Arial"/>
                <a:sym typeface="Arial"/>
              </a:rPr>
              <a:t>Improve efficiency of data processing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CN" sz="2200">
                <a:latin typeface="Arial"/>
                <a:ea typeface="Arial"/>
                <a:cs typeface="Arial"/>
                <a:sym typeface="Arial"/>
              </a:rPr>
              <a:t>Better understanding of attribute of images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 flipH="1" rot="10800000">
            <a:off x="0" y="4817400"/>
            <a:ext cx="9144000" cy="3261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5"/>
          <p:cNvSpPr/>
          <p:nvPr/>
        </p:nvSpPr>
        <p:spPr>
          <a:xfrm flipH="1" rot="10800000">
            <a:off x="0" y="-135"/>
            <a:ext cx="9144000" cy="6513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35" name="Google Shape;13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5657" y="171011"/>
            <a:ext cx="208430" cy="30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282607" y="117526"/>
            <a:ext cx="8182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zh-CN" sz="2200">
                <a:solidFill>
                  <a:schemeClr val="lt1"/>
                </a:solidFill>
              </a:rPr>
              <a:t>Research Introduction and Motivation</a:t>
            </a:r>
            <a:endParaRPr b="1" i="0" sz="2200" u="none" cap="none" strike="noStrik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282600" y="882063"/>
            <a:ext cx="8383200" cy="3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E84B36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b="1" lang="zh-CN">
                <a:solidFill>
                  <a:srgbClr val="E84B36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CN" sz="2000">
                <a:latin typeface="Arial"/>
                <a:ea typeface="Arial"/>
                <a:cs typeface="Arial"/>
                <a:sym typeface="Arial"/>
              </a:rPr>
              <a:t>1000 observations of artificial generated images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CN" sz="2000">
                <a:latin typeface="Arial"/>
                <a:ea typeface="Arial"/>
                <a:cs typeface="Arial"/>
                <a:sym typeface="Arial"/>
              </a:rPr>
              <a:t> 785 columns (1st column represents pre-assinged labels)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/>
          <p:nvPr/>
        </p:nvSpPr>
        <p:spPr>
          <a:xfrm flipH="1" rot="10800000">
            <a:off x="0" y="-135"/>
            <a:ext cx="9144000" cy="6513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43" name="Google Shape;1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5657" y="171011"/>
            <a:ext cx="208430" cy="30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282607" y="121513"/>
            <a:ext cx="8182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zh-CN" sz="2200">
                <a:solidFill>
                  <a:schemeClr val="lt1"/>
                </a:solidFill>
              </a:rPr>
              <a:t>About the Dataset</a:t>
            </a:r>
            <a:endParaRPr b="1" i="0" sz="2200" u="none" cap="none" strike="noStrike">
              <a:solidFill>
                <a:schemeClr val="lt1"/>
              </a:solidFill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25" y="2256800"/>
            <a:ext cx="7912550" cy="26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282607" y="1000709"/>
            <a:ext cx="8383051" cy="3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CN" sz="2200">
                <a:latin typeface="Arial"/>
                <a:ea typeface="Arial"/>
                <a:cs typeface="Arial"/>
                <a:sym typeface="Arial"/>
              </a:rPr>
              <a:t>Do not have value missing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zh-CN" sz="2200">
                <a:latin typeface="Arial"/>
                <a:ea typeface="Arial"/>
                <a:cs typeface="Arial"/>
                <a:sym typeface="Arial"/>
              </a:rPr>
              <a:t>Do not have outlier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7"/>
          <p:cNvSpPr/>
          <p:nvPr/>
        </p:nvSpPr>
        <p:spPr>
          <a:xfrm flipH="1" rot="10800000">
            <a:off x="0" y="4827760"/>
            <a:ext cx="9144000" cy="31574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7"/>
          <p:cNvSpPr/>
          <p:nvPr/>
        </p:nvSpPr>
        <p:spPr>
          <a:xfrm flipH="1" rot="10800000">
            <a:off x="0" y="0"/>
            <a:ext cx="9144000" cy="651165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53" name="Google Shape;1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5658" y="171011"/>
            <a:ext cx="208429" cy="30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282607" y="117526"/>
            <a:ext cx="8182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zh-CN" sz="2200">
                <a:solidFill>
                  <a:schemeClr val="lt1"/>
                </a:solidFill>
              </a:rPr>
              <a:t>Data Cleaning</a:t>
            </a:r>
            <a:endParaRPr b="1" i="0" sz="2200" u="none" cap="none" strike="noStrike">
              <a:solidFill>
                <a:schemeClr val="lt1"/>
              </a:solidFill>
            </a:endParaRPr>
          </a:p>
        </p:txBody>
      </p:sp>
      <p:grpSp>
        <p:nvGrpSpPr>
          <p:cNvPr id="155" name="Google Shape;155;p27"/>
          <p:cNvGrpSpPr/>
          <p:nvPr/>
        </p:nvGrpSpPr>
        <p:grpSpPr>
          <a:xfrm>
            <a:off x="4571994" y="1278056"/>
            <a:ext cx="4855193" cy="3417671"/>
            <a:chOff x="4141400" y="1000707"/>
            <a:chExt cx="5259091" cy="3615817"/>
          </a:xfrm>
        </p:grpSpPr>
        <p:pic>
          <p:nvPicPr>
            <p:cNvPr id="156" name="Google Shape;156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41400" y="1477225"/>
              <a:ext cx="4732676" cy="3139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27"/>
            <p:cNvSpPr txBox="1"/>
            <p:nvPr/>
          </p:nvSpPr>
          <p:spPr>
            <a:xfrm>
              <a:off x="4571991" y="1000707"/>
              <a:ext cx="48285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CN" sz="2000">
                  <a:solidFill>
                    <a:schemeClr val="dk1"/>
                  </a:solidFill>
                </a:rPr>
                <a:t>HAC Single Linkage Dendrogram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8" name="Google Shape;15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600" y="1918850"/>
            <a:ext cx="3475625" cy="27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/>
          <p:nvPr/>
        </p:nvSpPr>
        <p:spPr>
          <a:xfrm flipH="1" rot="10800000">
            <a:off x="0" y="-135"/>
            <a:ext cx="9144000" cy="6513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64" name="Google Shape;16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5657" y="171011"/>
            <a:ext cx="208430" cy="30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/>
        </p:nvSpPr>
        <p:spPr>
          <a:xfrm>
            <a:off x="294832" y="117526"/>
            <a:ext cx="8182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zh-CN" sz="2200">
                <a:solidFill>
                  <a:schemeClr val="lt1"/>
                </a:solidFill>
              </a:rPr>
              <a:t>Visualizations of Dataset</a:t>
            </a:r>
            <a:endParaRPr b="1" i="0" sz="2200" u="none" cap="none" strike="noStrike">
              <a:solidFill>
                <a:schemeClr val="lt1"/>
              </a:solidFill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71890"/>
            <a:ext cx="8839204" cy="119985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152400" y="771650"/>
            <a:ext cx="42570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</a:rPr>
              <a:t>Average Image </a:t>
            </a:r>
            <a:r>
              <a:rPr lang="zh-CN" sz="2200">
                <a:solidFill>
                  <a:schemeClr val="dk1"/>
                </a:solidFill>
              </a:rPr>
              <a:t>Ge'ez </a:t>
            </a:r>
            <a:r>
              <a:rPr lang="zh-CN" sz="2100">
                <a:solidFill>
                  <a:schemeClr val="dk1"/>
                </a:solidFill>
              </a:rPr>
              <a:t>Number: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 flipH="1" rot="10800000">
            <a:off x="0" y="-135"/>
            <a:ext cx="9144000" cy="6513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73" name="Google Shape;1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5657" y="171011"/>
            <a:ext cx="208430" cy="30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282607" y="117526"/>
            <a:ext cx="8182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zh-CN" sz="2200">
                <a:solidFill>
                  <a:schemeClr val="lt1"/>
                </a:solidFill>
              </a:rPr>
              <a:t>Color Coded t</a:t>
            </a:r>
            <a:r>
              <a:rPr b="1" lang="zh-CN" sz="2200">
                <a:solidFill>
                  <a:schemeClr val="lt1"/>
                </a:solidFill>
              </a:rPr>
              <a:t>-SNE Plot </a:t>
            </a:r>
            <a:endParaRPr b="1" sz="2200">
              <a:solidFill>
                <a:schemeClr val="lt1"/>
              </a:solidFill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03565"/>
            <a:ext cx="5972989" cy="418753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/>
        </p:nvSpPr>
        <p:spPr>
          <a:xfrm>
            <a:off x="6125400" y="803575"/>
            <a:ext cx="2968200" cy="3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Mostly well separated, some are closer.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Roughly </a:t>
            </a:r>
            <a:r>
              <a:rPr lang="zh-CN" sz="1800">
                <a:solidFill>
                  <a:schemeClr val="dk1"/>
                </a:solidFill>
              </a:rPr>
              <a:t>spherical.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Most have similar sparcity, slight differences in middle.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Balance in size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Straddle nodes exist between the middle clusters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/>
          <p:nvPr/>
        </p:nvSpPr>
        <p:spPr>
          <a:xfrm flipH="1" rot="10800000">
            <a:off x="0" y="-135"/>
            <a:ext cx="9144000" cy="6513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82" name="Google Shape;18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5657" y="171011"/>
            <a:ext cx="208430" cy="30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>
          <a:xfrm>
            <a:off x="282607" y="121513"/>
            <a:ext cx="8182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zh-CN" sz="2200">
                <a:solidFill>
                  <a:schemeClr val="lt1"/>
                </a:solidFill>
              </a:rPr>
              <a:t>Clustering #1: Fuzzy C-Means</a:t>
            </a:r>
            <a:endParaRPr b="1" i="0" sz="2200" u="none" cap="none" strike="noStrike">
              <a:solidFill>
                <a:schemeClr val="lt1"/>
              </a:solidFill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03575"/>
            <a:ext cx="6388951" cy="42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 txBox="1"/>
          <p:nvPr/>
        </p:nvSpPr>
        <p:spPr>
          <a:xfrm>
            <a:off x="6805875" y="1203825"/>
            <a:ext cx="20682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</a:rPr>
              <a:t>Elbow at 6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</a:rPr>
              <a:t>Choose c=6 in Fuzzy C-Means.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</a:rPr>
              <a:t>Choose p=1.05 after testing </a:t>
            </a:r>
            <a:r>
              <a:rPr lang="zh-CN" sz="2100">
                <a:solidFill>
                  <a:schemeClr val="dk1"/>
                </a:solidFill>
              </a:rPr>
              <a:t>multiple</a:t>
            </a:r>
            <a:r>
              <a:rPr lang="zh-CN" sz="2100">
                <a:solidFill>
                  <a:schemeClr val="dk1"/>
                </a:solidFill>
              </a:rPr>
              <a:t> p values.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86" name="Google Shape;186;p30"/>
          <p:cNvSpPr/>
          <p:nvPr/>
        </p:nvSpPr>
        <p:spPr>
          <a:xfrm>
            <a:off x="3233925" y="2698525"/>
            <a:ext cx="398400" cy="2083200"/>
          </a:xfrm>
          <a:prstGeom prst="rect">
            <a:avLst/>
          </a:prstGeom>
          <a:noFill/>
          <a:ln cap="flat" cmpd="sng" w="28575">
            <a:solidFill>
              <a:srgbClr val="E84B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84B3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/>
          <p:nvPr/>
        </p:nvSpPr>
        <p:spPr>
          <a:xfrm flipH="1" rot="10800000">
            <a:off x="0" y="-135"/>
            <a:ext cx="9144000" cy="6513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92" name="Google Shape;19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5657" y="171011"/>
            <a:ext cx="208430" cy="30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/>
        </p:nvSpPr>
        <p:spPr>
          <a:xfrm>
            <a:off x="282607" y="121513"/>
            <a:ext cx="8182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zh-CN" sz="2200">
                <a:solidFill>
                  <a:schemeClr val="lt1"/>
                </a:solidFill>
              </a:rPr>
              <a:t>Clustering #1: Fuzzy C-Means</a:t>
            </a:r>
            <a:endParaRPr b="1" i="0" sz="2200" u="none" cap="none" strike="noStrike">
              <a:solidFill>
                <a:schemeClr val="lt1"/>
              </a:solidFill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6525600" y="943300"/>
            <a:ext cx="2497200" cy="4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</a:rPr>
              <a:t>The cluster 3 consists of observations from label 1, 2, 4, and 9.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</a:rPr>
              <a:t>The cluster 5 consists of observations from label 6 and 7.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</a:rPr>
              <a:t>The rest aligns with label </a:t>
            </a:r>
            <a:r>
              <a:rPr lang="zh-CN" sz="2100">
                <a:solidFill>
                  <a:schemeClr val="dk1"/>
                </a:solidFill>
              </a:rPr>
              <a:t>separation.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03565"/>
            <a:ext cx="6197949" cy="4077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/>
          <p:nvPr/>
        </p:nvSpPr>
        <p:spPr>
          <a:xfrm flipH="1" rot="10800000">
            <a:off x="0" y="-135"/>
            <a:ext cx="9144000" cy="6513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201" name="Google Shape;20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5657" y="171011"/>
            <a:ext cx="208430" cy="30106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282607" y="117526"/>
            <a:ext cx="8182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zh-CN" sz="2200">
                <a:solidFill>
                  <a:schemeClr val="lt1"/>
                </a:solidFill>
              </a:rPr>
              <a:t>Clustering #1: Fuzzy C-Means</a:t>
            </a:r>
            <a:endParaRPr b="1" i="0" sz="2200" u="none" cap="none" strike="noStrike">
              <a:solidFill>
                <a:schemeClr val="lt1"/>
              </a:solidFill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4">
            <a:alphaModFix/>
          </a:blip>
          <a:srcRect b="0" l="0" r="0" t="18910"/>
          <a:stretch/>
        </p:blipFill>
        <p:spPr>
          <a:xfrm>
            <a:off x="276250" y="3251225"/>
            <a:ext cx="8591476" cy="17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760051"/>
            <a:ext cx="8839200" cy="13442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32"/>
          <p:cNvCxnSpPr/>
          <p:nvPr/>
        </p:nvCxnSpPr>
        <p:spPr>
          <a:xfrm>
            <a:off x="688950" y="2020950"/>
            <a:ext cx="4599900" cy="1389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32"/>
          <p:cNvCxnSpPr/>
          <p:nvPr/>
        </p:nvCxnSpPr>
        <p:spPr>
          <a:xfrm>
            <a:off x="1613175" y="1980775"/>
            <a:ext cx="3675600" cy="1429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32"/>
          <p:cNvCxnSpPr/>
          <p:nvPr/>
        </p:nvCxnSpPr>
        <p:spPr>
          <a:xfrm>
            <a:off x="3341075" y="1960675"/>
            <a:ext cx="1947600" cy="1437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32"/>
          <p:cNvCxnSpPr/>
          <p:nvPr/>
        </p:nvCxnSpPr>
        <p:spPr>
          <a:xfrm flipH="1">
            <a:off x="2431250" y="2068550"/>
            <a:ext cx="2580600" cy="1341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32"/>
          <p:cNvCxnSpPr/>
          <p:nvPr/>
        </p:nvCxnSpPr>
        <p:spPr>
          <a:xfrm flipH="1">
            <a:off x="2467100" y="2068550"/>
            <a:ext cx="3336900" cy="1329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32"/>
          <p:cNvCxnSpPr/>
          <p:nvPr/>
        </p:nvCxnSpPr>
        <p:spPr>
          <a:xfrm flipH="1">
            <a:off x="5288875" y="2023925"/>
            <a:ext cx="2378400" cy="1374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