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Maven Pro" panose="020B0604020202020204" charset="0"/>
      <p:regular r:id="rId24"/>
      <p:bold r:id="rId25"/>
    </p:embeddedFont>
    <p:embeddedFont>
      <p:font typeface="Montserrat" panose="020B0604020202020204" charset="0"/>
      <p:regular r:id="rId26"/>
      <p:bold r:id="rId27"/>
      <p:italic r:id="rId28"/>
      <p:boldItalic r:id="rId29"/>
    </p:embeddedFont>
    <p:embeddedFont>
      <p:font typeface="Nuni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0" y="1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413aefd2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d413aefd2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413aefd28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413aefd28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423734931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d423734931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423734931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423734931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d423734931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d423734931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d413aefd28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d413aefd28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413aefd28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d413aefd28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423734931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423734931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413aefd28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413aefd28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42373493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423734931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42373493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d42373493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413aefd28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d413aefd28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413aefd28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413aefd28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413aefd28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413aefd28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413aefd28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413aefd28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413aefd28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413aefd28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746300" y="419775"/>
            <a:ext cx="8254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/>
              <a:t>Identify Material Degradation by Deep Learning Approach</a:t>
            </a:r>
            <a:r>
              <a:rPr lang="zh-CN"/>
              <a:t> 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2703350" y="21903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46"/>
              <a:t>Yunli Zhang</a:t>
            </a:r>
            <a:endParaRPr sz="1846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46"/>
              <a:t>Rui Shi</a:t>
            </a:r>
            <a:endParaRPr sz="1846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           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"/>
          <p:cNvSpPr txBox="1">
            <a:spLocks noGrp="1"/>
          </p:cNvSpPr>
          <p:nvPr>
            <p:ph type="subTitle" idx="1"/>
          </p:nvPr>
        </p:nvSpPr>
        <p:spPr>
          <a:xfrm>
            <a:off x="2703350" y="21903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                     </a:t>
            </a:r>
            <a:endParaRPr/>
          </a:p>
        </p:txBody>
      </p:sp>
      <p:sp>
        <p:nvSpPr>
          <p:cNvPr id="347" name="Google Shape;347;p22"/>
          <p:cNvSpPr txBox="1"/>
          <p:nvPr/>
        </p:nvSpPr>
        <p:spPr>
          <a:xfrm>
            <a:off x="155425" y="306125"/>
            <a:ext cx="90858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Neural Network on </a:t>
            </a:r>
            <a:r>
              <a:rPr lang="zh-C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Image Processing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8" name="Google Shape;3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475" y="1918775"/>
            <a:ext cx="3097575" cy="31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2"/>
          <p:cNvSpPr txBox="1"/>
          <p:nvPr/>
        </p:nvSpPr>
        <p:spPr>
          <a:xfrm>
            <a:off x="353250" y="1151650"/>
            <a:ext cx="73197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Neural Network can’t take images </a:t>
            </a:r>
            <a:r>
              <a:rPr lang="en-US" altLang="zh-CN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 </a:t>
            </a:r>
            <a:r>
              <a:rPr lang="zh-CN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input, we need to flat image matrix.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22"/>
          <p:cNvSpPr txBox="1"/>
          <p:nvPr/>
        </p:nvSpPr>
        <p:spPr>
          <a:xfrm>
            <a:off x="155425" y="2988600"/>
            <a:ext cx="2797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Drawback: </a:t>
            </a:r>
            <a:endParaRPr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pixel spatial dependencies?</a:t>
            </a:r>
            <a:endParaRPr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3"/>
          <p:cNvSpPr txBox="1">
            <a:spLocks noGrp="1"/>
          </p:cNvSpPr>
          <p:nvPr>
            <p:ph type="subTitle" idx="1"/>
          </p:nvPr>
        </p:nvSpPr>
        <p:spPr>
          <a:xfrm>
            <a:off x="2703350" y="21903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                     </a:t>
            </a:r>
            <a:endParaRPr/>
          </a:p>
        </p:txBody>
      </p:sp>
      <p:pic>
        <p:nvPicPr>
          <p:cNvPr id="356" name="Google Shape;3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7305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4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3" name="Google Shape;3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57" y="54725"/>
            <a:ext cx="887309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5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0" name="Google Shape;3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57" y="54725"/>
            <a:ext cx="887309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6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7" name="Google Shape;3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7" y="76200"/>
            <a:ext cx="887309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>
            <a:spLocks noGrp="1"/>
          </p:cNvSpPr>
          <p:nvPr>
            <p:ph type="subTitle" idx="1"/>
          </p:nvPr>
        </p:nvSpPr>
        <p:spPr>
          <a:xfrm>
            <a:off x="2703350" y="21903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                     </a:t>
            </a:r>
            <a:endParaRPr/>
          </a:p>
        </p:txBody>
      </p:sp>
      <p:sp>
        <p:nvSpPr>
          <p:cNvPr id="383" name="Google Shape;383;p27"/>
          <p:cNvSpPr txBox="1"/>
          <p:nvPr/>
        </p:nvSpPr>
        <p:spPr>
          <a:xfrm>
            <a:off x="53150" y="334375"/>
            <a:ext cx="7038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 Structure and Result: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4" name="Google Shape;3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075" y="1166950"/>
            <a:ext cx="7351225" cy="18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1263" y="3178325"/>
            <a:ext cx="2301485" cy="18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"/>
          <p:cNvSpPr txBox="1">
            <a:spLocks noGrp="1"/>
          </p:cNvSpPr>
          <p:nvPr>
            <p:ph type="subTitle" idx="1"/>
          </p:nvPr>
        </p:nvSpPr>
        <p:spPr>
          <a:xfrm>
            <a:off x="2703350" y="21903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                     </a:t>
            </a:r>
            <a:endParaRPr/>
          </a:p>
        </p:txBody>
      </p:sp>
      <p:sp>
        <p:nvSpPr>
          <p:cNvPr id="391" name="Google Shape;391;p28"/>
          <p:cNvSpPr txBox="1"/>
          <p:nvPr/>
        </p:nvSpPr>
        <p:spPr>
          <a:xfrm>
            <a:off x="53150" y="334375"/>
            <a:ext cx="7038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Model Structure and Result: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2" name="Google Shape;3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2500" y="1081050"/>
            <a:ext cx="4579007" cy="195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582" y="3085300"/>
            <a:ext cx="2546284" cy="19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"/>
          <p:cNvSpPr txBox="1">
            <a:spLocks noGrp="1"/>
          </p:cNvSpPr>
          <p:nvPr>
            <p:ph type="ctrTitle"/>
          </p:nvPr>
        </p:nvSpPr>
        <p:spPr>
          <a:xfrm>
            <a:off x="1179900" y="167225"/>
            <a:ext cx="67842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 and Challenges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9"/>
          <p:cNvSpPr txBox="1">
            <a:spLocks noGrp="1"/>
          </p:cNvSpPr>
          <p:nvPr>
            <p:ph type="subTitle" idx="1"/>
          </p:nvPr>
        </p:nvSpPr>
        <p:spPr>
          <a:xfrm>
            <a:off x="824000" y="814400"/>
            <a:ext cx="7362900" cy="3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800">
                <a:latin typeface="Arial"/>
                <a:ea typeface="Arial"/>
                <a:cs typeface="Arial"/>
                <a:sym typeface="Arial"/>
              </a:rPr>
              <a:t>•In this study, 250 images have been input as small samples classifications.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800">
                <a:latin typeface="Arial"/>
                <a:ea typeface="Arial"/>
                <a:cs typeface="Arial"/>
                <a:sym typeface="Arial"/>
              </a:rPr>
              <a:t>•One of the biggest challenges is to install the TensorFlow and setup the environments ^_^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800">
                <a:latin typeface="Arial"/>
                <a:ea typeface="Arial"/>
                <a:cs typeface="Arial"/>
                <a:sym typeface="Arial"/>
              </a:rPr>
              <a:t>•CNN could be successfully implemented as classifier for small sample material classification problems.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800">
                <a:latin typeface="Arial"/>
                <a:ea typeface="Arial"/>
                <a:cs typeface="Arial"/>
                <a:sym typeface="Arial"/>
              </a:rPr>
              <a:t>•Sample quality is significant, maybe essential for classification problem. The better features, the higher accuracy. Advanced algorithm is more like powerful assistant but not magician.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sz="2800">
                <a:latin typeface="Arial"/>
                <a:ea typeface="Arial"/>
                <a:cs typeface="Arial"/>
                <a:sym typeface="Arial"/>
              </a:rPr>
              <a:t>•Macrostructure mechanical properties and microstructure behavior could be related by machine learning tool.</a:t>
            </a:r>
            <a:r>
              <a:rPr lang="zh-C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subTitle" idx="1"/>
          </p:nvPr>
        </p:nvSpPr>
        <p:spPr>
          <a:xfrm>
            <a:off x="2103275" y="2508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Arial"/>
                <a:ea typeface="Arial"/>
                <a:cs typeface="Arial"/>
                <a:sym typeface="Arial"/>
              </a:rPr>
              <a:t>Research Motivation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3575"/>
            <a:ext cx="8839198" cy="3692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6938" y="3123025"/>
            <a:ext cx="6561524" cy="19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82" y="54725"/>
            <a:ext cx="887309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57" y="76200"/>
            <a:ext cx="887309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>
            <a:spLocks noGrp="1"/>
          </p:cNvSpPr>
          <p:nvPr>
            <p:ph type="subTitle" idx="1"/>
          </p:nvPr>
        </p:nvSpPr>
        <p:spPr>
          <a:xfrm>
            <a:off x="2703350" y="21903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                     </a:t>
            </a:r>
            <a:endParaRPr/>
          </a:p>
        </p:txBody>
      </p:sp>
      <p:sp>
        <p:nvSpPr>
          <p:cNvPr id="305" name="Google Shape;305;p17"/>
          <p:cNvSpPr txBox="1"/>
          <p:nvPr/>
        </p:nvSpPr>
        <p:spPr>
          <a:xfrm>
            <a:off x="310875" y="614675"/>
            <a:ext cx="406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7"/>
          <p:cNvSpPr txBox="1">
            <a:spLocks noGrp="1"/>
          </p:cNvSpPr>
          <p:nvPr>
            <p:ph type="ctrTitle"/>
          </p:nvPr>
        </p:nvSpPr>
        <p:spPr>
          <a:xfrm>
            <a:off x="487500" y="363275"/>
            <a:ext cx="90453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0">
                <a:latin typeface="Montserrat"/>
                <a:ea typeface="Montserrat"/>
                <a:cs typeface="Montserrat"/>
                <a:sym typeface="Montserrat"/>
              </a:rPr>
              <a:t>Graphics: Digital Image Processing</a:t>
            </a:r>
            <a:endParaRPr/>
          </a:p>
        </p:txBody>
      </p:sp>
      <p:sp>
        <p:nvSpPr>
          <p:cNvPr id="307" name="Google Shape;307;p17"/>
          <p:cNvSpPr txBox="1"/>
          <p:nvPr/>
        </p:nvSpPr>
        <p:spPr>
          <a:xfrm>
            <a:off x="353250" y="1151650"/>
            <a:ext cx="7319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digital image is made of “pixels” arranged in a grid of rows and columns.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950" y="1985400"/>
            <a:ext cx="4946150" cy="23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>
            <a:spLocks noGrp="1"/>
          </p:cNvSpPr>
          <p:nvPr>
            <p:ph type="subTitle" idx="1"/>
          </p:nvPr>
        </p:nvSpPr>
        <p:spPr>
          <a:xfrm>
            <a:off x="2703350" y="21903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                     </a:t>
            </a:r>
            <a:endParaRPr/>
          </a:p>
        </p:txBody>
      </p:sp>
      <p:sp>
        <p:nvSpPr>
          <p:cNvPr id="314" name="Google Shape;314;p18"/>
          <p:cNvSpPr txBox="1">
            <a:spLocks noGrp="1"/>
          </p:cNvSpPr>
          <p:nvPr>
            <p:ph type="ctrTitle"/>
          </p:nvPr>
        </p:nvSpPr>
        <p:spPr>
          <a:xfrm>
            <a:off x="487500" y="363275"/>
            <a:ext cx="90453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0">
                <a:latin typeface="Montserrat"/>
                <a:ea typeface="Montserrat"/>
                <a:cs typeface="Montserrat"/>
                <a:sym typeface="Montserrat"/>
              </a:rPr>
              <a:t>Graphics: Digital Image Processing</a:t>
            </a:r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353250" y="1151650"/>
            <a:ext cx="73197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There are different ways to specify a color, but the most common is to use the discrete RGB color model.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amount of each color is specified by a number. 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6" name="Google Shape;3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175" y="2472875"/>
            <a:ext cx="4715574" cy="23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>
            <a:spLocks noGrp="1"/>
          </p:cNvSpPr>
          <p:nvPr>
            <p:ph type="ctrTitle"/>
          </p:nvPr>
        </p:nvSpPr>
        <p:spPr>
          <a:xfrm>
            <a:off x="98925" y="349150"/>
            <a:ext cx="9045300" cy="6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 b="0" dirty="0">
                <a:latin typeface="Montserrat"/>
                <a:ea typeface="Montserrat"/>
                <a:cs typeface="Montserrat"/>
                <a:sym typeface="Montserrat"/>
              </a:rPr>
              <a:t>Brief Intro on Neural Network</a:t>
            </a:r>
            <a:endParaRPr dirty="0"/>
          </a:p>
        </p:txBody>
      </p:sp>
      <p:sp>
        <p:nvSpPr>
          <p:cNvPr id="322" name="Google Shape;322;p19"/>
          <p:cNvSpPr txBox="1">
            <a:spLocks noGrp="1"/>
          </p:cNvSpPr>
          <p:nvPr>
            <p:ph type="subTitle" idx="1"/>
          </p:nvPr>
        </p:nvSpPr>
        <p:spPr>
          <a:xfrm>
            <a:off x="831075" y="35892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9"/>
          <p:cNvSpPr txBox="1"/>
          <p:nvPr/>
        </p:nvSpPr>
        <p:spPr>
          <a:xfrm>
            <a:off x="687925" y="118582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C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1, M-P Neuron Model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4" name="Google Shape;3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625" y="1658326"/>
            <a:ext cx="5070077" cy="26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5975" y="2114550"/>
            <a:ext cx="18192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 txBox="1">
            <a:spLocks noGrp="1"/>
          </p:cNvSpPr>
          <p:nvPr>
            <p:ph type="subTitle" idx="1"/>
          </p:nvPr>
        </p:nvSpPr>
        <p:spPr>
          <a:xfrm>
            <a:off x="2703350" y="21903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                     </a:t>
            </a:r>
            <a:endParaRPr/>
          </a:p>
        </p:txBody>
      </p:sp>
      <p:sp>
        <p:nvSpPr>
          <p:cNvPr id="331" name="Google Shape;331;p20"/>
          <p:cNvSpPr txBox="1"/>
          <p:nvPr/>
        </p:nvSpPr>
        <p:spPr>
          <a:xfrm>
            <a:off x="837400" y="3061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Brief Intro on Neural Network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496150" y="12813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2, Multi-layer feedforward neural network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3" name="Google Shape;3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550" y="1776325"/>
            <a:ext cx="3086100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8650" y="1776324"/>
            <a:ext cx="286702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>
            <a:spLocks noGrp="1"/>
          </p:cNvSpPr>
          <p:nvPr>
            <p:ph type="subTitle" idx="1"/>
          </p:nvPr>
        </p:nvSpPr>
        <p:spPr>
          <a:xfrm>
            <a:off x="2703350" y="2190325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                             </a:t>
            </a:r>
            <a:endParaRPr/>
          </a:p>
        </p:txBody>
      </p:sp>
      <p:sp>
        <p:nvSpPr>
          <p:cNvPr id="340" name="Google Shape;340;p21"/>
          <p:cNvSpPr txBox="1"/>
          <p:nvPr/>
        </p:nvSpPr>
        <p:spPr>
          <a:xfrm>
            <a:off x="1052550" y="2220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Brief Intro on Neural Network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496150" y="952225"/>
            <a:ext cx="8004000" cy="3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3, Error BackPropagation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(1), First randomly choose thresholds and weights.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(2), Compute output error. (MSE, classification error).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(3), Update thresholds and weights correspondingly. 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       Go back to (2).  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CN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(4), Stops if the output error converges.</a:t>
            </a:r>
            <a:endParaRPr sz="2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298</Words>
  <Application>Microsoft Office PowerPoint</Application>
  <PresentationFormat>全屏显示(16:9)</PresentationFormat>
  <Paragraphs>42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Maven Pro</vt:lpstr>
      <vt:lpstr>Montserrat</vt:lpstr>
      <vt:lpstr>Nunito</vt:lpstr>
      <vt:lpstr>Arial</vt:lpstr>
      <vt:lpstr>Lato</vt:lpstr>
      <vt:lpstr>Momentum</vt:lpstr>
      <vt:lpstr>Identify Material Degradation by Deep Learning Approach </vt:lpstr>
      <vt:lpstr>PowerPoint 演示文稿</vt:lpstr>
      <vt:lpstr>PowerPoint 演示文稿</vt:lpstr>
      <vt:lpstr>PowerPoint 演示文稿</vt:lpstr>
      <vt:lpstr>Graphics: Digital Image Processing</vt:lpstr>
      <vt:lpstr>Graphics: Digital Image Processing</vt:lpstr>
      <vt:lpstr>Brief Intro on Neural Network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 and Challenges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 Material Degradation by Deep Learning Approach </dc:title>
  <cp:lastModifiedBy>Rui Shi</cp:lastModifiedBy>
  <cp:revision>2</cp:revision>
  <dcterms:modified xsi:type="dcterms:W3CDTF">2021-04-30T02:56:06Z</dcterms:modified>
</cp:coreProperties>
</file>