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7" r:id="rId5"/>
    <p:sldId id="257" r:id="rId6"/>
    <p:sldId id="263" r:id="rId7"/>
    <p:sldId id="259" r:id="rId8"/>
    <p:sldId id="264" r:id="rId9"/>
    <p:sldId id="278" r:id="rId10"/>
    <p:sldId id="279" r:id="rId11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0" autoAdjust="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2CA3F4-0EB7-4079-86E4-DA85478DAFBB}" type="datetime1">
              <a:rPr lang="pt-PT" smtClean="0"/>
              <a:t>28/02/2023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1D8BE-174E-4339-95DF-A4537500513A}" type="datetime1">
              <a:rPr lang="pt-PT" smtClean="0"/>
              <a:pPr/>
              <a:t>28/02/2023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10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98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99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4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84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adicionar um subtítulo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Oportunidades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2" name="Marcador de Posição do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Imagem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6" name="Marcador de Posição da Dat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7" name="Marcador de Posição do Rodapé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2" name="Marcador de Posição do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0" name="Marcador de Posição do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1" name="Marcador de Posição do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9" name="Marcador de Posição do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27" name="Marcador de Posição do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8" name="Marcador de Posição do Número do Diapositivo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4" name="Marcador de Posição do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0" name="Marcador de Posição de Conteú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7" name="Marcador de Posição de Conteú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o de Ação de 2 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xão Reta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xão Reta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xão Reta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xão Reta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8" name="Marcador de Posição do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9" name="Marcador de Posição do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0" name="Marcador de Posição do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6" name="Marcador de Posição do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4" name="Marcador de Posição do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1" name="Marcador de Posição do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2" name="Marcador de Posição do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3" name="Marcador de Posição do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7" name="Marcador de Posição do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32" name="Marcador de Posição do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4" name="Marcador de Posição do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5" name="Marcador de Posição do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7" name="Marcador de Posição do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8" name="Marcador de Posição do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o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1" name="Marcador de Posição do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2" name="Marcador de Posição do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3" name="Marcador de Posição do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 Reta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 Reta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 Reta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xão Reta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xão Reta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xão Reta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xão Reta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xão Reta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Posição da Dat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61" name="Marcador de Posição do Rodapé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62" name="Marcador de Posição do Número do Diapositivo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ç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0" name="Marcador de Posição da Imagem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4" name="Marcador de Posição da Imagem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48" name="Marcador de Posição da Imagem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0" name="Marcador de Posição do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2" name="Marcador de Posição da Imagem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4" name="Marcador de Posição do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5" name="Marcador de Posição do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6" name="Marcador de Posição da Imagem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8" name="Marcador de Posição do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0" name="Marcador de Posição da Imagem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2" name="Marcador de Posição do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3" name="Marcador de Posição do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4" name="Marcador de Posição da Imagem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6" name="Marcador de Posição do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7" name="Marcador de Posição do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8" name="Marcador de Posição da Imagem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0" name="Marcador de Posição do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1" name="Marcador de Posição do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72" name="Marcador de Posição da Imagem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4" name="Marcador de Posição do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5" name="Marcador de Posição do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0" name="Marcador de Posição do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1" name="Marcador de Posição do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2" name="Marcador de Posição do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78" name="Marcador de Posição do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7" name="Marcador de Posição do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0" name="Marcador de Posição do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9" name="Marcador de Posição do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2" name="Marcador de Posição do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1" name="Marcador de Posição do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8" name="Marcador de Posição da Dat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Marcador de Posição d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6" name="Marcador de Posição da Imagem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7" name="Marcador de Posição do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1" name="Marcador de Posição do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2" name="Marcador de Posição do Número do Diapositivo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2" name="Marcador de Posição da Imagem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a Imagem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8" name="Marcador de Posição do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a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41" name="Marcador de Posição do Rodapé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42" name="Marcador de Posição do Número do Diapositivo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ícios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a Oportunidade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a Dat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3" name="Marcador de Posição do Rodapé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7" name="Marcador de Posição do Número do Diapositivo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a Imagem 8">
            <a:extLst>
              <a:ext uri="{FF2B5EF4-FFF2-40B4-BE49-F238E27FC236}">
                <a16:creationId xmlns:a16="http://schemas.microsoft.com/office/drawing/2014/main" id="{5EE15716-BB18-6001-649E-EE114E0FE9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3" y="2325924"/>
            <a:ext cx="10998680" cy="1596549"/>
          </a:xfrm>
          <a:solidFill>
            <a:schemeClr val="tx1">
              <a:alpha val="55000"/>
            </a:schemeClr>
          </a:solidFill>
        </p:spPr>
        <p:txBody>
          <a:bodyPr rtlCol="0"/>
          <a:lstStyle/>
          <a:p>
            <a:pPr rtl="0"/>
            <a:r>
              <a:rPr lang="en-US" sz="3700" dirty="0"/>
              <a:t>Health 5G - Future eHealth powered by 5G</a:t>
            </a:r>
            <a:endParaRPr lang="pt-PT" sz="37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343" y="2325925"/>
            <a:ext cx="1099868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pt-PT" sz="2000" dirty="0"/>
              <a:t>Resumo do projeto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2" y="808353"/>
            <a:ext cx="7106940" cy="2620647"/>
          </a:xfrm>
        </p:spPr>
        <p:txBody>
          <a:bodyPr rtlCol="0" anchor="t">
            <a:noAutofit/>
          </a:bodyPr>
          <a:lstStyle/>
          <a:p>
            <a:pPr indent="144145" algn="just">
              <a:spcAft>
                <a:spcPts val="600"/>
              </a:spcAft>
            </a:pPr>
            <a:r>
              <a:rPr lang="en-US" sz="2200" dirty="0">
                <a:effectLst/>
              </a:rPr>
              <a:t>O Health 5G </a:t>
            </a:r>
            <a:r>
              <a:rPr lang="en-US" sz="2200" dirty="0" err="1">
                <a:effectLst/>
              </a:rPr>
              <a:t>foi</a:t>
            </a:r>
            <a:r>
              <a:rPr lang="en-US" sz="2200" dirty="0">
                <a:effectLst/>
              </a:rPr>
              <a:t> um </a:t>
            </a:r>
            <a:r>
              <a:rPr lang="en-US" sz="2200" dirty="0" err="1">
                <a:effectLst/>
              </a:rPr>
              <a:t>projecto</a:t>
            </a:r>
            <a:r>
              <a:rPr lang="en-US" sz="2200" dirty="0">
                <a:effectLst/>
              </a:rPr>
              <a:t> a </a:t>
            </a:r>
            <a:r>
              <a:rPr lang="en-US" sz="2200" dirty="0" err="1">
                <a:effectLst/>
              </a:rPr>
              <a:t>nível</a:t>
            </a:r>
            <a:r>
              <a:rPr lang="en-US" sz="2200" dirty="0">
                <a:effectLst/>
              </a:rPr>
              <a:t> global que </a:t>
            </a:r>
            <a:r>
              <a:rPr lang="en-US" sz="2200" dirty="0" err="1">
                <a:effectLst/>
              </a:rPr>
              <a:t>decorreu</a:t>
            </a:r>
            <a:r>
              <a:rPr lang="en-US" sz="2200" dirty="0">
                <a:effectLst/>
              </a:rPr>
              <a:t> entre 2019 e 2021, </a:t>
            </a:r>
            <a:r>
              <a:rPr lang="en-US" sz="2200" dirty="0" err="1">
                <a:effectLst/>
              </a:rPr>
              <a:t>visando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incentivar</a:t>
            </a:r>
            <a:r>
              <a:rPr lang="en-US" sz="2200" dirty="0">
                <a:effectLst/>
              </a:rPr>
              <a:t> o </a:t>
            </a:r>
            <a:r>
              <a:rPr lang="en-US" sz="2200" dirty="0" err="1">
                <a:effectLst/>
              </a:rPr>
              <a:t>uso</a:t>
            </a:r>
            <a:r>
              <a:rPr lang="en-US" sz="2200" dirty="0">
                <a:effectLst/>
              </a:rPr>
              <a:t> de </a:t>
            </a:r>
            <a:r>
              <a:rPr lang="en-US" sz="2200" dirty="0" err="1">
                <a:effectLst/>
              </a:rPr>
              <a:t>novas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tecnologias</a:t>
            </a:r>
            <a:r>
              <a:rPr lang="en-US" sz="2200" dirty="0">
                <a:effectLst/>
              </a:rPr>
              <a:t> 5G </a:t>
            </a:r>
            <a:r>
              <a:rPr lang="en-US" sz="2200" dirty="0" err="1">
                <a:effectLst/>
              </a:rPr>
              <a:t>na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área</a:t>
            </a:r>
            <a:r>
              <a:rPr lang="en-US" sz="2200" dirty="0">
                <a:effectLst/>
              </a:rPr>
              <a:t> da </a:t>
            </a:r>
            <a:r>
              <a:rPr lang="en-US" sz="2200" dirty="0" err="1">
                <a:effectLst/>
              </a:rPr>
              <a:t>saúde</a:t>
            </a:r>
            <a:r>
              <a:rPr lang="en-US" sz="2200" dirty="0">
                <a:effectLst/>
              </a:rPr>
              <a:t>, tais </a:t>
            </a:r>
            <a:r>
              <a:rPr lang="en-US" sz="2200" dirty="0" err="1">
                <a:effectLst/>
              </a:rPr>
              <a:t>como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eMBB</a:t>
            </a:r>
            <a:r>
              <a:rPr lang="en-US" sz="2200" dirty="0">
                <a:effectLst/>
              </a:rPr>
              <a:t>, URLLC or </a:t>
            </a:r>
            <a:r>
              <a:rPr lang="en-US" sz="2200" dirty="0" err="1">
                <a:effectLst/>
              </a:rPr>
              <a:t>mMTC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permitindo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melhorar</a:t>
            </a:r>
            <a:r>
              <a:rPr lang="en-US" sz="2200" dirty="0">
                <a:effectLst/>
              </a:rPr>
              <a:t> a </a:t>
            </a:r>
            <a:r>
              <a:rPr lang="en-US" sz="2200" dirty="0" err="1">
                <a:effectLst/>
              </a:rPr>
              <a:t>qualidade</a:t>
            </a:r>
            <a:r>
              <a:rPr lang="en-US" sz="2200" dirty="0">
                <a:effectLst/>
              </a:rPr>
              <a:t> dos </a:t>
            </a:r>
            <a:r>
              <a:rPr lang="en-US" sz="2200" dirty="0" err="1">
                <a:effectLst/>
              </a:rPr>
              <a:t>primeiros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socorros</a:t>
            </a:r>
            <a:r>
              <a:rPr lang="en-US" sz="2200" dirty="0">
                <a:effectLst/>
              </a:rPr>
              <a:t> e </a:t>
            </a:r>
            <a:r>
              <a:rPr lang="en-US" sz="2200" dirty="0" err="1">
                <a:effectLst/>
              </a:rPr>
              <a:t>reduzir</a:t>
            </a:r>
            <a:r>
              <a:rPr lang="en-US" sz="2200" dirty="0">
                <a:effectLst/>
              </a:rPr>
              <a:t> as </a:t>
            </a:r>
            <a:r>
              <a:rPr lang="en-US" sz="2200" dirty="0" err="1">
                <a:effectLst/>
              </a:rPr>
              <a:t>fatalidades</a:t>
            </a:r>
            <a:r>
              <a:rPr lang="en-US" sz="2200" dirty="0">
                <a:effectLst/>
              </a:rPr>
              <a:t>.</a:t>
            </a:r>
            <a:endParaRPr lang="pt-PT" sz="2200" dirty="0">
              <a:effectLst/>
            </a:endParaRPr>
          </a:p>
        </p:txBody>
      </p:sp>
      <p:pic>
        <p:nvPicPr>
          <p:cNvPr id="6" name="Marcador de Posição da Imagem 5" descr="Uma imagem com texto, ClipArt&#10;&#10;Descrição gerada automaticamente">
            <a:extLst>
              <a:ext uri="{FF2B5EF4-FFF2-40B4-BE49-F238E27FC236}">
                <a16:creationId xmlns:a16="http://schemas.microsoft.com/office/drawing/2014/main" id="{90D5530B-9F6F-AA28-B95A-4A5186854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159" r="1947"/>
          <a:stretch/>
        </p:blipFill>
        <p:spPr>
          <a:xfrm>
            <a:off x="2060713" y="3429000"/>
            <a:ext cx="8610600" cy="2559088"/>
          </a:xfrm>
          <a:noFill/>
        </p:spPr>
      </p:pic>
      <p:sp>
        <p:nvSpPr>
          <p:cNvPr id="59" name="Marcador de Posição do Número do Diapositivo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pt-PT" smtClean="0"/>
              <a:pPr rtl="0">
                <a:spcAft>
                  <a:spcPts val="600"/>
                </a:spcAft>
              </a:pPr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a Imagem 6">
            <a:extLst>
              <a:ext uri="{FF2B5EF4-FFF2-40B4-BE49-F238E27FC236}">
                <a16:creationId xmlns:a16="http://schemas.microsoft.com/office/drawing/2014/main" id="{80EAD35D-F908-36C0-5182-9EBF3D98D10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7717" r="27716" b="-1"/>
          <a:stretch/>
        </p:blipFill>
        <p:spPr>
          <a:xfrm>
            <a:off x="5511344" y="10"/>
            <a:ext cx="6680656" cy="6857990"/>
          </a:xfrm>
          <a:prstGeom prst="rect">
            <a:avLst/>
          </a:prstGeom>
          <a:noFill/>
        </p:spPr>
      </p:pic>
      <p:sp>
        <p:nvSpPr>
          <p:cNvPr id="336" name="Title 2">
            <a:extLst>
              <a:ext uri="{FF2B5EF4-FFF2-40B4-BE49-F238E27FC236}">
                <a16:creationId xmlns:a16="http://schemas.microsoft.com/office/drawing/2014/main" id="{039E6BB8-48E3-CDCA-9346-7E20E00D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487" y="467377"/>
            <a:ext cx="2341256" cy="640698"/>
          </a:xfrm>
        </p:spPr>
        <p:txBody>
          <a:bodyPr/>
          <a:lstStyle/>
          <a:p>
            <a:r>
              <a:rPr lang="en-US" dirty="0" err="1"/>
              <a:t>Abordagem</a:t>
            </a:r>
            <a:endParaRPr lang="en-US" dirty="0"/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519" y="1840732"/>
            <a:ext cx="4338548" cy="4249350"/>
          </a:xfrm>
        </p:spPr>
        <p:txBody>
          <a:bodyPr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Tendo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em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mente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um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vasto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leque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de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aplicações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, o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projecto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focou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em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construir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uma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arquitectura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de base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comum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posteriormente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particularizada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para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cada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um dos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três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cenários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(Hospital, casa e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emergência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).A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selecção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dos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casos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trabalhados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priorizou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aqueles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cujo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o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impacto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é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maior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e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cujo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proveito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das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capacidades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5G </a:t>
            </a:r>
            <a:r>
              <a:rPr lang="en-US" sz="2200" dirty="0" err="1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seria</a:t>
            </a:r>
            <a:r>
              <a:rPr lang="en-US" sz="2200" dirty="0">
                <a:effectLst/>
                <a:latin typeface="Tenorite" panose="00000500000000000000" pitchFamily="2" charset="0"/>
                <a:ea typeface="Times New Roman" panose="02020603050405020304" pitchFamily="18" charset="0"/>
              </a:rPr>
              <a:t> superior.</a:t>
            </a:r>
            <a:endParaRPr lang="pt-PT" sz="2200" dirty="0">
              <a:latin typeface="Tenorite" panose="00000500000000000000" pitchFamily="2" charset="0"/>
            </a:endParaRPr>
          </a:p>
        </p:txBody>
      </p:sp>
      <p:sp>
        <p:nvSpPr>
          <p:cNvPr id="325" name="Marcador de Posição do Número do Diapositivo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pt-PT" smtClean="0"/>
              <a:pPr rtl="0">
                <a:spcAft>
                  <a:spcPts val="600"/>
                </a:spcAft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Marcador de Posição do Número do Diapositivo 257" hidden="1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pic>
        <p:nvPicPr>
          <p:cNvPr id="18" name="Imagem 17" descr="Uma imagem com mapa&#10;&#10;Descrição gerada automaticamente">
            <a:extLst>
              <a:ext uri="{FF2B5EF4-FFF2-40B4-BE49-F238E27FC236}">
                <a16:creationId xmlns:a16="http://schemas.microsoft.com/office/drawing/2014/main" id="{22D8574A-7693-410C-603C-0E96C68C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81" y="0"/>
            <a:ext cx="7890219" cy="68580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3C0E1F-3960-B7F4-F395-411D50FF979B}"/>
              </a:ext>
            </a:extLst>
          </p:cNvPr>
          <p:cNvSpPr txBox="1"/>
          <p:nvPr/>
        </p:nvSpPr>
        <p:spPr>
          <a:xfrm>
            <a:off x="630133" y="2459504"/>
            <a:ext cx="3478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+mj-lt"/>
              </a:rPr>
              <a:t>Alguns</a:t>
            </a:r>
            <a:r>
              <a:rPr lang="en-US" sz="4000" b="1" dirty="0">
                <a:latin typeface="+mj-lt"/>
              </a:rPr>
              <a:t> dos </a:t>
            </a:r>
            <a:r>
              <a:rPr lang="en-US" sz="4000" b="1" dirty="0" err="1">
                <a:latin typeface="+mj-lt"/>
              </a:rPr>
              <a:t>Projetos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Desenvolvidos</a:t>
            </a:r>
            <a:endParaRPr lang="pt-PT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7DBA86-2202-D053-DB52-11751B9B8E83}"/>
              </a:ext>
            </a:extLst>
          </p:cNvPr>
          <p:cNvSpPr/>
          <p:nvPr/>
        </p:nvSpPr>
        <p:spPr>
          <a:xfrm>
            <a:off x="0" y="-71938"/>
            <a:ext cx="12192000" cy="2039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3816F7-6A6F-9B1D-F608-D9D78755E20A}"/>
              </a:ext>
            </a:extLst>
          </p:cNvPr>
          <p:cNvSpPr txBox="1"/>
          <p:nvPr/>
        </p:nvSpPr>
        <p:spPr>
          <a:xfrm>
            <a:off x="354619" y="632243"/>
            <a:ext cx="1165352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44145" algn="ctr"/>
            <a:r>
              <a:rPr lang="en-US" sz="3500" b="1" dirty="0" err="1">
                <a:effectLst/>
                <a:latin typeface="+mj-lt"/>
                <a:ea typeface="Times New Roman" panose="02020603050405020304" pitchFamily="18" charset="0"/>
              </a:rPr>
              <a:t>Monitorização</a:t>
            </a:r>
            <a:r>
              <a:rPr lang="en-US" sz="3500" b="1" dirty="0">
                <a:effectLst/>
                <a:latin typeface="+mj-lt"/>
                <a:ea typeface="Times New Roman" panose="02020603050405020304" pitchFamily="18" charset="0"/>
              </a:rPr>
              <a:t> Wireless de </a:t>
            </a:r>
            <a:r>
              <a:rPr lang="en-US" sz="3500" b="1" dirty="0" err="1">
                <a:effectLst/>
                <a:latin typeface="+mj-lt"/>
                <a:ea typeface="Times New Roman" panose="02020603050405020304" pitchFamily="18" charset="0"/>
              </a:rPr>
              <a:t>pacientes</a:t>
            </a:r>
            <a:r>
              <a:rPr lang="en-US" sz="35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500" b="1" dirty="0" err="1">
                <a:effectLst/>
                <a:latin typeface="+mj-lt"/>
                <a:ea typeface="Times New Roman" panose="02020603050405020304" pitchFamily="18" charset="0"/>
              </a:rPr>
              <a:t>dentro</a:t>
            </a:r>
            <a:r>
              <a:rPr lang="en-US" sz="3500" b="1" dirty="0">
                <a:effectLst/>
                <a:latin typeface="+mj-lt"/>
                <a:ea typeface="Times New Roman" panose="02020603050405020304" pitchFamily="18" charset="0"/>
              </a:rPr>
              <a:t> do Hospital</a:t>
            </a:r>
            <a:endParaRPr lang="pt-PT" sz="35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6898862-2B8E-F1F3-8D16-3D985EF0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63" y="1967366"/>
            <a:ext cx="8031833" cy="47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6</a:t>
            </a:fld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7DBA86-2202-D053-DB52-11751B9B8E83}"/>
              </a:ext>
            </a:extLst>
          </p:cNvPr>
          <p:cNvSpPr/>
          <p:nvPr/>
        </p:nvSpPr>
        <p:spPr>
          <a:xfrm>
            <a:off x="0" y="-71938"/>
            <a:ext cx="12293600" cy="2039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3816F7-6A6F-9B1D-F608-D9D78755E20A}"/>
              </a:ext>
            </a:extLst>
          </p:cNvPr>
          <p:cNvSpPr txBox="1"/>
          <p:nvPr/>
        </p:nvSpPr>
        <p:spPr>
          <a:xfrm>
            <a:off x="1759352" y="947714"/>
            <a:ext cx="11624840" cy="31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44145" algn="just">
              <a:lnSpc>
                <a:spcPts val="1200"/>
              </a:lnSpc>
            </a:pPr>
            <a:r>
              <a:rPr lang="en-US" sz="3500" b="1" dirty="0" err="1">
                <a:effectLst/>
                <a:latin typeface="+mj-lt"/>
                <a:ea typeface="Times New Roman" panose="02020603050405020304" pitchFamily="18" charset="0"/>
              </a:rPr>
              <a:t>Cuidados</a:t>
            </a:r>
            <a:r>
              <a:rPr lang="en-US" sz="3500" b="1" dirty="0">
                <a:effectLst/>
                <a:latin typeface="+mj-lt"/>
                <a:ea typeface="Times New Roman" panose="02020603050405020304" pitchFamily="18" charset="0"/>
              </a:rPr>
              <a:t> de </a:t>
            </a:r>
            <a:r>
              <a:rPr lang="en-US" sz="3500" b="1" dirty="0" err="1">
                <a:effectLst/>
                <a:latin typeface="+mj-lt"/>
                <a:ea typeface="Times New Roman" panose="02020603050405020304" pitchFamily="18" charset="0"/>
              </a:rPr>
              <a:t>saúde</a:t>
            </a:r>
            <a:r>
              <a:rPr lang="en-US" sz="3500" b="1" dirty="0">
                <a:effectLst/>
                <a:latin typeface="+mj-lt"/>
                <a:ea typeface="Times New Roman" panose="02020603050405020304" pitchFamily="18" charset="0"/>
              </a:rPr>
              <a:t> no Hospital e </a:t>
            </a:r>
            <a:r>
              <a:rPr lang="en-US" sz="3500" b="1" dirty="0" err="1">
                <a:effectLst/>
                <a:latin typeface="+mj-lt"/>
                <a:ea typeface="Times New Roman" panose="02020603050405020304" pitchFamily="18" charset="0"/>
              </a:rPr>
              <a:t>em</a:t>
            </a:r>
            <a:r>
              <a:rPr lang="en-US" sz="3500" b="1" dirty="0">
                <a:effectLst/>
                <a:latin typeface="+mj-lt"/>
                <a:ea typeface="Times New Roman" panose="02020603050405020304" pitchFamily="18" charset="0"/>
              </a:rPr>
              <a:t> casa</a:t>
            </a:r>
            <a:endParaRPr lang="pt-PT" sz="35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8BBF4A-73EE-ABC8-A57B-5860EB31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6" y="2253846"/>
            <a:ext cx="11171291" cy="42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0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125DFE5-7EE3-2EEF-F924-09881F7F1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 hidden="1">
            <a:extLst>
              <a:ext uri="{FF2B5EF4-FFF2-40B4-BE49-F238E27FC236}">
                <a16:creationId xmlns:a16="http://schemas.microsoft.com/office/drawing/2014/main" id="{570A0E01-4126-B5A4-93D3-EEA13EB09B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pt-PT" noProof="0" smtClean="0"/>
              <a:pPr rtl="0">
                <a:spcAft>
                  <a:spcPts val="600"/>
                </a:spcAft>
              </a:pPr>
              <a:t>7</a:t>
            </a:fld>
            <a:endParaRPr lang="pt-PT" noProof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CDBB198-FEFF-E7EF-7077-52CC2DC0AADE}"/>
              </a:ext>
            </a:extLst>
          </p:cNvPr>
          <p:cNvSpPr txBox="1"/>
          <p:nvPr/>
        </p:nvSpPr>
        <p:spPr>
          <a:xfrm>
            <a:off x="2922608" y="2613392"/>
            <a:ext cx="634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0" dirty="0">
                <a:latin typeface="Helvetica" panose="020B0604020202020204" pitchFamily="34" charset="0"/>
                <a:cs typeface="Helvetica" panose="020B06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539989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3_TF16411175_Win32" id="{9C089A26-55C7-4EFD-9BA6-26E122EE7F09}" vid="{321CB46B-6369-46DB-B581-2C8D68028D9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{3BD6054D-E525-4025-AA5B-26834DFA9193}tf16411175_win32</Template>
  <TotalTime>133</TotalTime>
  <Words>149</Words>
  <Application>Microsoft Office PowerPoint</Application>
  <PresentationFormat>Ecrã Panorâmico</PresentationFormat>
  <Paragraphs>21</Paragraphs>
  <Slides>7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Tenorite</vt:lpstr>
      <vt:lpstr>Tenorite </vt:lpstr>
      <vt:lpstr>Tenorite Bold</vt:lpstr>
      <vt:lpstr>Tema do Office</vt:lpstr>
      <vt:lpstr>Health 5G - Future eHealth powered by 5G</vt:lpstr>
      <vt:lpstr>Resumo do projeto</vt:lpstr>
      <vt:lpstr>Abordagem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5G - Future eHealth powered by 5G</dc:title>
  <dc:creator>Rui Pedro Vaz Cerqueira</dc:creator>
  <cp:lastModifiedBy>Rui Pedro Vaz Cerqueira</cp:lastModifiedBy>
  <cp:revision>5</cp:revision>
  <dcterms:created xsi:type="dcterms:W3CDTF">2023-02-22T16:50:54Z</dcterms:created>
  <dcterms:modified xsi:type="dcterms:W3CDTF">2023-02-28T21:50:10Z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