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33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4C9B2-E06D-4AD7-ACBA-1CFFA5697E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A393A8-55A2-4903-91A3-6695A8000713}">
      <dgm:prSet/>
      <dgm:spPr/>
      <dgm:t>
        <a:bodyPr/>
        <a:lstStyle/>
        <a:p>
          <a:r>
            <a:rPr lang="en-US" b="1" dirty="0" err="1"/>
            <a:t>Introdução</a:t>
          </a:r>
          <a:r>
            <a:rPr lang="en-US" b="1" dirty="0"/>
            <a:t> </a:t>
          </a:r>
          <a:r>
            <a:rPr lang="en-US" b="1" dirty="0" err="1"/>
            <a:t>ao</a:t>
          </a:r>
          <a:r>
            <a:rPr lang="en-US" b="1" dirty="0"/>
            <a:t> </a:t>
          </a:r>
          <a:r>
            <a:rPr lang="en-US" b="1" dirty="0" err="1"/>
            <a:t>conceito</a:t>
          </a:r>
          <a:r>
            <a:rPr lang="en-US" b="1" dirty="0"/>
            <a:t> de </a:t>
          </a:r>
          <a:r>
            <a:rPr lang="en-US" b="1" dirty="0" err="1"/>
            <a:t>Sistemas</a:t>
          </a:r>
          <a:r>
            <a:rPr lang="en-US" b="1" dirty="0"/>
            <a:t>  </a:t>
          </a:r>
          <a:r>
            <a:rPr lang="en-US" b="1" dirty="0" err="1"/>
            <a:t>Operacionais</a:t>
          </a:r>
          <a:r>
            <a:rPr lang="en-US" b="1" dirty="0"/>
            <a:t> (SOs)</a:t>
          </a:r>
          <a:endParaRPr lang="en-US" dirty="0"/>
        </a:p>
      </dgm:t>
    </dgm:pt>
    <dgm:pt modelId="{5B10203D-B69C-41AB-A8E2-952929C46F83}" type="parTrans" cxnId="{34529391-5CE1-4054-A555-72AC22FBAF08}">
      <dgm:prSet/>
      <dgm:spPr/>
      <dgm:t>
        <a:bodyPr/>
        <a:lstStyle/>
        <a:p>
          <a:endParaRPr lang="en-US"/>
        </a:p>
      </dgm:t>
    </dgm:pt>
    <dgm:pt modelId="{4B39683E-64BB-4483-93B4-64DDBF61A8B1}" type="sibTrans" cxnId="{34529391-5CE1-4054-A555-72AC22FBAF08}">
      <dgm:prSet/>
      <dgm:spPr/>
      <dgm:t>
        <a:bodyPr/>
        <a:lstStyle/>
        <a:p>
          <a:endParaRPr lang="en-US"/>
        </a:p>
      </dgm:t>
    </dgm:pt>
    <dgm:pt modelId="{726D0627-83F0-4F54-9428-CB6AAA127EDB}">
      <dgm:prSet/>
      <dgm:spPr/>
      <dgm:t>
        <a:bodyPr/>
        <a:lstStyle/>
        <a:p>
          <a:r>
            <a:rPr lang="en-US" b="1"/>
            <a:t>Histórico e evolução</a:t>
          </a:r>
          <a:endParaRPr lang="en-US"/>
        </a:p>
      </dgm:t>
    </dgm:pt>
    <dgm:pt modelId="{B5DDEA3F-C576-40F3-BBA2-53C9D22CF870}" type="parTrans" cxnId="{FBFDF3F7-1E88-4342-BB5C-9E1573126AA3}">
      <dgm:prSet/>
      <dgm:spPr/>
      <dgm:t>
        <a:bodyPr/>
        <a:lstStyle/>
        <a:p>
          <a:endParaRPr lang="en-US"/>
        </a:p>
      </dgm:t>
    </dgm:pt>
    <dgm:pt modelId="{BE9D4355-38D0-447E-8595-B04B8295918D}" type="sibTrans" cxnId="{FBFDF3F7-1E88-4342-BB5C-9E1573126AA3}">
      <dgm:prSet/>
      <dgm:spPr/>
      <dgm:t>
        <a:bodyPr/>
        <a:lstStyle/>
        <a:p>
          <a:endParaRPr lang="en-US"/>
        </a:p>
      </dgm:t>
    </dgm:pt>
    <dgm:pt modelId="{CB112837-3182-431B-AF89-A1AE99CDCEED}" type="pres">
      <dgm:prSet presAssocID="{BC24C9B2-E06D-4AD7-ACBA-1CFFA5697E4C}" presName="root" presStyleCnt="0">
        <dgm:presLayoutVars>
          <dgm:dir/>
          <dgm:resizeHandles val="exact"/>
        </dgm:presLayoutVars>
      </dgm:prSet>
      <dgm:spPr/>
    </dgm:pt>
    <dgm:pt modelId="{7D299626-EC92-4CCD-BB29-78796EDDC4B1}" type="pres">
      <dgm:prSet presAssocID="{2DA393A8-55A2-4903-91A3-6695A8000713}" presName="compNode" presStyleCnt="0"/>
      <dgm:spPr/>
    </dgm:pt>
    <dgm:pt modelId="{CDA4E91B-D26A-4CF6-ADC0-EF664471283B}" type="pres">
      <dgm:prSet presAssocID="{2DA393A8-55A2-4903-91A3-6695A8000713}" presName="bgRect" presStyleLbl="bgShp" presStyleIdx="0" presStyleCnt="1"/>
      <dgm:spPr/>
    </dgm:pt>
    <dgm:pt modelId="{02B97862-D43D-4662-92C2-AEC608262B4C}" type="pres">
      <dgm:prSet presAssocID="{2DA393A8-55A2-4903-91A3-6695A800071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D06464A-B3C5-4E7F-9271-38B4486C066B}" type="pres">
      <dgm:prSet presAssocID="{2DA393A8-55A2-4903-91A3-6695A8000713}" presName="spaceRect" presStyleCnt="0"/>
      <dgm:spPr/>
    </dgm:pt>
    <dgm:pt modelId="{11C77009-3B31-4403-963F-7A6A765B5678}" type="pres">
      <dgm:prSet presAssocID="{2DA393A8-55A2-4903-91A3-6695A8000713}" presName="parTx" presStyleLbl="revTx" presStyleIdx="0" presStyleCnt="2">
        <dgm:presLayoutVars>
          <dgm:chMax val="0"/>
          <dgm:chPref val="0"/>
        </dgm:presLayoutVars>
      </dgm:prSet>
      <dgm:spPr/>
    </dgm:pt>
    <dgm:pt modelId="{3C3635F6-4FC9-4416-B531-C772BCFF51E1}" type="pres">
      <dgm:prSet presAssocID="{2DA393A8-55A2-4903-91A3-6695A8000713}" presName="desTx" presStyleLbl="revTx" presStyleIdx="1" presStyleCnt="2">
        <dgm:presLayoutVars/>
      </dgm:prSet>
      <dgm:spPr/>
    </dgm:pt>
  </dgm:ptLst>
  <dgm:cxnLst>
    <dgm:cxn modelId="{4633E24D-6527-4C38-AC6B-5771F5AE0D21}" type="presOf" srcId="{726D0627-83F0-4F54-9428-CB6AAA127EDB}" destId="{3C3635F6-4FC9-4416-B531-C772BCFF51E1}" srcOrd="0" destOrd="0" presId="urn:microsoft.com/office/officeart/2018/2/layout/IconVerticalSolidList"/>
    <dgm:cxn modelId="{34529391-5CE1-4054-A555-72AC22FBAF08}" srcId="{BC24C9B2-E06D-4AD7-ACBA-1CFFA5697E4C}" destId="{2DA393A8-55A2-4903-91A3-6695A8000713}" srcOrd="0" destOrd="0" parTransId="{5B10203D-B69C-41AB-A8E2-952929C46F83}" sibTransId="{4B39683E-64BB-4483-93B4-64DDBF61A8B1}"/>
    <dgm:cxn modelId="{F5DAE998-CF7E-484F-8012-C67526F2D270}" type="presOf" srcId="{BC24C9B2-E06D-4AD7-ACBA-1CFFA5697E4C}" destId="{CB112837-3182-431B-AF89-A1AE99CDCEED}" srcOrd="0" destOrd="0" presId="urn:microsoft.com/office/officeart/2018/2/layout/IconVerticalSolidList"/>
    <dgm:cxn modelId="{892F38F0-A95B-43CA-8064-885561130620}" type="presOf" srcId="{2DA393A8-55A2-4903-91A3-6695A8000713}" destId="{11C77009-3B31-4403-963F-7A6A765B5678}" srcOrd="0" destOrd="0" presId="urn:microsoft.com/office/officeart/2018/2/layout/IconVerticalSolidList"/>
    <dgm:cxn modelId="{FBFDF3F7-1E88-4342-BB5C-9E1573126AA3}" srcId="{2DA393A8-55A2-4903-91A3-6695A8000713}" destId="{726D0627-83F0-4F54-9428-CB6AAA127EDB}" srcOrd="0" destOrd="0" parTransId="{B5DDEA3F-C576-40F3-BBA2-53C9D22CF870}" sibTransId="{BE9D4355-38D0-447E-8595-B04B8295918D}"/>
    <dgm:cxn modelId="{2358BED9-0693-436F-A278-7B409BB459ED}" type="presParOf" srcId="{CB112837-3182-431B-AF89-A1AE99CDCEED}" destId="{7D299626-EC92-4CCD-BB29-78796EDDC4B1}" srcOrd="0" destOrd="0" presId="urn:microsoft.com/office/officeart/2018/2/layout/IconVerticalSolidList"/>
    <dgm:cxn modelId="{35F91597-F323-4908-B7C7-D5C22CA1FDB6}" type="presParOf" srcId="{7D299626-EC92-4CCD-BB29-78796EDDC4B1}" destId="{CDA4E91B-D26A-4CF6-ADC0-EF664471283B}" srcOrd="0" destOrd="0" presId="urn:microsoft.com/office/officeart/2018/2/layout/IconVerticalSolidList"/>
    <dgm:cxn modelId="{61297ACA-DC1C-4335-89C5-965224EF5B3F}" type="presParOf" srcId="{7D299626-EC92-4CCD-BB29-78796EDDC4B1}" destId="{02B97862-D43D-4662-92C2-AEC608262B4C}" srcOrd="1" destOrd="0" presId="urn:microsoft.com/office/officeart/2018/2/layout/IconVerticalSolidList"/>
    <dgm:cxn modelId="{54488DC8-4288-4800-A352-5FD098A96BEE}" type="presParOf" srcId="{7D299626-EC92-4CCD-BB29-78796EDDC4B1}" destId="{CD06464A-B3C5-4E7F-9271-38B4486C066B}" srcOrd="2" destOrd="0" presId="urn:microsoft.com/office/officeart/2018/2/layout/IconVerticalSolidList"/>
    <dgm:cxn modelId="{C7B3AE2D-E3C7-41BE-BCE3-A228C6980547}" type="presParOf" srcId="{7D299626-EC92-4CCD-BB29-78796EDDC4B1}" destId="{11C77009-3B31-4403-963F-7A6A765B5678}" srcOrd="3" destOrd="0" presId="urn:microsoft.com/office/officeart/2018/2/layout/IconVerticalSolidList"/>
    <dgm:cxn modelId="{1435EC64-3D8B-492F-998A-6E24ED1B5C21}" type="presParOf" srcId="{7D299626-EC92-4CCD-BB29-78796EDDC4B1}" destId="{3C3635F6-4FC9-4416-B531-C772BCFF51E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AD2984-AB0E-4AF8-9160-064D1BF464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0185-2951-464A-AF94-0EA143EB1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Quais recursos de HW?  Qual seu uso?</a:t>
          </a:r>
        </a:p>
      </dgm:t>
    </dgm:pt>
    <dgm:pt modelId="{966FB47E-DB91-41A6-8A66-234046827923}" type="parTrans" cxnId="{DA9039EB-30F4-4FDB-9AE6-36CD6979A3BD}">
      <dgm:prSet/>
      <dgm:spPr/>
      <dgm:t>
        <a:bodyPr/>
        <a:lstStyle/>
        <a:p>
          <a:endParaRPr lang="en-US"/>
        </a:p>
      </dgm:t>
    </dgm:pt>
    <dgm:pt modelId="{29581775-D4C7-406F-9E6C-2FD1553DD772}" type="sibTrans" cxnId="{DA9039EB-30F4-4FDB-9AE6-36CD6979A3BD}">
      <dgm:prSet/>
      <dgm:spPr/>
      <dgm:t>
        <a:bodyPr/>
        <a:lstStyle/>
        <a:p>
          <a:endParaRPr lang="en-US"/>
        </a:p>
      </dgm:t>
    </dgm:pt>
    <dgm:pt modelId="{68265C5A-F170-4D3E-B4CB-51533BCAA8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 algum problema? (Segurança, falha…?)  É preciso de manutenção?</a:t>
          </a:r>
        </a:p>
      </dgm:t>
    </dgm:pt>
    <dgm:pt modelId="{3B57E0A4-A8F8-42A8-B9F8-9AD19EEDDD06}" type="parTrans" cxnId="{3F3093D8-76A0-4332-A78E-B2EFA816EF9F}">
      <dgm:prSet/>
      <dgm:spPr/>
      <dgm:t>
        <a:bodyPr/>
        <a:lstStyle/>
        <a:p>
          <a:endParaRPr lang="en-US"/>
        </a:p>
      </dgm:t>
    </dgm:pt>
    <dgm:pt modelId="{60AD74FC-C634-4D92-9706-E65EC8F6C5CD}" type="sibTrans" cxnId="{3F3093D8-76A0-4332-A78E-B2EFA816EF9F}">
      <dgm:prSet/>
      <dgm:spPr/>
      <dgm:t>
        <a:bodyPr/>
        <a:lstStyle/>
        <a:p>
          <a:endParaRPr lang="en-US"/>
        </a:p>
      </dgm:t>
    </dgm:pt>
    <dgm:pt modelId="{74D4882D-0E1E-4FC2-B666-332451A87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Chegou um email?  Entre outros…</a:t>
          </a:r>
        </a:p>
      </dgm:t>
    </dgm:pt>
    <dgm:pt modelId="{BD88B004-1037-4778-A88D-DE2D011F6249}" type="parTrans" cxnId="{787DC38B-4776-4AC0-805F-A27FF2D13E6B}">
      <dgm:prSet/>
      <dgm:spPr/>
      <dgm:t>
        <a:bodyPr/>
        <a:lstStyle/>
        <a:p>
          <a:endParaRPr lang="en-US"/>
        </a:p>
      </dgm:t>
    </dgm:pt>
    <dgm:pt modelId="{773C7708-AD83-4E9C-BA27-C09E3DE4FC39}" type="sibTrans" cxnId="{787DC38B-4776-4AC0-805F-A27FF2D13E6B}">
      <dgm:prSet/>
      <dgm:spPr/>
      <dgm:t>
        <a:bodyPr/>
        <a:lstStyle/>
        <a:p>
          <a:endParaRPr lang="en-US"/>
        </a:p>
      </dgm:t>
    </dgm:pt>
    <dgm:pt modelId="{39FA61D7-3452-48C4-B65E-01973727EE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Chamadas de sistema [e.g. </a:t>
          </a:r>
          <a:r>
            <a:rPr lang="en-US" i="1"/>
            <a:t>malloc</a:t>
          </a:r>
          <a:r>
            <a:rPr lang="en-US"/>
            <a:t>()] – programas de sistema</a:t>
          </a:r>
        </a:p>
      </dgm:t>
    </dgm:pt>
    <dgm:pt modelId="{3D050172-FAC6-4538-AB60-0F62B521DB26}" type="parTrans" cxnId="{4D1673D6-CF31-4614-8F7C-4491F4F02C55}">
      <dgm:prSet/>
      <dgm:spPr/>
      <dgm:t>
        <a:bodyPr/>
        <a:lstStyle/>
        <a:p>
          <a:endParaRPr lang="en-US"/>
        </a:p>
      </dgm:t>
    </dgm:pt>
    <dgm:pt modelId="{62A7077A-CE61-43CE-AA58-539E80FA0AD5}" type="sibTrans" cxnId="{4D1673D6-CF31-4614-8F7C-4491F4F02C55}">
      <dgm:prSet/>
      <dgm:spPr/>
      <dgm:t>
        <a:bodyPr/>
        <a:lstStyle/>
        <a:p>
          <a:endParaRPr lang="en-US"/>
        </a:p>
      </dgm:t>
    </dgm:pt>
    <dgm:pt modelId="{9A0A6D96-AEDA-4EAC-A0EB-92F13CB25BDE}" type="pres">
      <dgm:prSet presAssocID="{0EAD2984-AB0E-4AF8-9160-064D1BF464A8}" presName="root" presStyleCnt="0">
        <dgm:presLayoutVars>
          <dgm:dir/>
          <dgm:resizeHandles val="exact"/>
        </dgm:presLayoutVars>
      </dgm:prSet>
      <dgm:spPr/>
    </dgm:pt>
    <dgm:pt modelId="{2AF0825C-4076-496C-B9D3-9CE32B56DA81}" type="pres">
      <dgm:prSet presAssocID="{2A280185-2951-464A-AF94-0EA143EB12C2}" presName="compNode" presStyleCnt="0"/>
      <dgm:spPr/>
    </dgm:pt>
    <dgm:pt modelId="{7A9DE1A3-94F8-4DAF-B189-E9AC2A05FF4F}" type="pres">
      <dgm:prSet presAssocID="{2A280185-2951-464A-AF94-0EA143EB12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CF10F41C-33E3-4BE1-80FD-96F4E6FFF2E0}" type="pres">
      <dgm:prSet presAssocID="{2A280185-2951-464A-AF94-0EA143EB12C2}" presName="spaceRect" presStyleCnt="0"/>
      <dgm:spPr/>
    </dgm:pt>
    <dgm:pt modelId="{F17847F7-73C3-4134-9244-8BD4567BFFEB}" type="pres">
      <dgm:prSet presAssocID="{2A280185-2951-464A-AF94-0EA143EB12C2}" presName="textRect" presStyleLbl="revTx" presStyleIdx="0" presStyleCnt="4">
        <dgm:presLayoutVars>
          <dgm:chMax val="1"/>
          <dgm:chPref val="1"/>
        </dgm:presLayoutVars>
      </dgm:prSet>
      <dgm:spPr/>
    </dgm:pt>
    <dgm:pt modelId="{04B315B1-9EC9-468E-BBC4-C1567383C793}" type="pres">
      <dgm:prSet presAssocID="{29581775-D4C7-406F-9E6C-2FD1553DD772}" presName="sibTrans" presStyleCnt="0"/>
      <dgm:spPr/>
    </dgm:pt>
    <dgm:pt modelId="{DB970FE9-C47B-4C90-A84F-4A17BCEB62FB}" type="pres">
      <dgm:prSet presAssocID="{68265C5A-F170-4D3E-B4CB-51533BCAA84E}" presName="compNode" presStyleCnt="0"/>
      <dgm:spPr/>
    </dgm:pt>
    <dgm:pt modelId="{F8FEDBED-5881-45B9-BE62-4FC0B7CD2D7F}" type="pres">
      <dgm:prSet presAssocID="{68265C5A-F170-4D3E-B4CB-51533BCAA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F6CAD367-0406-4E90-A2A4-521845185B53}" type="pres">
      <dgm:prSet presAssocID="{68265C5A-F170-4D3E-B4CB-51533BCAA84E}" presName="spaceRect" presStyleCnt="0"/>
      <dgm:spPr/>
    </dgm:pt>
    <dgm:pt modelId="{57866C30-BEFA-431C-98C1-00EB17F0E525}" type="pres">
      <dgm:prSet presAssocID="{68265C5A-F170-4D3E-B4CB-51533BCAA84E}" presName="textRect" presStyleLbl="revTx" presStyleIdx="1" presStyleCnt="4">
        <dgm:presLayoutVars>
          <dgm:chMax val="1"/>
          <dgm:chPref val="1"/>
        </dgm:presLayoutVars>
      </dgm:prSet>
      <dgm:spPr/>
    </dgm:pt>
    <dgm:pt modelId="{C143E962-F821-4991-90DE-C167F17561D0}" type="pres">
      <dgm:prSet presAssocID="{60AD74FC-C634-4D92-9706-E65EC8F6C5CD}" presName="sibTrans" presStyleCnt="0"/>
      <dgm:spPr/>
    </dgm:pt>
    <dgm:pt modelId="{1F16C868-D1A3-41E3-88E8-1A6ABDD6EEA7}" type="pres">
      <dgm:prSet presAssocID="{74D4882D-0E1E-4FC2-B666-332451A874A1}" presName="compNode" presStyleCnt="0"/>
      <dgm:spPr/>
    </dgm:pt>
    <dgm:pt modelId="{4DDF7808-8A89-461F-AD88-CAE9DF227179}" type="pres">
      <dgm:prSet presAssocID="{74D4882D-0E1E-4FC2-B666-332451A874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iar"/>
        </a:ext>
      </dgm:extLst>
    </dgm:pt>
    <dgm:pt modelId="{C2465D99-DC85-4BD5-B163-C5E9838BDBAE}" type="pres">
      <dgm:prSet presAssocID="{74D4882D-0E1E-4FC2-B666-332451A874A1}" presName="spaceRect" presStyleCnt="0"/>
      <dgm:spPr/>
    </dgm:pt>
    <dgm:pt modelId="{1FF80181-560F-4408-933D-0BC9F25E8757}" type="pres">
      <dgm:prSet presAssocID="{74D4882D-0E1E-4FC2-B666-332451A874A1}" presName="textRect" presStyleLbl="revTx" presStyleIdx="2" presStyleCnt="4">
        <dgm:presLayoutVars>
          <dgm:chMax val="1"/>
          <dgm:chPref val="1"/>
        </dgm:presLayoutVars>
      </dgm:prSet>
      <dgm:spPr/>
    </dgm:pt>
    <dgm:pt modelId="{56A39D46-8CEE-4450-BE59-C58C40F22556}" type="pres">
      <dgm:prSet presAssocID="{773C7708-AD83-4E9C-BA27-C09E3DE4FC39}" presName="sibTrans" presStyleCnt="0"/>
      <dgm:spPr/>
    </dgm:pt>
    <dgm:pt modelId="{028B17D0-E5DD-4569-B192-27AB0DCB2212}" type="pres">
      <dgm:prSet presAssocID="{39FA61D7-3452-48C4-B65E-01973727EE4C}" presName="compNode" presStyleCnt="0"/>
      <dgm:spPr/>
    </dgm:pt>
    <dgm:pt modelId="{275AF00E-1CBA-4653-9AA0-458CC92CCFC7}" type="pres">
      <dgm:prSet presAssocID="{39FA61D7-3452-48C4-B65E-01973727EE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7B060146-56AA-4D9C-AC70-64325FA1476A}" type="pres">
      <dgm:prSet presAssocID="{39FA61D7-3452-48C4-B65E-01973727EE4C}" presName="spaceRect" presStyleCnt="0"/>
      <dgm:spPr/>
    </dgm:pt>
    <dgm:pt modelId="{5894B242-9765-4E0E-BC5F-108A9726185B}" type="pres">
      <dgm:prSet presAssocID="{39FA61D7-3452-48C4-B65E-01973727EE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3CDC0F-D550-4209-A677-39BDBB56B13B}" type="presOf" srcId="{2A280185-2951-464A-AF94-0EA143EB12C2}" destId="{F17847F7-73C3-4134-9244-8BD4567BFFEB}" srcOrd="0" destOrd="0" presId="urn:microsoft.com/office/officeart/2018/2/layout/IconLabelList"/>
    <dgm:cxn modelId="{787DC38B-4776-4AC0-805F-A27FF2D13E6B}" srcId="{0EAD2984-AB0E-4AF8-9160-064D1BF464A8}" destId="{74D4882D-0E1E-4FC2-B666-332451A874A1}" srcOrd="2" destOrd="0" parTransId="{BD88B004-1037-4778-A88D-DE2D011F6249}" sibTransId="{773C7708-AD83-4E9C-BA27-C09E3DE4FC39}"/>
    <dgm:cxn modelId="{6CA79C96-60F5-4733-AA05-C6B547254D2E}" type="presOf" srcId="{39FA61D7-3452-48C4-B65E-01973727EE4C}" destId="{5894B242-9765-4E0E-BC5F-108A9726185B}" srcOrd="0" destOrd="0" presId="urn:microsoft.com/office/officeart/2018/2/layout/IconLabelList"/>
    <dgm:cxn modelId="{B608C4A6-E377-4CED-84CC-F0252BB43953}" type="presOf" srcId="{68265C5A-F170-4D3E-B4CB-51533BCAA84E}" destId="{57866C30-BEFA-431C-98C1-00EB17F0E525}" srcOrd="0" destOrd="0" presId="urn:microsoft.com/office/officeart/2018/2/layout/IconLabelList"/>
    <dgm:cxn modelId="{F04E9AA7-94F3-47E9-BCB3-55FDBE9943F6}" type="presOf" srcId="{0EAD2984-AB0E-4AF8-9160-064D1BF464A8}" destId="{9A0A6D96-AEDA-4EAC-A0EB-92F13CB25BDE}" srcOrd="0" destOrd="0" presId="urn:microsoft.com/office/officeart/2018/2/layout/IconLabelList"/>
    <dgm:cxn modelId="{4D1673D6-CF31-4614-8F7C-4491F4F02C55}" srcId="{0EAD2984-AB0E-4AF8-9160-064D1BF464A8}" destId="{39FA61D7-3452-48C4-B65E-01973727EE4C}" srcOrd="3" destOrd="0" parTransId="{3D050172-FAC6-4538-AB60-0F62B521DB26}" sibTransId="{62A7077A-CE61-43CE-AA58-539E80FA0AD5}"/>
    <dgm:cxn modelId="{3F3093D8-76A0-4332-A78E-B2EFA816EF9F}" srcId="{0EAD2984-AB0E-4AF8-9160-064D1BF464A8}" destId="{68265C5A-F170-4D3E-B4CB-51533BCAA84E}" srcOrd="1" destOrd="0" parTransId="{3B57E0A4-A8F8-42A8-B9F8-9AD19EEDDD06}" sibTransId="{60AD74FC-C634-4D92-9706-E65EC8F6C5CD}"/>
    <dgm:cxn modelId="{860651E5-6041-48C3-9BFA-B69CA685CAC7}" type="presOf" srcId="{74D4882D-0E1E-4FC2-B666-332451A874A1}" destId="{1FF80181-560F-4408-933D-0BC9F25E8757}" srcOrd="0" destOrd="0" presId="urn:microsoft.com/office/officeart/2018/2/layout/IconLabelList"/>
    <dgm:cxn modelId="{DA9039EB-30F4-4FDB-9AE6-36CD6979A3BD}" srcId="{0EAD2984-AB0E-4AF8-9160-064D1BF464A8}" destId="{2A280185-2951-464A-AF94-0EA143EB12C2}" srcOrd="0" destOrd="0" parTransId="{966FB47E-DB91-41A6-8A66-234046827923}" sibTransId="{29581775-D4C7-406F-9E6C-2FD1553DD772}"/>
    <dgm:cxn modelId="{D3DA2F34-FA04-4E48-AC30-97D66E0722B0}" type="presParOf" srcId="{9A0A6D96-AEDA-4EAC-A0EB-92F13CB25BDE}" destId="{2AF0825C-4076-496C-B9D3-9CE32B56DA81}" srcOrd="0" destOrd="0" presId="urn:microsoft.com/office/officeart/2018/2/layout/IconLabelList"/>
    <dgm:cxn modelId="{2487CB13-2A55-4D9A-816D-A6C6E4B12C41}" type="presParOf" srcId="{2AF0825C-4076-496C-B9D3-9CE32B56DA81}" destId="{7A9DE1A3-94F8-4DAF-B189-E9AC2A05FF4F}" srcOrd="0" destOrd="0" presId="urn:microsoft.com/office/officeart/2018/2/layout/IconLabelList"/>
    <dgm:cxn modelId="{A262CD96-E73E-4DD1-A962-33D4A1CFDA5C}" type="presParOf" srcId="{2AF0825C-4076-496C-B9D3-9CE32B56DA81}" destId="{CF10F41C-33E3-4BE1-80FD-96F4E6FFF2E0}" srcOrd="1" destOrd="0" presId="urn:microsoft.com/office/officeart/2018/2/layout/IconLabelList"/>
    <dgm:cxn modelId="{99BFE0A9-582E-4C27-91A0-75A26342A7A9}" type="presParOf" srcId="{2AF0825C-4076-496C-B9D3-9CE32B56DA81}" destId="{F17847F7-73C3-4134-9244-8BD4567BFFEB}" srcOrd="2" destOrd="0" presId="urn:microsoft.com/office/officeart/2018/2/layout/IconLabelList"/>
    <dgm:cxn modelId="{54DDD6F0-22FD-47F0-B2A6-EA4CD19D64BA}" type="presParOf" srcId="{9A0A6D96-AEDA-4EAC-A0EB-92F13CB25BDE}" destId="{04B315B1-9EC9-468E-BBC4-C1567383C793}" srcOrd="1" destOrd="0" presId="urn:microsoft.com/office/officeart/2018/2/layout/IconLabelList"/>
    <dgm:cxn modelId="{406467A3-126E-4AB7-9289-48235A661850}" type="presParOf" srcId="{9A0A6D96-AEDA-4EAC-A0EB-92F13CB25BDE}" destId="{DB970FE9-C47B-4C90-A84F-4A17BCEB62FB}" srcOrd="2" destOrd="0" presId="urn:microsoft.com/office/officeart/2018/2/layout/IconLabelList"/>
    <dgm:cxn modelId="{C1C311A1-D54A-4F62-B35D-873C9A96FB28}" type="presParOf" srcId="{DB970FE9-C47B-4C90-A84F-4A17BCEB62FB}" destId="{F8FEDBED-5881-45B9-BE62-4FC0B7CD2D7F}" srcOrd="0" destOrd="0" presId="urn:microsoft.com/office/officeart/2018/2/layout/IconLabelList"/>
    <dgm:cxn modelId="{FB4BE368-4C46-445A-AC8C-24E1518F8F8A}" type="presParOf" srcId="{DB970FE9-C47B-4C90-A84F-4A17BCEB62FB}" destId="{F6CAD367-0406-4E90-A2A4-521845185B53}" srcOrd="1" destOrd="0" presId="urn:microsoft.com/office/officeart/2018/2/layout/IconLabelList"/>
    <dgm:cxn modelId="{1CEB35C9-13AC-45BB-B671-7E0FA79B9825}" type="presParOf" srcId="{DB970FE9-C47B-4C90-A84F-4A17BCEB62FB}" destId="{57866C30-BEFA-431C-98C1-00EB17F0E525}" srcOrd="2" destOrd="0" presId="urn:microsoft.com/office/officeart/2018/2/layout/IconLabelList"/>
    <dgm:cxn modelId="{52F1A9C9-3769-49A0-A062-9E7EC570C605}" type="presParOf" srcId="{9A0A6D96-AEDA-4EAC-A0EB-92F13CB25BDE}" destId="{C143E962-F821-4991-90DE-C167F17561D0}" srcOrd="3" destOrd="0" presId="urn:microsoft.com/office/officeart/2018/2/layout/IconLabelList"/>
    <dgm:cxn modelId="{C464A559-4B8B-4338-AC35-209F3930CAAE}" type="presParOf" srcId="{9A0A6D96-AEDA-4EAC-A0EB-92F13CB25BDE}" destId="{1F16C868-D1A3-41E3-88E8-1A6ABDD6EEA7}" srcOrd="4" destOrd="0" presId="urn:microsoft.com/office/officeart/2018/2/layout/IconLabelList"/>
    <dgm:cxn modelId="{4881C340-DC5E-4AEF-AFCA-B9EDF425784B}" type="presParOf" srcId="{1F16C868-D1A3-41E3-88E8-1A6ABDD6EEA7}" destId="{4DDF7808-8A89-461F-AD88-CAE9DF227179}" srcOrd="0" destOrd="0" presId="urn:microsoft.com/office/officeart/2018/2/layout/IconLabelList"/>
    <dgm:cxn modelId="{3434DC40-2C3F-4A95-AAC8-F786062EB2E3}" type="presParOf" srcId="{1F16C868-D1A3-41E3-88E8-1A6ABDD6EEA7}" destId="{C2465D99-DC85-4BD5-B163-C5E9838BDBAE}" srcOrd="1" destOrd="0" presId="urn:microsoft.com/office/officeart/2018/2/layout/IconLabelList"/>
    <dgm:cxn modelId="{F445D65B-43CF-46F0-A7EF-78E4FD23904F}" type="presParOf" srcId="{1F16C868-D1A3-41E3-88E8-1A6ABDD6EEA7}" destId="{1FF80181-560F-4408-933D-0BC9F25E8757}" srcOrd="2" destOrd="0" presId="urn:microsoft.com/office/officeart/2018/2/layout/IconLabelList"/>
    <dgm:cxn modelId="{7C07284C-CD11-4F22-9ACC-C03FC5C45847}" type="presParOf" srcId="{9A0A6D96-AEDA-4EAC-A0EB-92F13CB25BDE}" destId="{56A39D46-8CEE-4450-BE59-C58C40F22556}" srcOrd="5" destOrd="0" presId="urn:microsoft.com/office/officeart/2018/2/layout/IconLabelList"/>
    <dgm:cxn modelId="{4C547B7B-452E-4287-BE06-3FB34EDAAAAF}" type="presParOf" srcId="{9A0A6D96-AEDA-4EAC-A0EB-92F13CB25BDE}" destId="{028B17D0-E5DD-4569-B192-27AB0DCB2212}" srcOrd="6" destOrd="0" presId="urn:microsoft.com/office/officeart/2018/2/layout/IconLabelList"/>
    <dgm:cxn modelId="{C95FC436-356A-49E1-96AF-4923341A22D7}" type="presParOf" srcId="{028B17D0-E5DD-4569-B192-27AB0DCB2212}" destId="{275AF00E-1CBA-4653-9AA0-458CC92CCFC7}" srcOrd="0" destOrd="0" presId="urn:microsoft.com/office/officeart/2018/2/layout/IconLabelList"/>
    <dgm:cxn modelId="{44E66EC2-3ED8-4F03-8A5E-A3A9666A8413}" type="presParOf" srcId="{028B17D0-E5DD-4569-B192-27AB0DCB2212}" destId="{7B060146-56AA-4D9C-AC70-64325FA1476A}" srcOrd="1" destOrd="0" presId="urn:microsoft.com/office/officeart/2018/2/layout/IconLabelList"/>
    <dgm:cxn modelId="{AFE33BC3-F794-4A31-89B9-01C9DA12E54B}" type="presParOf" srcId="{028B17D0-E5DD-4569-B192-27AB0DCB2212}" destId="{5894B242-9765-4E0E-BC5F-108A972618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4E91B-D26A-4CF6-ADC0-EF664471283B}">
      <dsp:nvSpPr>
        <dsp:cNvPr id="0" name=""/>
        <dsp:cNvSpPr/>
      </dsp:nvSpPr>
      <dsp:spPr>
        <a:xfrm>
          <a:off x="0" y="1669049"/>
          <a:ext cx="5733635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97862-D43D-4662-92C2-AEC608262B4C}">
      <dsp:nvSpPr>
        <dsp:cNvPr id="0" name=""/>
        <dsp:cNvSpPr/>
      </dsp:nvSpPr>
      <dsp:spPr>
        <a:xfrm>
          <a:off x="432760" y="1990937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77009-3B31-4403-963F-7A6A765B5678}">
      <dsp:nvSpPr>
        <dsp:cNvPr id="0" name=""/>
        <dsp:cNvSpPr/>
      </dsp:nvSpPr>
      <dsp:spPr>
        <a:xfrm>
          <a:off x="1652359" y="1669049"/>
          <a:ext cx="2580135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Introdução</a:t>
          </a:r>
          <a:r>
            <a:rPr lang="en-US" sz="1900" b="1" kern="1200" dirty="0"/>
            <a:t> </a:t>
          </a:r>
          <a:r>
            <a:rPr lang="en-US" sz="1900" b="1" kern="1200" dirty="0" err="1"/>
            <a:t>ao</a:t>
          </a:r>
          <a:r>
            <a:rPr lang="en-US" sz="1900" b="1" kern="1200" dirty="0"/>
            <a:t> </a:t>
          </a:r>
          <a:r>
            <a:rPr lang="en-US" sz="1900" b="1" kern="1200" dirty="0" err="1"/>
            <a:t>conceito</a:t>
          </a:r>
          <a:r>
            <a:rPr lang="en-US" sz="1900" b="1" kern="1200" dirty="0"/>
            <a:t> de </a:t>
          </a:r>
          <a:r>
            <a:rPr lang="en-US" sz="1900" b="1" kern="1200" dirty="0" err="1"/>
            <a:t>Sistemas</a:t>
          </a:r>
          <a:r>
            <a:rPr lang="en-US" sz="1900" b="1" kern="1200" dirty="0"/>
            <a:t>  </a:t>
          </a:r>
          <a:r>
            <a:rPr lang="en-US" sz="1900" b="1" kern="1200" dirty="0" err="1"/>
            <a:t>Operacionais</a:t>
          </a:r>
          <a:r>
            <a:rPr lang="en-US" sz="1900" b="1" kern="1200" dirty="0"/>
            <a:t> (SOs)</a:t>
          </a:r>
          <a:endParaRPr lang="en-US" sz="1900" kern="1200" dirty="0"/>
        </a:p>
      </dsp:txBody>
      <dsp:txXfrm>
        <a:off x="1652359" y="1669049"/>
        <a:ext cx="2580135" cy="1430613"/>
      </dsp:txXfrm>
    </dsp:sp>
    <dsp:sp modelId="{3C3635F6-4FC9-4416-B531-C772BCFF51E1}">
      <dsp:nvSpPr>
        <dsp:cNvPr id="0" name=""/>
        <dsp:cNvSpPr/>
      </dsp:nvSpPr>
      <dsp:spPr>
        <a:xfrm>
          <a:off x="4232494" y="1669049"/>
          <a:ext cx="1501140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Histórico e evolução</a:t>
          </a:r>
          <a:endParaRPr lang="en-US" sz="1400" kern="1200"/>
        </a:p>
      </dsp:txBody>
      <dsp:txXfrm>
        <a:off x="4232494" y="1669049"/>
        <a:ext cx="1501140" cy="1430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DE1A3-94F8-4DAF-B189-E9AC2A05FF4F}">
      <dsp:nvSpPr>
        <dsp:cNvPr id="0" name=""/>
        <dsp:cNvSpPr/>
      </dsp:nvSpPr>
      <dsp:spPr>
        <a:xfrm>
          <a:off x="424760" y="423080"/>
          <a:ext cx="691347" cy="691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847F7-73C3-4134-9244-8BD4567BFFEB}">
      <dsp:nvSpPr>
        <dsp:cNvPr id="0" name=""/>
        <dsp:cNvSpPr/>
      </dsp:nvSpPr>
      <dsp:spPr>
        <a:xfrm>
          <a:off x="2270" y="1344909"/>
          <a:ext cx="1536328" cy="61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Quais recursos de HW?  Qual seu uso?</a:t>
          </a:r>
        </a:p>
      </dsp:txBody>
      <dsp:txXfrm>
        <a:off x="2270" y="1344909"/>
        <a:ext cx="1536328" cy="614531"/>
      </dsp:txXfrm>
    </dsp:sp>
    <dsp:sp modelId="{F8FEDBED-5881-45B9-BE62-4FC0B7CD2D7F}">
      <dsp:nvSpPr>
        <dsp:cNvPr id="0" name=""/>
        <dsp:cNvSpPr/>
      </dsp:nvSpPr>
      <dsp:spPr>
        <a:xfrm>
          <a:off x="2229945" y="423080"/>
          <a:ext cx="691347" cy="691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66C30-BEFA-431C-98C1-00EB17F0E525}">
      <dsp:nvSpPr>
        <dsp:cNvPr id="0" name=""/>
        <dsp:cNvSpPr/>
      </dsp:nvSpPr>
      <dsp:spPr>
        <a:xfrm>
          <a:off x="1807455" y="1344909"/>
          <a:ext cx="1536328" cy="61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Tem algum problema? (Segurança, falha…?)  É preciso de manutenção?</a:t>
          </a:r>
        </a:p>
      </dsp:txBody>
      <dsp:txXfrm>
        <a:off x="1807455" y="1344909"/>
        <a:ext cx="1536328" cy="614531"/>
      </dsp:txXfrm>
    </dsp:sp>
    <dsp:sp modelId="{4DDF7808-8A89-461F-AD88-CAE9DF227179}">
      <dsp:nvSpPr>
        <dsp:cNvPr id="0" name=""/>
        <dsp:cNvSpPr/>
      </dsp:nvSpPr>
      <dsp:spPr>
        <a:xfrm>
          <a:off x="4035131" y="423080"/>
          <a:ext cx="691347" cy="691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80181-560F-4408-933D-0BC9F25E8757}">
      <dsp:nvSpPr>
        <dsp:cNvPr id="0" name=""/>
        <dsp:cNvSpPr/>
      </dsp:nvSpPr>
      <dsp:spPr>
        <a:xfrm>
          <a:off x="3612641" y="1344909"/>
          <a:ext cx="1536328" cy="61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Chegou um email?  Entre outros…</a:t>
          </a:r>
        </a:p>
      </dsp:txBody>
      <dsp:txXfrm>
        <a:off x="3612641" y="1344909"/>
        <a:ext cx="1536328" cy="614531"/>
      </dsp:txXfrm>
    </dsp:sp>
    <dsp:sp modelId="{275AF00E-1CBA-4653-9AA0-458CC92CCFC7}">
      <dsp:nvSpPr>
        <dsp:cNvPr id="0" name=""/>
        <dsp:cNvSpPr/>
      </dsp:nvSpPr>
      <dsp:spPr>
        <a:xfrm>
          <a:off x="5840316" y="423080"/>
          <a:ext cx="691347" cy="691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4B242-9765-4E0E-BC5F-108A9726185B}">
      <dsp:nvSpPr>
        <dsp:cNvPr id="0" name=""/>
        <dsp:cNvSpPr/>
      </dsp:nvSpPr>
      <dsp:spPr>
        <a:xfrm>
          <a:off x="5417826" y="1344909"/>
          <a:ext cx="1536328" cy="61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Chamadas de sistema [e.g. </a:t>
          </a:r>
          <a:r>
            <a:rPr lang="en-US" sz="1100" i="1" kern="1200"/>
            <a:t>malloc</a:t>
          </a:r>
          <a:r>
            <a:rPr lang="en-US" sz="1100" kern="1200"/>
            <a:t>()] – programas de sistema</a:t>
          </a:r>
        </a:p>
      </dsp:txBody>
      <dsp:txXfrm>
        <a:off x="5417826" y="1344909"/>
        <a:ext cx="1536328" cy="614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5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98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8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81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876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80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03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240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448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888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669" y="808990"/>
            <a:ext cx="807466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50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29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05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1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65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97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32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69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90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085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://www.fsmlab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7739" y="4215129"/>
            <a:ext cx="67310" cy="2633980"/>
          </a:xfrm>
          <a:custGeom>
            <a:avLst/>
            <a:gdLst/>
            <a:ahLst/>
            <a:cxnLst/>
            <a:rect l="l" t="t" r="r" b="b"/>
            <a:pathLst>
              <a:path w="67310" h="2633979">
                <a:moveTo>
                  <a:pt x="0" y="2633980"/>
                </a:moveTo>
                <a:lnTo>
                  <a:pt x="67300" y="2633980"/>
                </a:lnTo>
                <a:lnTo>
                  <a:pt x="67300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7739" y="1270"/>
            <a:ext cx="67310" cy="1689100"/>
          </a:xfrm>
          <a:custGeom>
            <a:avLst/>
            <a:gdLst/>
            <a:ahLst/>
            <a:cxnLst/>
            <a:rect l="l" t="t" r="r" b="b"/>
            <a:pathLst>
              <a:path w="67310" h="1689100">
                <a:moveTo>
                  <a:pt x="0" y="1689100"/>
                </a:moveTo>
                <a:lnTo>
                  <a:pt x="67300" y="1689100"/>
                </a:lnTo>
                <a:lnTo>
                  <a:pt x="67300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9158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79" h="2633979">
                <a:moveTo>
                  <a:pt x="0" y="2633980"/>
                </a:moveTo>
                <a:lnTo>
                  <a:pt x="81269" y="2633980"/>
                </a:lnTo>
                <a:lnTo>
                  <a:pt x="81269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9158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79" h="1689100">
                <a:moveTo>
                  <a:pt x="0" y="1689100"/>
                </a:moveTo>
                <a:lnTo>
                  <a:pt x="81269" y="1689100"/>
                </a:lnTo>
                <a:lnTo>
                  <a:pt x="81269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0578" y="4215129"/>
            <a:ext cx="80010" cy="2633980"/>
          </a:xfrm>
          <a:custGeom>
            <a:avLst/>
            <a:gdLst/>
            <a:ahLst/>
            <a:cxnLst/>
            <a:rect l="l" t="t" r="r" b="b"/>
            <a:pathLst>
              <a:path w="80010" h="2633979">
                <a:moveTo>
                  <a:pt x="0" y="2633980"/>
                </a:moveTo>
                <a:lnTo>
                  <a:pt x="79999" y="2633980"/>
                </a:lnTo>
                <a:lnTo>
                  <a:pt x="79999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D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0578" y="1270"/>
            <a:ext cx="80010" cy="1689100"/>
          </a:xfrm>
          <a:custGeom>
            <a:avLst/>
            <a:gdLst/>
            <a:ahLst/>
            <a:cxnLst/>
            <a:rect l="l" t="t" r="r" b="b"/>
            <a:pathLst>
              <a:path w="80010" h="1689100">
                <a:moveTo>
                  <a:pt x="0" y="1689100"/>
                </a:moveTo>
                <a:lnTo>
                  <a:pt x="79999" y="1689100"/>
                </a:lnTo>
                <a:lnTo>
                  <a:pt x="79999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D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0729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79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EC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072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79" h="1689100">
                <a:moveTo>
                  <a:pt x="0" y="1689100"/>
                </a:moveTo>
                <a:lnTo>
                  <a:pt x="81268" y="1689100"/>
                </a:lnTo>
                <a:lnTo>
                  <a:pt x="81268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EC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2149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214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5" y="1689100"/>
                </a:lnTo>
                <a:lnTo>
                  <a:pt x="81265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3569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0D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8356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5" y="1689100"/>
                </a:lnTo>
                <a:lnTo>
                  <a:pt x="81265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0D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4988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4988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6" y="1689100"/>
                </a:lnTo>
                <a:lnTo>
                  <a:pt x="81266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6408" y="4215129"/>
            <a:ext cx="80010" cy="2633980"/>
          </a:xfrm>
          <a:custGeom>
            <a:avLst/>
            <a:gdLst/>
            <a:ahLst/>
            <a:cxnLst/>
            <a:rect l="l" t="t" r="r" b="b"/>
            <a:pathLst>
              <a:path w="80010" h="2633979">
                <a:moveTo>
                  <a:pt x="0" y="2633980"/>
                </a:moveTo>
                <a:lnTo>
                  <a:pt x="79997" y="2633980"/>
                </a:lnTo>
                <a:lnTo>
                  <a:pt x="79997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2D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6408" y="1270"/>
            <a:ext cx="80010" cy="1689100"/>
          </a:xfrm>
          <a:custGeom>
            <a:avLst/>
            <a:gdLst/>
            <a:ahLst/>
            <a:cxnLst/>
            <a:rect l="l" t="t" r="r" b="b"/>
            <a:pathLst>
              <a:path w="80010" h="1689100">
                <a:moveTo>
                  <a:pt x="0" y="1689100"/>
                </a:moveTo>
                <a:lnTo>
                  <a:pt x="79997" y="1689100"/>
                </a:lnTo>
                <a:lnTo>
                  <a:pt x="79997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2D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6559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655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6" y="1689100"/>
                </a:lnTo>
                <a:lnTo>
                  <a:pt x="81266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7979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4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797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5" y="1689100"/>
                </a:lnTo>
                <a:lnTo>
                  <a:pt x="81265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4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9399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39399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30"/>
                </a:moveTo>
                <a:lnTo>
                  <a:pt x="81265" y="1065530"/>
                </a:lnTo>
                <a:lnTo>
                  <a:pt x="81265" y="0"/>
                </a:lnTo>
                <a:lnTo>
                  <a:pt x="0" y="0"/>
                </a:lnTo>
                <a:lnTo>
                  <a:pt x="0" y="106553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70817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70817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30"/>
                </a:moveTo>
                <a:lnTo>
                  <a:pt x="81268" y="1065530"/>
                </a:lnTo>
                <a:lnTo>
                  <a:pt x="81268" y="0"/>
                </a:lnTo>
                <a:lnTo>
                  <a:pt x="0" y="0"/>
                </a:lnTo>
                <a:lnTo>
                  <a:pt x="0" y="1065530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2236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2236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30"/>
                </a:moveTo>
                <a:lnTo>
                  <a:pt x="81268" y="1065530"/>
                </a:lnTo>
                <a:lnTo>
                  <a:pt x="81268" y="0"/>
                </a:lnTo>
                <a:lnTo>
                  <a:pt x="0" y="0"/>
                </a:lnTo>
                <a:lnTo>
                  <a:pt x="0" y="106553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2387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32387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30"/>
                </a:moveTo>
                <a:lnTo>
                  <a:pt x="81268" y="1065530"/>
                </a:lnTo>
                <a:lnTo>
                  <a:pt x="81268" y="0"/>
                </a:lnTo>
                <a:lnTo>
                  <a:pt x="0" y="0"/>
                </a:lnTo>
                <a:lnTo>
                  <a:pt x="0" y="1065530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63806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3806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30"/>
                </a:moveTo>
                <a:lnTo>
                  <a:pt x="81268" y="1065530"/>
                </a:lnTo>
                <a:lnTo>
                  <a:pt x="81268" y="0"/>
                </a:lnTo>
                <a:lnTo>
                  <a:pt x="0" y="0"/>
                </a:lnTo>
                <a:lnTo>
                  <a:pt x="0" y="106553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95227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5227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30"/>
                </a:moveTo>
                <a:lnTo>
                  <a:pt x="81268" y="1065530"/>
                </a:lnTo>
                <a:lnTo>
                  <a:pt x="81268" y="0"/>
                </a:lnTo>
                <a:lnTo>
                  <a:pt x="0" y="0"/>
                </a:lnTo>
                <a:lnTo>
                  <a:pt x="0" y="1065530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26647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26647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30"/>
                </a:moveTo>
                <a:lnTo>
                  <a:pt x="81265" y="1065530"/>
                </a:lnTo>
                <a:lnTo>
                  <a:pt x="81265" y="0"/>
                </a:lnTo>
                <a:lnTo>
                  <a:pt x="0" y="0"/>
                </a:lnTo>
                <a:lnTo>
                  <a:pt x="0" y="1065530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58067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58067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5" y="1689100"/>
                </a:lnTo>
                <a:lnTo>
                  <a:pt x="81265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89486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89486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6" y="1689100"/>
                </a:lnTo>
                <a:lnTo>
                  <a:pt x="81266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19637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19637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6" y="1689100"/>
                </a:lnTo>
                <a:lnTo>
                  <a:pt x="81266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1054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1054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8" y="1689100"/>
                </a:lnTo>
                <a:lnTo>
                  <a:pt x="81268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2474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82474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8" y="1689100"/>
                </a:lnTo>
                <a:lnTo>
                  <a:pt x="81268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3894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13894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8" y="1689100"/>
                </a:lnTo>
                <a:lnTo>
                  <a:pt x="81268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45314" y="4215129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5314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8" y="1689100"/>
                </a:lnTo>
                <a:lnTo>
                  <a:pt x="81268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76734" y="4215129"/>
            <a:ext cx="80010" cy="2633980"/>
          </a:xfrm>
          <a:custGeom>
            <a:avLst/>
            <a:gdLst/>
            <a:ahLst/>
            <a:cxnLst/>
            <a:rect l="l" t="t" r="r" b="b"/>
            <a:pathLst>
              <a:path w="80010" h="2633979">
                <a:moveTo>
                  <a:pt x="0" y="2633980"/>
                </a:moveTo>
                <a:lnTo>
                  <a:pt x="79999" y="2633980"/>
                </a:lnTo>
                <a:lnTo>
                  <a:pt x="79999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0" y="1270"/>
            <a:ext cx="9133840" cy="6847840"/>
            <a:chOff x="0" y="1270"/>
            <a:chExt cx="9133840" cy="6847840"/>
          </a:xfrm>
        </p:grpSpPr>
        <p:sp>
          <p:nvSpPr>
            <p:cNvPr id="52" name="object 52"/>
            <p:cNvSpPr/>
            <p:nvPr/>
          </p:nvSpPr>
          <p:spPr>
            <a:xfrm>
              <a:off x="1776734" y="1270"/>
              <a:ext cx="80010" cy="1689100"/>
            </a:xfrm>
            <a:custGeom>
              <a:avLst/>
              <a:gdLst/>
              <a:ahLst/>
              <a:cxnLst/>
              <a:rect l="l" t="t" r="r" b="b"/>
              <a:pathLst>
                <a:path w="80010" h="1689100">
                  <a:moveTo>
                    <a:pt x="0" y="1689100"/>
                  </a:moveTo>
                  <a:lnTo>
                    <a:pt x="79999" y="1689100"/>
                  </a:lnTo>
                  <a:lnTo>
                    <a:pt x="79999" y="0"/>
                  </a:lnTo>
                  <a:lnTo>
                    <a:pt x="0" y="0"/>
                  </a:lnTo>
                  <a:lnTo>
                    <a:pt x="0" y="168910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06884" y="1270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6" y="0"/>
                  </a:moveTo>
                  <a:lnTo>
                    <a:pt x="12685" y="0"/>
                  </a:lnTo>
                  <a:lnTo>
                    <a:pt x="0" y="6847839"/>
                  </a:lnTo>
                  <a:lnTo>
                    <a:pt x="69849" y="6847839"/>
                  </a:lnTo>
                  <a:lnTo>
                    <a:pt x="81266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38304" y="1270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5" y="0"/>
                  </a:moveTo>
                  <a:lnTo>
                    <a:pt x="12685" y="0"/>
                  </a:lnTo>
                  <a:lnTo>
                    <a:pt x="0" y="6847839"/>
                  </a:lnTo>
                  <a:lnTo>
                    <a:pt x="68580" y="6847839"/>
                  </a:lnTo>
                  <a:lnTo>
                    <a:pt x="81265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6972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0114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32560" y="1269"/>
              <a:ext cx="80010" cy="6847840"/>
            </a:xfrm>
            <a:custGeom>
              <a:avLst/>
              <a:gdLst/>
              <a:ahLst/>
              <a:cxnLst/>
              <a:rect l="l" t="t" r="r" b="b"/>
              <a:pathLst>
                <a:path w="80009" h="6847840">
                  <a:moveTo>
                    <a:pt x="7999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79997" y="6847840"/>
                  </a:lnTo>
                  <a:lnTo>
                    <a:pt x="79997" y="4213860"/>
                  </a:lnTo>
                  <a:close/>
                </a:path>
                <a:path w="80009" h="6847840">
                  <a:moveTo>
                    <a:pt x="7999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79997" y="2322830"/>
                  </a:lnTo>
                  <a:lnTo>
                    <a:pt x="79997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271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9413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2555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697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88392" y="1270"/>
              <a:ext cx="80010" cy="6847840"/>
            </a:xfrm>
            <a:custGeom>
              <a:avLst/>
              <a:gdLst/>
              <a:ahLst/>
              <a:cxnLst/>
              <a:rect l="l" t="t" r="r" b="b"/>
              <a:pathLst>
                <a:path w="80009" h="6847840">
                  <a:moveTo>
                    <a:pt x="79999" y="0"/>
                  </a:moveTo>
                  <a:lnTo>
                    <a:pt x="11419" y="0"/>
                  </a:lnTo>
                  <a:lnTo>
                    <a:pt x="0" y="6847840"/>
                  </a:lnTo>
                  <a:lnTo>
                    <a:pt x="68579" y="6847840"/>
                  </a:lnTo>
                  <a:lnTo>
                    <a:pt x="79999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1854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4996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138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1280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80" h="6847840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4220" y="1269"/>
              <a:ext cx="80010" cy="6847840"/>
            </a:xfrm>
            <a:custGeom>
              <a:avLst/>
              <a:gdLst/>
              <a:ahLst/>
              <a:cxnLst/>
              <a:rect l="l" t="t" r="r" b="b"/>
              <a:pathLst>
                <a:path w="80009" h="6847840">
                  <a:moveTo>
                    <a:pt x="7999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79997" y="6847840"/>
                  </a:lnTo>
                  <a:lnTo>
                    <a:pt x="79997" y="4213860"/>
                  </a:lnTo>
                  <a:close/>
                </a:path>
                <a:path w="80009" h="6847840">
                  <a:moveTo>
                    <a:pt x="7999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79997" y="2946400"/>
                  </a:lnTo>
                  <a:lnTo>
                    <a:pt x="79997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437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79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79" h="6847840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0579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79" h="6847840">
                  <a:moveTo>
                    <a:pt x="81267" y="4213860"/>
                  </a:moveTo>
                  <a:lnTo>
                    <a:pt x="0" y="421386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4213860"/>
                  </a:lnTo>
                  <a:close/>
                </a:path>
                <a:path w="81279" h="6847840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7209" y="1270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79" h="6847840">
                  <a:moveTo>
                    <a:pt x="81268" y="0"/>
                  </a:moveTo>
                  <a:lnTo>
                    <a:pt x="12688" y="0"/>
                  </a:lnTo>
                  <a:lnTo>
                    <a:pt x="0" y="6847840"/>
                  </a:lnTo>
                  <a:lnTo>
                    <a:pt x="68580" y="6847840"/>
                  </a:lnTo>
                  <a:lnTo>
                    <a:pt x="81268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863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79" h="6847840">
                  <a:moveTo>
                    <a:pt x="81267" y="2946400"/>
                  </a:moveTo>
                  <a:lnTo>
                    <a:pt x="0" y="294640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2946400"/>
                  </a:lnTo>
                  <a:close/>
                </a:path>
                <a:path w="81279" h="6847840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005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79" h="6847840">
                  <a:moveTo>
                    <a:pt x="81267" y="2946400"/>
                  </a:moveTo>
                  <a:lnTo>
                    <a:pt x="0" y="2946400"/>
                  </a:lnTo>
                  <a:lnTo>
                    <a:pt x="0" y="6847840"/>
                  </a:lnTo>
                  <a:lnTo>
                    <a:pt x="81267" y="6847840"/>
                  </a:lnTo>
                  <a:lnTo>
                    <a:pt x="81267" y="2946400"/>
                  </a:lnTo>
                  <a:close/>
                </a:path>
                <a:path w="81279" h="6847840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1470" y="1269"/>
              <a:ext cx="80010" cy="6847840"/>
            </a:xfrm>
            <a:custGeom>
              <a:avLst/>
              <a:gdLst/>
              <a:ahLst/>
              <a:cxnLst/>
              <a:rect l="l" t="t" r="r" b="b"/>
              <a:pathLst>
                <a:path w="80009" h="6847840">
                  <a:moveTo>
                    <a:pt x="79997" y="2946400"/>
                  </a:moveTo>
                  <a:lnTo>
                    <a:pt x="0" y="2946400"/>
                  </a:lnTo>
                  <a:lnTo>
                    <a:pt x="0" y="6847840"/>
                  </a:lnTo>
                  <a:lnTo>
                    <a:pt x="79997" y="6847840"/>
                  </a:lnTo>
                  <a:lnTo>
                    <a:pt x="79997" y="2946400"/>
                  </a:lnTo>
                  <a:close/>
                </a:path>
                <a:path w="80009" h="6847840">
                  <a:moveTo>
                    <a:pt x="7999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79997" y="2322830"/>
                  </a:lnTo>
                  <a:lnTo>
                    <a:pt x="79997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162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79" h="6847840">
                  <a:moveTo>
                    <a:pt x="81254" y="2946400"/>
                  </a:moveTo>
                  <a:lnTo>
                    <a:pt x="0" y="2946400"/>
                  </a:lnTo>
                  <a:lnTo>
                    <a:pt x="0" y="6847840"/>
                  </a:lnTo>
                  <a:lnTo>
                    <a:pt x="81254" y="6847840"/>
                  </a:lnTo>
                  <a:lnTo>
                    <a:pt x="81254" y="2946400"/>
                  </a:lnTo>
                  <a:close/>
                </a:path>
                <a:path w="81279" h="6847840">
                  <a:moveTo>
                    <a:pt x="812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54" y="2322830"/>
                  </a:lnTo>
                  <a:lnTo>
                    <a:pt x="81254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304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79" h="6847840">
                  <a:moveTo>
                    <a:pt x="81254" y="2946400"/>
                  </a:moveTo>
                  <a:lnTo>
                    <a:pt x="0" y="2946400"/>
                  </a:lnTo>
                  <a:lnTo>
                    <a:pt x="0" y="6847840"/>
                  </a:lnTo>
                  <a:lnTo>
                    <a:pt x="81254" y="6847840"/>
                  </a:lnTo>
                  <a:lnTo>
                    <a:pt x="81254" y="2946400"/>
                  </a:lnTo>
                  <a:close/>
                </a:path>
                <a:path w="81279" h="6847840">
                  <a:moveTo>
                    <a:pt x="812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54" y="2322830"/>
                  </a:lnTo>
                  <a:lnTo>
                    <a:pt x="81254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446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79" h="6847840">
                  <a:moveTo>
                    <a:pt x="81254" y="2946400"/>
                  </a:moveTo>
                  <a:lnTo>
                    <a:pt x="0" y="2946400"/>
                  </a:lnTo>
                  <a:lnTo>
                    <a:pt x="0" y="6847840"/>
                  </a:lnTo>
                  <a:lnTo>
                    <a:pt x="81254" y="6847840"/>
                  </a:lnTo>
                  <a:lnTo>
                    <a:pt x="81254" y="2946400"/>
                  </a:lnTo>
                  <a:close/>
                </a:path>
                <a:path w="81279" h="6847840">
                  <a:moveTo>
                    <a:pt x="812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54" y="2322830"/>
                  </a:lnTo>
                  <a:lnTo>
                    <a:pt x="81254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880" y="1269"/>
              <a:ext cx="81280" cy="6847840"/>
            </a:xfrm>
            <a:custGeom>
              <a:avLst/>
              <a:gdLst/>
              <a:ahLst/>
              <a:cxnLst/>
              <a:rect l="l" t="t" r="r" b="b"/>
              <a:pathLst>
                <a:path w="81280" h="6847840">
                  <a:moveTo>
                    <a:pt x="81254" y="2946400"/>
                  </a:moveTo>
                  <a:lnTo>
                    <a:pt x="0" y="2946400"/>
                  </a:lnTo>
                  <a:lnTo>
                    <a:pt x="0" y="6847840"/>
                  </a:lnTo>
                  <a:lnTo>
                    <a:pt x="81254" y="6847840"/>
                  </a:lnTo>
                  <a:lnTo>
                    <a:pt x="81254" y="2946400"/>
                  </a:lnTo>
                  <a:close/>
                </a:path>
                <a:path w="81280" h="6847840">
                  <a:moveTo>
                    <a:pt x="812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54" y="2322830"/>
                  </a:lnTo>
                  <a:lnTo>
                    <a:pt x="81254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1269"/>
              <a:ext cx="68580" cy="6847840"/>
            </a:xfrm>
            <a:custGeom>
              <a:avLst/>
              <a:gdLst/>
              <a:ahLst/>
              <a:cxnLst/>
              <a:rect l="l" t="t" r="r" b="b"/>
              <a:pathLst>
                <a:path w="68580" h="6847840">
                  <a:moveTo>
                    <a:pt x="68554" y="2946400"/>
                  </a:moveTo>
                  <a:lnTo>
                    <a:pt x="0" y="2946400"/>
                  </a:lnTo>
                  <a:lnTo>
                    <a:pt x="0" y="6847840"/>
                  </a:lnTo>
                  <a:lnTo>
                    <a:pt x="68554" y="6847840"/>
                  </a:lnTo>
                  <a:lnTo>
                    <a:pt x="68554" y="2946400"/>
                  </a:lnTo>
                  <a:close/>
                </a:path>
                <a:path w="68580" h="6847840">
                  <a:moveTo>
                    <a:pt x="685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68554" y="2322830"/>
                  </a:lnTo>
                  <a:lnTo>
                    <a:pt x="68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15770" y="1690370"/>
              <a:ext cx="7418070" cy="2524760"/>
            </a:xfrm>
            <a:custGeom>
              <a:avLst/>
              <a:gdLst/>
              <a:ahLst/>
              <a:cxnLst/>
              <a:rect l="l" t="t" r="r" b="b"/>
              <a:pathLst>
                <a:path w="7418070" h="2524760">
                  <a:moveTo>
                    <a:pt x="7418070" y="0"/>
                  </a:moveTo>
                  <a:lnTo>
                    <a:pt x="0" y="0"/>
                  </a:lnTo>
                  <a:lnTo>
                    <a:pt x="0" y="2524760"/>
                  </a:lnTo>
                  <a:lnTo>
                    <a:pt x="7418070" y="252476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2769" y="3582670"/>
              <a:ext cx="566420" cy="632460"/>
            </a:xfrm>
            <a:custGeom>
              <a:avLst/>
              <a:gdLst/>
              <a:ahLst/>
              <a:cxnLst/>
              <a:rect l="l" t="t" r="r" b="b"/>
              <a:pathLst>
                <a:path w="566419" h="632460">
                  <a:moveTo>
                    <a:pt x="566420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566420" y="63245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15770" y="1066799"/>
              <a:ext cx="1141730" cy="1257300"/>
            </a:xfrm>
            <a:custGeom>
              <a:avLst/>
              <a:gdLst/>
              <a:ahLst/>
              <a:cxnLst/>
              <a:rect l="l" t="t" r="r" b="b"/>
              <a:pathLst>
                <a:path w="1141730" h="1257300">
                  <a:moveTo>
                    <a:pt x="1141730" y="0"/>
                  </a:moveTo>
                  <a:lnTo>
                    <a:pt x="565150" y="0"/>
                  </a:lnTo>
                  <a:lnTo>
                    <a:pt x="565150" y="623570"/>
                  </a:lnTo>
                  <a:lnTo>
                    <a:pt x="0" y="623570"/>
                  </a:lnTo>
                  <a:lnTo>
                    <a:pt x="0" y="1257300"/>
                  </a:lnTo>
                  <a:lnTo>
                    <a:pt x="565150" y="1257300"/>
                  </a:lnTo>
                  <a:lnTo>
                    <a:pt x="565150" y="626110"/>
                  </a:lnTo>
                  <a:lnTo>
                    <a:pt x="1141730" y="626110"/>
                  </a:lnTo>
                  <a:lnTo>
                    <a:pt x="11417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3582670"/>
              <a:ext cx="574040" cy="632460"/>
            </a:xfrm>
            <a:custGeom>
              <a:avLst/>
              <a:gdLst/>
              <a:ahLst/>
              <a:cxnLst/>
              <a:rect l="l" t="t" r="r" b="b"/>
              <a:pathLst>
                <a:path w="574039" h="632460">
                  <a:moveTo>
                    <a:pt x="574039" y="0"/>
                  </a:moveTo>
                  <a:lnTo>
                    <a:pt x="0" y="0"/>
                  </a:lnTo>
                  <a:lnTo>
                    <a:pt x="0" y="632459"/>
                  </a:lnTo>
                  <a:lnTo>
                    <a:pt x="574039" y="63245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80920" y="1690370"/>
              <a:ext cx="576580" cy="633730"/>
            </a:xfrm>
            <a:custGeom>
              <a:avLst/>
              <a:gdLst/>
              <a:ahLst/>
              <a:cxnLst/>
              <a:rect l="l" t="t" r="r" b="b"/>
              <a:pathLst>
                <a:path w="576580" h="633730">
                  <a:moveTo>
                    <a:pt x="576580" y="0"/>
                  </a:moveTo>
                  <a:lnTo>
                    <a:pt x="0" y="0"/>
                  </a:lnTo>
                  <a:lnTo>
                    <a:pt x="0" y="633729"/>
                  </a:lnTo>
                  <a:lnTo>
                    <a:pt x="576580" y="63372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41730" y="2324099"/>
              <a:ext cx="574040" cy="623570"/>
            </a:xfrm>
            <a:custGeom>
              <a:avLst/>
              <a:gdLst/>
              <a:ahLst/>
              <a:cxnLst/>
              <a:rect l="l" t="t" r="r" b="b"/>
              <a:pathLst>
                <a:path w="574039" h="623569">
                  <a:moveTo>
                    <a:pt x="574039" y="0"/>
                  </a:moveTo>
                  <a:lnTo>
                    <a:pt x="0" y="0"/>
                  </a:lnTo>
                  <a:lnTo>
                    <a:pt x="0" y="623570"/>
                  </a:lnTo>
                  <a:lnTo>
                    <a:pt x="574039" y="62357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2324099"/>
              <a:ext cx="572770" cy="623570"/>
            </a:xfrm>
            <a:custGeom>
              <a:avLst/>
              <a:gdLst/>
              <a:ahLst/>
              <a:cxnLst/>
              <a:rect l="l" t="t" r="r" b="b"/>
              <a:pathLst>
                <a:path w="572770" h="623569">
                  <a:moveTo>
                    <a:pt x="572770" y="0"/>
                  </a:moveTo>
                  <a:lnTo>
                    <a:pt x="0" y="0"/>
                  </a:lnTo>
                  <a:lnTo>
                    <a:pt x="0" y="623570"/>
                  </a:lnTo>
                  <a:lnTo>
                    <a:pt x="572770" y="62357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15770" y="2324099"/>
              <a:ext cx="565150" cy="623570"/>
            </a:xfrm>
            <a:custGeom>
              <a:avLst/>
              <a:gdLst/>
              <a:ahLst/>
              <a:cxnLst/>
              <a:rect l="l" t="t" r="r" b="b"/>
              <a:pathLst>
                <a:path w="565150" h="623569">
                  <a:moveTo>
                    <a:pt x="565150" y="0"/>
                  </a:moveTo>
                  <a:lnTo>
                    <a:pt x="0" y="0"/>
                  </a:lnTo>
                  <a:lnTo>
                    <a:pt x="0" y="623570"/>
                  </a:lnTo>
                  <a:lnTo>
                    <a:pt x="565150" y="62357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2769" y="2947670"/>
              <a:ext cx="566420" cy="635000"/>
            </a:xfrm>
            <a:custGeom>
              <a:avLst/>
              <a:gdLst/>
              <a:ahLst/>
              <a:cxnLst/>
              <a:rect l="l" t="t" r="r" b="b"/>
              <a:pathLst>
                <a:path w="566419" h="635000">
                  <a:moveTo>
                    <a:pt x="56642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66420" y="63500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41730" y="2947670"/>
              <a:ext cx="574040" cy="635000"/>
            </a:xfrm>
            <a:custGeom>
              <a:avLst/>
              <a:gdLst/>
              <a:ahLst/>
              <a:cxnLst/>
              <a:rect l="l" t="t" r="r" b="b"/>
              <a:pathLst>
                <a:path w="574039" h="635000">
                  <a:moveTo>
                    <a:pt x="574039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74039" y="63500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3049270" y="2159000"/>
            <a:ext cx="31229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FF"/>
                </a:solidFill>
              </a:rPr>
              <a:t>Sist</a:t>
            </a:r>
            <a:r>
              <a:rPr sz="5000" dirty="0">
                <a:solidFill>
                  <a:srgbClr val="FFFFFF"/>
                </a:solidFill>
              </a:rPr>
              <a:t>e</a:t>
            </a:r>
            <a:r>
              <a:rPr sz="5000" spc="-5" dirty="0">
                <a:solidFill>
                  <a:srgbClr val="FFFFFF"/>
                </a:solidFill>
              </a:rPr>
              <a:t>mas</a:t>
            </a:r>
            <a:endParaRPr sz="5000" dirty="0"/>
          </a:p>
        </p:txBody>
      </p:sp>
      <p:sp>
        <p:nvSpPr>
          <p:cNvPr id="90" name="object 90"/>
          <p:cNvSpPr txBox="1"/>
          <p:nvPr/>
        </p:nvSpPr>
        <p:spPr>
          <a:xfrm>
            <a:off x="3049270" y="2951479"/>
            <a:ext cx="3765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acio</a:t>
            </a:r>
            <a:r>
              <a:rPr sz="5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000" spc="-5" dirty="0">
                <a:solidFill>
                  <a:srgbClr val="FFFFFF"/>
                </a:solidFill>
                <a:latin typeface="Arial"/>
                <a:cs typeface="Arial"/>
              </a:rPr>
              <a:t>ais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239259" y="4692650"/>
            <a:ext cx="2785104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Prof. </a:t>
            </a:r>
            <a:r>
              <a:rPr lang="pt-BR" sz="2000" spc="-5" dirty="0">
                <a:latin typeface="Times New Roman"/>
                <a:cs typeface="Times New Roman"/>
              </a:rPr>
              <a:t>Rui Cesar </a:t>
            </a:r>
            <a:r>
              <a:rPr lang="pt-BR" sz="2000" spc="-5" dirty="0" err="1">
                <a:latin typeface="Times New Roman"/>
                <a:cs typeface="Times New Roman"/>
              </a:rPr>
              <a:t>Marquez</a:t>
            </a:r>
            <a:endParaRPr lang="pt-BR" sz="20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564890" y="6059170"/>
            <a:ext cx="5287645" cy="6731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Apresentação baseada </a:t>
            </a:r>
            <a:r>
              <a:rPr sz="1400" dirty="0">
                <a:latin typeface="Times New Roman"/>
                <a:cs typeface="Times New Roman"/>
              </a:rPr>
              <a:t>nos slides da </a:t>
            </a:r>
            <a:r>
              <a:rPr sz="1400" spc="-5" dirty="0">
                <a:latin typeface="Times New Roman"/>
                <a:cs typeface="Times New Roman"/>
              </a:rPr>
              <a:t>Profa. Dra. Kalinka Castelo Branco,  </a:t>
            </a:r>
            <a:r>
              <a:rPr sz="1400" dirty="0">
                <a:latin typeface="Times New Roman"/>
                <a:cs typeface="Times New Roman"/>
              </a:rPr>
              <a:t>do </a:t>
            </a:r>
            <a:r>
              <a:rPr sz="1400" spc="-5" dirty="0">
                <a:latin typeface="Times New Roman"/>
                <a:cs typeface="Times New Roman"/>
              </a:rPr>
              <a:t>Prof. Dr. Antônio Carlos Sementille </a:t>
            </a:r>
            <a:r>
              <a:rPr sz="1400" dirty="0">
                <a:latin typeface="Times New Roman"/>
                <a:cs typeface="Times New Roman"/>
              </a:rPr>
              <a:t>e nas </a:t>
            </a:r>
            <a:r>
              <a:rPr sz="1400" spc="-5" dirty="0">
                <a:latin typeface="Times New Roman"/>
                <a:cs typeface="Times New Roman"/>
              </a:rPr>
              <a:t>transparências </a:t>
            </a:r>
            <a:r>
              <a:rPr sz="1400" dirty="0">
                <a:latin typeface="Times New Roman"/>
                <a:cs typeface="Times New Roman"/>
              </a:rPr>
              <a:t>fornecidas no  </a:t>
            </a:r>
            <a:r>
              <a:rPr sz="1400" spc="-5" dirty="0">
                <a:latin typeface="Times New Roman"/>
                <a:cs typeface="Times New Roman"/>
              </a:rPr>
              <a:t>site </a:t>
            </a:r>
            <a:r>
              <a:rPr sz="1400" dirty="0">
                <a:latin typeface="Times New Roman"/>
                <a:cs typeface="Times New Roman"/>
              </a:rPr>
              <a:t>de </a:t>
            </a:r>
            <a:r>
              <a:rPr sz="1400" spc="-5" dirty="0">
                <a:latin typeface="Times New Roman"/>
                <a:cs typeface="Times New Roman"/>
              </a:rPr>
              <a:t>compra </a:t>
            </a:r>
            <a:r>
              <a:rPr sz="1400" dirty="0">
                <a:latin typeface="Times New Roman"/>
                <a:cs typeface="Times New Roman"/>
              </a:rPr>
              <a:t>do livro </a:t>
            </a:r>
            <a:r>
              <a:rPr sz="1400" spc="-5" dirty="0">
                <a:latin typeface="Times New Roman"/>
                <a:cs typeface="Times New Roman"/>
              </a:rPr>
              <a:t>“Sistemas Operacionais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Modernos”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250" y="1"/>
            <a:ext cx="446405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 dirty="0" err="1"/>
              <a:t>I</a:t>
            </a:r>
            <a:r>
              <a:rPr lang="en-US" sz="3600" spc="-10" dirty="0" err="1"/>
              <a:t>n</a:t>
            </a:r>
            <a:r>
              <a:rPr lang="en-US" sz="3600" spc="5" dirty="0" err="1"/>
              <a:t>t</a:t>
            </a:r>
            <a:r>
              <a:rPr lang="en-US" sz="3600" spc="-5" dirty="0" err="1"/>
              <a:t>ro</a:t>
            </a:r>
            <a:r>
              <a:rPr lang="en-US" sz="3600" spc="-10" dirty="0" err="1"/>
              <a:t>d</a:t>
            </a:r>
            <a:r>
              <a:rPr lang="en-US" sz="3600" spc="-5" dirty="0" err="1"/>
              <a:t>ução</a:t>
            </a:r>
            <a:endParaRPr lang="en-US" sz="3600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772400" y="5578475"/>
            <a:ext cx="856683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1D60167-4931-47E6-BA6A-407CBD079E47}" type="slidenum">
              <a:rPr lang="en-US" sz="3200"/>
              <a:pPr defTabSz="914400">
                <a:spcAft>
                  <a:spcPts val="600"/>
                </a:spcAft>
              </a:pPr>
              <a:t>10</a:t>
            </a:fld>
            <a:endParaRPr lang="en-US" sz="3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B80EA-BABA-4E20-B6A9-9D7D26BB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79" r="36278"/>
          <a:stretch/>
        </p:blipFill>
        <p:spPr>
          <a:xfrm>
            <a:off x="623" y="10"/>
            <a:ext cx="262651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object 3"/>
          <p:cNvSpPr txBox="1"/>
          <p:nvPr/>
        </p:nvSpPr>
        <p:spPr>
          <a:xfrm>
            <a:off x="2913459" y="685801"/>
            <a:ext cx="4969554" cy="269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628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spc="-5" dirty="0">
                <a:solidFill>
                  <a:schemeClr val="bg2">
                    <a:lumMod val="75000"/>
                  </a:schemeClr>
                </a:solidFill>
              </a:rPr>
              <a:t>1.3 </a:t>
            </a:r>
            <a:r>
              <a:rPr lang="en-US" b="1" spc="-5" dirty="0" err="1">
                <a:solidFill>
                  <a:schemeClr val="bg2">
                    <a:lumMod val="75000"/>
                  </a:schemeClr>
                </a:solidFill>
              </a:rPr>
              <a:t>Definição</a:t>
            </a:r>
            <a:r>
              <a:rPr lang="en-US" b="1" spc="-5" dirty="0">
                <a:solidFill>
                  <a:schemeClr val="bg2">
                    <a:lumMod val="75000"/>
                  </a:schemeClr>
                </a:solidFill>
              </a:rPr>
              <a:t> de Sistema</a:t>
            </a:r>
            <a:r>
              <a:rPr lang="en-US" b="1" spc="-1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spc="-5" dirty="0" err="1">
                <a:solidFill>
                  <a:schemeClr val="bg2">
                    <a:lumMod val="75000"/>
                  </a:schemeClr>
                </a:solidFill>
              </a:rPr>
              <a:t>Operacional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2700" marR="508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Um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sistema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operacional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é 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um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programa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ou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conjunto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 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programas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interrelacionados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cuja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finalidade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é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agir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como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pc="5" dirty="0">
                <a:solidFill>
                  <a:schemeClr val="bg2">
                    <a:lumMod val="75000"/>
                  </a:schemeClr>
                </a:solidFill>
              </a:rPr>
              <a:t>a) 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intermediário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entre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 </a:t>
            </a:r>
            <a:r>
              <a:rPr lang="en-US" spc="-10" dirty="0" err="1">
                <a:solidFill>
                  <a:schemeClr val="bg2">
                    <a:lumMod val="75000"/>
                  </a:schemeClr>
                </a:solidFill>
              </a:rPr>
              <a:t>usuário</a:t>
            </a:r>
            <a:r>
              <a:rPr lang="en-US" spc="-1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 o </a:t>
            </a:r>
            <a:r>
              <a:rPr lang="en-US" i="1" spc="-30" dirty="0">
                <a:solidFill>
                  <a:schemeClr val="bg2">
                    <a:lumMod val="75000"/>
                  </a:schemeClr>
                </a:solidFill>
              </a:rPr>
              <a:t>hardware;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 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b)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gereciador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  de </a:t>
            </a:r>
            <a:r>
              <a:rPr lang="en-US" spc="-5" dirty="0" err="1">
                <a:solidFill>
                  <a:schemeClr val="bg2">
                    <a:lumMod val="75000"/>
                  </a:schemeClr>
                </a:solidFill>
              </a:rPr>
              <a:t>recursos</a:t>
            </a:r>
            <a:r>
              <a:rPr lang="en-US" spc="-5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714" y="3114144"/>
            <a:ext cx="4606290" cy="269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C025C6-7371-4AA5-8A33-D14B2223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9" y="485244"/>
            <a:ext cx="64008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Introdução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772400" y="5578475"/>
            <a:ext cx="856683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159" y="206851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5760" marR="43180" indent="-3149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5760" algn="l"/>
              </a:tabLst>
            </a:pPr>
            <a:r>
              <a:rPr lang="en-US"/>
              <a:t>O </a:t>
            </a:r>
            <a:r>
              <a:rPr lang="en-US" spc="-5"/>
              <a:t>Sistema Operacional </a:t>
            </a:r>
            <a:r>
              <a:rPr lang="en-US"/>
              <a:t>é </a:t>
            </a:r>
            <a:r>
              <a:rPr lang="en-US" spc="-5"/>
              <a:t>uma interface HW/SW  aplicativo</a:t>
            </a:r>
            <a:endParaRPr lang="en-US"/>
          </a:p>
          <a:p>
            <a:pPr marL="365760" indent="-3149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5760" algn="l"/>
              </a:tabLst>
            </a:pPr>
            <a:r>
              <a:rPr lang="en-US" spc="-5"/>
              <a:t>Duas formas de</a:t>
            </a:r>
            <a:r>
              <a:rPr lang="en-US" spc="-10"/>
              <a:t> </a:t>
            </a:r>
            <a:r>
              <a:rPr lang="en-US" spc="-5"/>
              <a:t>vê-lo:</a:t>
            </a:r>
            <a:endParaRPr lang="en-US"/>
          </a:p>
          <a:p>
            <a:pPr marL="507364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852169" algn="l"/>
              </a:tabLst>
            </a:pPr>
            <a:r>
              <a:rPr lang="en-US"/>
              <a:t>É um </a:t>
            </a:r>
            <a:r>
              <a:rPr lang="en-US" spc="-5"/>
              <a:t>“fiscal” que controla </a:t>
            </a:r>
            <a:r>
              <a:rPr lang="en-US"/>
              <a:t>os</a:t>
            </a:r>
            <a:r>
              <a:rPr lang="en-US" spc="-25"/>
              <a:t> </a:t>
            </a:r>
            <a:r>
              <a:rPr lang="en-US" spc="-5"/>
              <a:t>usuários</a:t>
            </a:r>
            <a:endParaRPr lang="en-US"/>
          </a:p>
          <a:p>
            <a:pPr marL="507364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852169" algn="l"/>
              </a:tabLst>
            </a:pPr>
            <a:r>
              <a:rPr lang="en-US"/>
              <a:t>É um </a:t>
            </a:r>
            <a:r>
              <a:rPr lang="en-US" spc="-5"/>
              <a:t>“juiz” </a:t>
            </a:r>
            <a:r>
              <a:rPr lang="en-US"/>
              <a:t>que </a:t>
            </a:r>
            <a:r>
              <a:rPr lang="en-US" spc="-5"/>
              <a:t>aloca </a:t>
            </a:r>
            <a:r>
              <a:rPr lang="en-US"/>
              <a:t>os </a:t>
            </a:r>
            <a:r>
              <a:rPr lang="en-US" spc="-5"/>
              <a:t>recursos entre </a:t>
            </a:r>
            <a:r>
              <a:rPr lang="en-US"/>
              <a:t>os</a:t>
            </a:r>
            <a:r>
              <a:rPr lang="en-US" spc="-35"/>
              <a:t> </a:t>
            </a:r>
            <a:r>
              <a:rPr lang="en-US" spc="-5"/>
              <a:t>usuários</a:t>
            </a:r>
            <a:endParaRPr lang="en-US"/>
          </a:p>
          <a:p>
            <a:pPr marL="464820" indent="-41402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64184" algn="l"/>
                <a:tab pos="464820" algn="l"/>
              </a:tabLst>
            </a:pPr>
            <a:r>
              <a:rPr lang="en-US" spc="-5"/>
              <a:t>Objetivos contraditórios:</a:t>
            </a:r>
            <a:endParaRPr lang="en-US"/>
          </a:p>
          <a:p>
            <a:pPr marL="507364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852169" algn="l"/>
              </a:tabLst>
            </a:pPr>
            <a:r>
              <a:rPr lang="en-US" spc="-5"/>
              <a:t>Conveniência</a:t>
            </a:r>
            <a:endParaRPr lang="en-US"/>
          </a:p>
          <a:p>
            <a:pPr marL="507364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852169" algn="l"/>
              </a:tabLst>
            </a:pPr>
            <a:r>
              <a:rPr lang="en-US" spc="-5"/>
              <a:t>Eficiência</a:t>
            </a:r>
            <a:endParaRPr lang="en-US"/>
          </a:p>
          <a:p>
            <a:pPr marL="507364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852169" algn="l"/>
              </a:tabLst>
            </a:pPr>
            <a:r>
              <a:rPr lang="en-US" spc="-5"/>
              <a:t>Facilidade de evolução </a:t>
            </a:r>
            <a:r>
              <a:rPr lang="en-US"/>
              <a:t>	A </a:t>
            </a:r>
            <a:r>
              <a:rPr lang="en-US" spc="-5"/>
              <a:t>melhor escolha sempre DEPENDE </a:t>
            </a:r>
            <a:r>
              <a:rPr lang="en-US"/>
              <a:t>de </a:t>
            </a:r>
            <a:r>
              <a:rPr lang="en-US" spc="-5"/>
              <a:t>alguma  coisa…</a:t>
            </a:r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7059249" y="1799696"/>
            <a:ext cx="1124559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5517"/>
            <a:ext cx="7772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1869" y="2032000"/>
            <a:ext cx="6089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9999CC"/>
              </a:buClr>
              <a:buSzPct val="80357"/>
              <a:tabLst>
                <a:tab pos="369570" algn="l"/>
              </a:tabLst>
            </a:pPr>
            <a:r>
              <a:rPr sz="2800" spc="-5" dirty="0">
                <a:latin typeface="Arial"/>
                <a:cs typeface="Arial"/>
              </a:rPr>
              <a:t>Possui várias vantagens, entre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elas: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069" y="3056889"/>
            <a:ext cx="1733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069" y="3893820"/>
            <a:ext cx="1733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069" y="2458720"/>
            <a:ext cx="7157084" cy="25336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810"/>
              </a:spcBef>
              <a:buSzPct val="6458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apresentar </a:t>
            </a:r>
            <a:r>
              <a:rPr sz="2400" dirty="0">
                <a:latin typeface="Arial"/>
                <a:cs typeface="Arial"/>
              </a:rPr>
              <a:t>uma </a:t>
            </a:r>
            <a:r>
              <a:rPr sz="2400" spc="-5" dirty="0">
                <a:latin typeface="Arial"/>
                <a:cs typeface="Arial"/>
              </a:rPr>
              <a:t>máquina mais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flexível;</a:t>
            </a:r>
            <a:endParaRPr sz="2400" dirty="0">
              <a:latin typeface="Arial"/>
              <a:cs typeface="Arial"/>
            </a:endParaRPr>
          </a:p>
          <a:p>
            <a:pPr marL="214629" marR="1450975" indent="85090">
              <a:lnSpc>
                <a:spcPct val="1038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permitir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uso eficiente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controlado dos  componentes de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hardware</a:t>
            </a:r>
            <a:r>
              <a:rPr sz="2400" spc="-5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214629" marR="5080" indent="85090">
              <a:lnSpc>
                <a:spcPct val="103800"/>
              </a:lnSpc>
              <a:spcBef>
                <a:spcPts val="610"/>
              </a:spcBef>
            </a:pPr>
            <a:r>
              <a:rPr sz="2400" spc="-5" dirty="0">
                <a:latin typeface="Arial"/>
                <a:cs typeface="Arial"/>
              </a:rPr>
              <a:t>permitir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uso compartilhado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protegido dos  diversos componentes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i="1" spc="-5" dirty="0">
                <a:latin typeface="Arial"/>
                <a:cs typeface="Arial"/>
              </a:rPr>
              <a:t>hardware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i="1" spc="-5" dirty="0">
                <a:latin typeface="Arial"/>
                <a:cs typeface="Arial"/>
              </a:rPr>
              <a:t>software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por  </a:t>
            </a:r>
            <a:r>
              <a:rPr sz="2400" spc="-5" dirty="0">
                <a:latin typeface="Arial"/>
                <a:cs typeface="Arial"/>
              </a:rPr>
              <a:t>diversos usuários.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1912" y="5294315"/>
            <a:ext cx="1095375" cy="123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0" y="773284"/>
            <a:ext cx="89852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2010409"/>
            <a:ext cx="7736205" cy="7353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27660" marR="5080" indent="-314960">
              <a:lnSpc>
                <a:spcPts val="2710"/>
              </a:lnSpc>
              <a:spcBef>
                <a:spcPts val="330"/>
              </a:spcBef>
              <a:buSzPct val="75000"/>
              <a:buFont typeface="Wingdings"/>
              <a:buChar char=""/>
              <a:tabLst>
                <a:tab pos="327025" algn="l"/>
                <a:tab pos="32766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Sis. Op. deve fornecer uma interface aos programas  do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usuário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2677160"/>
            <a:ext cx="207010" cy="24765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endParaRPr sz="16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endParaRPr sz="16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endParaRPr sz="16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endParaRPr sz="16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endParaRPr sz="16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endParaRPr sz="16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endParaRPr sz="160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5257799"/>
            <a:ext cx="7847331" cy="299121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Chamada de alguma funcionalidade implementada  no núcleo do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</a:p>
        </p:txBody>
      </p:sp>
      <p:sp>
        <p:nvSpPr>
          <p:cNvPr id="8" name="object 8"/>
          <p:cNvSpPr/>
          <p:nvPr/>
        </p:nvSpPr>
        <p:spPr>
          <a:xfrm>
            <a:off x="7556499" y="0"/>
            <a:ext cx="1428750" cy="1076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2D59014-9FD0-4AD0-BB69-38944EDDD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077594"/>
              </p:ext>
            </p:extLst>
          </p:nvPr>
        </p:nvGraphicFramePr>
        <p:xfrm>
          <a:off x="1278417" y="2743199"/>
          <a:ext cx="6956425" cy="2382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934" y="4487332"/>
            <a:ext cx="4220368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10" dirty="0"/>
              <a:t>Aula </a:t>
            </a:r>
            <a:r>
              <a:rPr lang="en-US" sz="3600" spc="-5" dirty="0"/>
              <a:t>de </a:t>
            </a:r>
            <a:r>
              <a:rPr lang="en-US" sz="3600" spc="-5" dirty="0" err="1"/>
              <a:t>Hoje</a:t>
            </a:r>
            <a:endParaRPr lang="en-US" sz="3600"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772400" y="5578475"/>
            <a:ext cx="856683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1D60167-4931-47E6-BA6A-407CBD079E47}" type="slidenum">
              <a:rPr lang="en-US" sz="3200"/>
              <a:pPr defTabSz="914400">
                <a:spcAft>
                  <a:spcPts val="600"/>
                </a:spcAft>
              </a:pPr>
              <a:t>14</a:t>
            </a:fld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0FB2B-9CF0-47BD-809E-A34C7469A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21" r="28914" b="-1"/>
          <a:stretch/>
        </p:blipFill>
        <p:spPr>
          <a:xfrm>
            <a:off x="623" y="10"/>
            <a:ext cx="262651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object 3"/>
          <p:cNvSpPr txBox="1"/>
          <p:nvPr/>
        </p:nvSpPr>
        <p:spPr>
          <a:xfrm>
            <a:off x="2913459" y="685800"/>
            <a:ext cx="4969554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Introdução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680085" lvl="1" indent="-66738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680085" algn="l"/>
              </a:tabLst>
            </a:pP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Sistema</a:t>
            </a:r>
            <a:r>
              <a:rPr lang="en-US" b="1" spc="-65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Computacional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680085" lvl="1" indent="-66738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680085" algn="l"/>
              </a:tabLst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importância do</a:t>
            </a:r>
            <a:r>
              <a:rPr lang="en-US" b="1" spc="-5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SOs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680085" lvl="1" indent="-66738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680085" algn="l"/>
              </a:tabLst>
            </a:pP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Definição do</a:t>
            </a:r>
            <a:r>
              <a:rPr lang="en-US" b="1" spc="-15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SO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680085" lvl="1" indent="-66738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680085" algn="l"/>
              </a:tabLst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interação com </a:t>
            </a: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US" b="1" spc="-5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SO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 marL="680085" lvl="1" indent="-66738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680085" algn="l"/>
              </a:tabLst>
            </a:pP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evolução do</a:t>
            </a:r>
            <a:r>
              <a:rPr lang="en-US" b="1" spc="-35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spc="-5">
                <a:solidFill>
                  <a:schemeClr val="bg2">
                    <a:lumMod val="75000"/>
                  </a:schemeClr>
                </a:solidFill>
              </a:rPr>
              <a:t>SOs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3369" y="6379274"/>
            <a:ext cx="254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273050" cy="525780"/>
            <a:chOff x="3810" y="0"/>
            <a:chExt cx="273050" cy="525780"/>
          </a:xfrm>
        </p:grpSpPr>
        <p:sp>
          <p:nvSpPr>
            <p:cNvPr id="4" name="object 4"/>
            <p:cNvSpPr/>
            <p:nvPr/>
          </p:nvSpPr>
          <p:spPr>
            <a:xfrm>
              <a:off x="265430" y="0"/>
              <a:ext cx="11430" cy="525780"/>
            </a:xfrm>
            <a:custGeom>
              <a:avLst/>
              <a:gdLst/>
              <a:ahLst/>
              <a:cxnLst/>
              <a:rect l="l" t="t" r="r" b="b"/>
              <a:pathLst>
                <a:path w="11429" h="52578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11430" y="525780"/>
                  </a:lnTo>
                  <a:lnTo>
                    <a:pt x="11430" y="41148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3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79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0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9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4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4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3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2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9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8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7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3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3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2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8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7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2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2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860" y="0"/>
              <a:ext cx="7620" cy="525780"/>
            </a:xfrm>
            <a:custGeom>
              <a:avLst/>
              <a:gdLst/>
              <a:ahLst/>
              <a:cxnLst/>
              <a:rect l="l" t="t" r="r" b="b"/>
              <a:pathLst>
                <a:path w="7619" h="525780">
                  <a:moveTo>
                    <a:pt x="762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7620" y="525780"/>
                  </a:lnTo>
                  <a:lnTo>
                    <a:pt x="7620" y="265430"/>
                  </a:lnTo>
                  <a:close/>
                </a:path>
                <a:path w="7619" h="52578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7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97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6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2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18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81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7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5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5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1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0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6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14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6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9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5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5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635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69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5080" cy="524510"/>
            </a:xfrm>
            <a:custGeom>
              <a:avLst/>
              <a:gdLst/>
              <a:ahLst/>
              <a:cxnLst/>
              <a:rect l="l" t="t" r="r" b="b"/>
              <a:pathLst>
                <a:path w="5080" h="524510">
                  <a:moveTo>
                    <a:pt x="508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32079" y="0"/>
            <a:ext cx="9000490" cy="535940"/>
            <a:chOff x="132079" y="0"/>
            <a:chExt cx="9000490" cy="535940"/>
          </a:xfrm>
        </p:grpSpPr>
        <p:sp>
          <p:nvSpPr>
            <p:cNvPr id="54" name="object 54"/>
            <p:cNvSpPr/>
            <p:nvPr/>
          </p:nvSpPr>
          <p:spPr>
            <a:xfrm>
              <a:off x="9065323" y="135889"/>
              <a:ext cx="67310" cy="264160"/>
            </a:xfrm>
            <a:custGeom>
              <a:avLst/>
              <a:gdLst/>
              <a:ahLst/>
              <a:cxnLst/>
              <a:rect l="l" t="t" r="r" b="b"/>
              <a:pathLst>
                <a:path w="67309" h="264160">
                  <a:moveTo>
                    <a:pt x="67246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7246" y="264160"/>
                  </a:lnTo>
                  <a:lnTo>
                    <a:pt x="6724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3104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9674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6245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2816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950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607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8264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922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579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236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89408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5511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62082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8653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5224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51795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8366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4937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162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819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477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134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791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448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10618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76323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4203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0774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7345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39163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04873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7058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374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032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689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346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8003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6604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31823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9753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63179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54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4352" y="264159"/>
                  </a:lnTo>
                  <a:lnTo>
                    <a:pt x="3554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288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94663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60373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2607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9178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5749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2320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88916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2155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54" y="0"/>
                  </a:moveTo>
                  <a:lnTo>
                    <a:pt x="34264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3070" y="264160"/>
                  </a:lnTo>
                  <a:lnTo>
                    <a:pt x="67360" y="264160"/>
                  </a:lnTo>
                  <a:lnTo>
                    <a:pt x="68554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8726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529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186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843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500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15866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8157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4728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1299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7870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44416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1012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7583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4276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6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084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741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398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7055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713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37071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60278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6849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3420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9991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6562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3133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9704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639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296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953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6110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2680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925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582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1239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896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553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21115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8682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5253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91824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8395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4966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81537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8108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480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7137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794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6451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7657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42325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50803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7374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3945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0516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7087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3658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0229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692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349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2006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663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320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977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634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292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9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94950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60660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926369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9330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0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590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8247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904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561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7218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875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532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6189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8470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50444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1615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8186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4757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41328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7899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4470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31041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773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5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430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2087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744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4020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10590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71654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3736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00307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6878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3449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90020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31615" y="135889"/>
              <a:ext cx="69850" cy="264160"/>
            </a:xfrm>
            <a:custGeom>
              <a:avLst/>
              <a:gdLst/>
              <a:ahLst/>
              <a:cxnLst/>
              <a:rect l="l" t="t" r="r" b="b"/>
              <a:pathLst>
                <a:path w="69850" h="264160">
                  <a:moveTo>
                    <a:pt x="69773" y="0"/>
                  </a:moveTo>
                  <a:lnTo>
                    <a:pt x="35483" y="0"/>
                  </a:lnTo>
                  <a:lnTo>
                    <a:pt x="1181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9773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985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642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7299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9570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6140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6271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92858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5856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52427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8998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5569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42140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8711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5282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31853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8424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4995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21566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8261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483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1140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797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454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1116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76902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4261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90832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7403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3974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80545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7116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3687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7038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695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352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009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6666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5323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98112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6382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42953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9523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6094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32665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9236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5807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2250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907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1564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8788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80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5359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019317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7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8502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5073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91644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8215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4786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81357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7928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4499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71070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7641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4212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0909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6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6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747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405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50621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719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376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403361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6907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3478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30049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6620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23191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9762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6333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1302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960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6171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0274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931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5884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924565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8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4" y="264159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9027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5598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82169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8740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5311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2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8453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515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1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25" y="264159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17220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8292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90" y="13335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4863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143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80059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90" y="380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45770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89" y="380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08940" y="0"/>
              <a:ext cx="269240" cy="266700"/>
            </a:xfrm>
            <a:custGeom>
              <a:avLst/>
              <a:gdLst/>
              <a:ahLst/>
              <a:cxnLst/>
              <a:rect l="l" t="t" r="r" b="b"/>
              <a:pathLst>
                <a:path w="269240" h="266700">
                  <a:moveTo>
                    <a:pt x="128270" y="134620"/>
                  </a:moveTo>
                  <a:lnTo>
                    <a:pt x="0" y="134620"/>
                  </a:lnTo>
                  <a:lnTo>
                    <a:pt x="0" y="266700"/>
                  </a:lnTo>
                  <a:lnTo>
                    <a:pt x="128270" y="266700"/>
                  </a:lnTo>
                  <a:lnTo>
                    <a:pt x="128270" y="134620"/>
                  </a:lnTo>
                  <a:close/>
                </a:path>
                <a:path w="269240" h="266700">
                  <a:moveTo>
                    <a:pt x="269240" y="0"/>
                  </a:moveTo>
                  <a:lnTo>
                    <a:pt x="138430" y="0"/>
                  </a:lnTo>
                  <a:lnTo>
                    <a:pt x="138430" y="128270"/>
                  </a:lnTo>
                  <a:lnTo>
                    <a:pt x="269240" y="128270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47370" y="134620"/>
              <a:ext cx="130810" cy="132080"/>
            </a:xfrm>
            <a:custGeom>
              <a:avLst/>
              <a:gdLst/>
              <a:ahLst/>
              <a:cxnLst/>
              <a:rect l="l" t="t" r="r" b="b"/>
              <a:pathLst>
                <a:path w="130809" h="132079">
                  <a:moveTo>
                    <a:pt x="130809" y="0"/>
                  </a:moveTo>
                  <a:lnTo>
                    <a:pt x="0" y="0"/>
                  </a:lnTo>
                  <a:lnTo>
                    <a:pt x="0" y="132079"/>
                  </a:lnTo>
                  <a:lnTo>
                    <a:pt x="130809" y="13207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74319" y="274320"/>
              <a:ext cx="127000" cy="128270"/>
            </a:xfrm>
            <a:custGeom>
              <a:avLst/>
              <a:gdLst/>
              <a:ahLst/>
              <a:cxnLst/>
              <a:rect l="l" t="t" r="r" b="b"/>
              <a:pathLst>
                <a:path w="127000" h="128270">
                  <a:moveTo>
                    <a:pt x="127000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27000" y="12826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32079" y="135889"/>
              <a:ext cx="130810" cy="128270"/>
            </a:xfrm>
            <a:custGeom>
              <a:avLst/>
              <a:gdLst/>
              <a:ahLst/>
              <a:cxnLst/>
              <a:rect l="l" t="t" r="r" b="b"/>
              <a:pathLst>
                <a:path w="130810" h="128270">
                  <a:moveTo>
                    <a:pt x="130809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30809" y="12826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74320" y="270509"/>
              <a:ext cx="262890" cy="265430"/>
            </a:xfrm>
            <a:custGeom>
              <a:avLst/>
              <a:gdLst/>
              <a:ahLst/>
              <a:cxnLst/>
              <a:rect l="l" t="t" r="r" b="b"/>
              <a:pathLst>
                <a:path w="262890" h="265430">
                  <a:moveTo>
                    <a:pt x="127000" y="139700"/>
                  </a:moveTo>
                  <a:lnTo>
                    <a:pt x="0" y="139700"/>
                  </a:lnTo>
                  <a:lnTo>
                    <a:pt x="0" y="265430"/>
                  </a:lnTo>
                  <a:lnTo>
                    <a:pt x="127000" y="265430"/>
                  </a:lnTo>
                  <a:lnTo>
                    <a:pt x="127000" y="139700"/>
                  </a:lnTo>
                  <a:close/>
                </a:path>
                <a:path w="262890" h="265430">
                  <a:moveTo>
                    <a:pt x="262890" y="0"/>
                  </a:moveTo>
                  <a:lnTo>
                    <a:pt x="134620" y="0"/>
                  </a:lnTo>
                  <a:lnTo>
                    <a:pt x="134620" y="129540"/>
                  </a:lnTo>
                  <a:lnTo>
                    <a:pt x="262890" y="12954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8" name="object 308"/>
          <p:cNvSpPr txBox="1">
            <a:spLocks noGrp="1"/>
          </p:cNvSpPr>
          <p:nvPr>
            <p:ph type="title"/>
          </p:nvPr>
        </p:nvSpPr>
        <p:spPr>
          <a:xfrm>
            <a:off x="533400" y="970710"/>
            <a:ext cx="832738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309" name="object 309"/>
          <p:cNvSpPr txBox="1"/>
          <p:nvPr/>
        </p:nvSpPr>
        <p:spPr>
          <a:xfrm>
            <a:off x="205740" y="1629833"/>
            <a:ext cx="8332470" cy="186943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1.4 Interação com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o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Sistema</a:t>
            </a:r>
            <a:r>
              <a:rPr sz="2800" b="1" spc="-2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Operacional</a:t>
            </a:r>
            <a:endParaRPr sz="2800" dirty="0">
              <a:latin typeface="Tahoma"/>
              <a:cs typeface="Tahoma"/>
            </a:endParaRPr>
          </a:p>
          <a:p>
            <a:pPr marL="189230">
              <a:lnSpc>
                <a:spcPts val="2835"/>
              </a:lnSpc>
              <a:spcBef>
                <a:spcPts val="1240"/>
              </a:spcBef>
            </a:pPr>
            <a:r>
              <a:rPr sz="2400" b="1" dirty="0">
                <a:latin typeface="Tahoma"/>
                <a:cs typeface="Tahoma"/>
              </a:rPr>
              <a:t>O</a:t>
            </a:r>
            <a:r>
              <a:rPr sz="2400" b="1" spc="-5" dirty="0">
                <a:latin typeface="Tahoma"/>
                <a:cs typeface="Tahoma"/>
              </a:rPr>
              <a:t> USUÁRIO</a:t>
            </a:r>
            <a:endParaRPr sz="2400" dirty="0">
              <a:latin typeface="Tahoma"/>
              <a:cs typeface="Tahoma"/>
            </a:endParaRPr>
          </a:p>
          <a:p>
            <a:pPr marL="189230" marR="5080">
              <a:lnSpc>
                <a:spcPts val="2800"/>
              </a:lnSpc>
              <a:spcBef>
                <a:spcPts val="114"/>
              </a:spcBef>
              <a:tabLst>
                <a:tab pos="1605280" algn="l"/>
                <a:tab pos="2423795" algn="l"/>
                <a:tab pos="2838450" algn="l"/>
                <a:tab pos="3667760" algn="l"/>
                <a:tab pos="4250055" algn="l"/>
                <a:tab pos="5604510" algn="l"/>
                <a:tab pos="6736715" algn="l"/>
                <a:tab pos="7987665" algn="l"/>
              </a:tabLst>
            </a:pPr>
            <a:r>
              <a:rPr sz="2400" spc="20" dirty="0">
                <a:latin typeface="Tahoma"/>
                <a:cs typeface="Tahoma"/>
              </a:rPr>
              <a:t>In</a:t>
            </a:r>
            <a:r>
              <a:rPr sz="2400" spc="25" dirty="0">
                <a:latin typeface="Tahoma"/>
                <a:cs typeface="Tahoma"/>
              </a:rPr>
              <a:t>te</a:t>
            </a:r>
            <a:r>
              <a:rPr sz="2400" spc="20" dirty="0">
                <a:latin typeface="Tahoma"/>
                <a:cs typeface="Tahoma"/>
              </a:rPr>
              <a:t>r</a:t>
            </a:r>
            <a:r>
              <a:rPr sz="2400" spc="25" dirty="0">
                <a:latin typeface="Tahoma"/>
                <a:cs typeface="Tahoma"/>
              </a:rPr>
              <a:t>ag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30" dirty="0">
                <a:latin typeface="Tahoma"/>
                <a:cs typeface="Tahoma"/>
              </a:rPr>
              <a:t>c</a:t>
            </a:r>
            <a:r>
              <a:rPr sz="2400" spc="2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m	o	</a:t>
            </a:r>
            <a:r>
              <a:rPr sz="2400" spc="30" dirty="0">
                <a:latin typeface="Tahoma"/>
                <a:cs typeface="Tahoma"/>
              </a:rPr>
              <a:t>S</a:t>
            </a:r>
            <a:r>
              <a:rPr sz="2400" spc="15" dirty="0">
                <a:latin typeface="Tahoma"/>
                <a:cs typeface="Tahoma"/>
              </a:rPr>
              <a:t>.</a:t>
            </a:r>
            <a:r>
              <a:rPr sz="2400" spc="2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.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2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20" dirty="0">
                <a:latin typeface="Tahoma"/>
                <a:cs typeface="Tahoma"/>
              </a:rPr>
              <a:t>m</a:t>
            </a:r>
            <a:r>
              <a:rPr sz="2400" spc="25" dirty="0">
                <a:latin typeface="Tahoma"/>
                <a:cs typeface="Tahoma"/>
              </a:rPr>
              <a:t>a</a:t>
            </a:r>
            <a:r>
              <a:rPr sz="2400" spc="20" dirty="0">
                <a:latin typeface="Tahoma"/>
                <a:cs typeface="Tahoma"/>
              </a:rPr>
              <a:t>n</a:t>
            </a:r>
            <a:r>
              <a:rPr sz="2400" spc="25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i</a:t>
            </a:r>
            <a:r>
              <a:rPr sz="2400" spc="3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a	</a:t>
            </a:r>
            <a:r>
              <a:rPr sz="2400" spc="25" dirty="0">
                <a:latin typeface="Tahoma"/>
                <a:cs typeface="Tahoma"/>
              </a:rPr>
              <a:t>di</a:t>
            </a:r>
            <a:r>
              <a:rPr sz="2400" spc="20" dirty="0">
                <a:latin typeface="Tahoma"/>
                <a:cs typeface="Tahoma"/>
              </a:rPr>
              <a:t>r</a:t>
            </a:r>
            <a:r>
              <a:rPr sz="2400" spc="25" dirty="0">
                <a:latin typeface="Tahoma"/>
                <a:cs typeface="Tahoma"/>
              </a:rPr>
              <a:t>eta</a:t>
            </a:r>
            <a:r>
              <a:rPr sz="2400" spc="-5" dirty="0">
                <a:latin typeface="Tahoma"/>
                <a:cs typeface="Tahoma"/>
              </a:rPr>
              <a:t>,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25" dirty="0">
                <a:latin typeface="Tahoma"/>
                <a:cs typeface="Tahoma"/>
              </a:rPr>
              <a:t>at</a:t>
            </a:r>
            <a:r>
              <a:rPr sz="2400" spc="30" dirty="0">
                <a:latin typeface="Tahoma"/>
                <a:cs typeface="Tahoma"/>
              </a:rPr>
              <a:t>r</a:t>
            </a:r>
            <a:r>
              <a:rPr sz="2400" spc="15" dirty="0">
                <a:latin typeface="Tahoma"/>
                <a:cs typeface="Tahoma"/>
              </a:rPr>
              <a:t>a</a:t>
            </a:r>
            <a:r>
              <a:rPr sz="2400" spc="30" dirty="0">
                <a:latin typeface="Tahoma"/>
                <a:cs typeface="Tahoma"/>
              </a:rPr>
              <a:t>v</a:t>
            </a:r>
            <a:r>
              <a:rPr sz="2400" spc="25" dirty="0">
                <a:latin typeface="Tahoma"/>
                <a:cs typeface="Tahoma"/>
              </a:rPr>
              <a:t>é</a:t>
            </a:r>
            <a:r>
              <a:rPr sz="2400" dirty="0">
                <a:latin typeface="Tahoma"/>
                <a:cs typeface="Tahoma"/>
              </a:rPr>
              <a:t>s	</a:t>
            </a:r>
            <a:r>
              <a:rPr sz="2400" spc="1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e  </a:t>
            </a:r>
            <a:r>
              <a:rPr sz="2400" spc="-5" dirty="0">
                <a:latin typeface="Tahoma"/>
                <a:cs typeface="Tahoma"/>
              </a:rPr>
              <a:t>comandos</a:t>
            </a:r>
            <a:r>
              <a:rPr sz="2400" spc="3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pertencentes</a:t>
            </a:r>
            <a:r>
              <a:rPr sz="2400" spc="3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3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uma</a:t>
            </a:r>
            <a:r>
              <a:rPr sz="2400" spc="3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linguagem</a:t>
            </a:r>
            <a:r>
              <a:rPr sz="2400" spc="3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3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comunicação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382270" y="3462020"/>
            <a:ext cx="694372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especial, chamada “linguagem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comando”.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790"/>
              </a:lnSpc>
              <a:spcBef>
                <a:spcPts val="120"/>
              </a:spcBef>
              <a:tabLst>
                <a:tab pos="685800" algn="l"/>
                <a:tab pos="1392555" algn="l"/>
                <a:tab pos="2213610" algn="l"/>
                <a:tab pos="3423285" algn="l"/>
                <a:tab pos="5184140" algn="l"/>
                <a:tab pos="5970270" algn="l"/>
              </a:tabLst>
            </a:pPr>
            <a:r>
              <a:rPr sz="2400" spc="-10" dirty="0">
                <a:latin typeface="Tahoma"/>
                <a:cs typeface="Tahoma"/>
              </a:rPr>
              <a:t>Ex</a:t>
            </a:r>
            <a:r>
              <a:rPr sz="2400" spc="-5" dirty="0">
                <a:latin typeface="Tahoma"/>
                <a:cs typeface="Tahoma"/>
              </a:rPr>
              <a:t>: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JC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(Jo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nt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Lan</a:t>
            </a:r>
            <a:r>
              <a:rPr sz="2400" spc="-5" dirty="0">
                <a:latin typeface="Tahoma"/>
                <a:cs typeface="Tahoma"/>
              </a:rPr>
              <a:t>g</a:t>
            </a:r>
            <a:r>
              <a:rPr sz="2400" spc="-10" dirty="0">
                <a:latin typeface="Tahoma"/>
                <a:cs typeface="Tahoma"/>
              </a:rPr>
              <a:t>ua</a:t>
            </a:r>
            <a:r>
              <a:rPr sz="2400" spc="-5" dirty="0">
                <a:latin typeface="Tahoma"/>
                <a:cs typeface="Tahoma"/>
              </a:rPr>
              <a:t>ge</a:t>
            </a:r>
            <a:r>
              <a:rPr sz="2400" spc="-10" dirty="0">
                <a:latin typeface="Tahoma"/>
                <a:cs typeface="Tahoma"/>
              </a:rPr>
              <a:t>)</a:t>
            </a:r>
            <a:r>
              <a:rPr sz="2400" spc="-5" dirty="0">
                <a:latin typeface="Tahoma"/>
                <a:cs typeface="Tahoma"/>
              </a:rPr>
              <a:t>,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DC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10" dirty="0">
                <a:latin typeface="Tahoma"/>
                <a:cs typeface="Tahoma"/>
              </a:rPr>
              <a:t>(Di</a:t>
            </a:r>
            <a:r>
              <a:rPr sz="2400" spc="-5" dirty="0">
                <a:latin typeface="Tahoma"/>
                <a:cs typeface="Tahoma"/>
              </a:rPr>
              <a:t>git</a:t>
            </a:r>
            <a:r>
              <a:rPr sz="2400" spc="-10" dirty="0">
                <a:latin typeface="Tahoma"/>
                <a:cs typeface="Tahoma"/>
              </a:rPr>
              <a:t>al  </a:t>
            </a:r>
            <a:r>
              <a:rPr sz="2400" spc="-5" dirty="0">
                <a:latin typeface="Tahoma"/>
                <a:cs typeface="Tahoma"/>
              </a:rPr>
              <a:t>Language),...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7545120" y="3816350"/>
            <a:ext cx="99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349250" y="5083809"/>
            <a:ext cx="1524000" cy="1299210"/>
          </a:xfrm>
          <a:prstGeom prst="rect">
            <a:avLst/>
          </a:prstGeom>
          <a:solidFill>
            <a:srgbClr val="99CCFF"/>
          </a:solidFill>
          <a:ln w="1257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2000" b="1" spc="-5" dirty="0">
                <a:latin typeface="Tahoma"/>
                <a:cs typeface="Tahoma"/>
              </a:rPr>
              <a:t>USUÁRIO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13" name="object 313"/>
          <p:cNvGrpSpPr/>
          <p:nvPr/>
        </p:nvGrpSpPr>
        <p:grpSpPr>
          <a:xfrm>
            <a:off x="3619500" y="4852670"/>
            <a:ext cx="4117340" cy="1907539"/>
            <a:chOff x="3619500" y="4852670"/>
            <a:chExt cx="4117340" cy="1907539"/>
          </a:xfrm>
        </p:grpSpPr>
        <p:sp>
          <p:nvSpPr>
            <p:cNvPr id="314" name="object 314"/>
            <p:cNvSpPr/>
            <p:nvPr/>
          </p:nvSpPr>
          <p:spPr>
            <a:xfrm>
              <a:off x="3625850" y="4859020"/>
              <a:ext cx="4104640" cy="1894839"/>
            </a:xfrm>
            <a:custGeom>
              <a:avLst/>
              <a:gdLst/>
              <a:ahLst/>
              <a:cxnLst/>
              <a:rect l="l" t="t" r="r" b="b"/>
              <a:pathLst>
                <a:path w="4104640" h="1894840">
                  <a:moveTo>
                    <a:pt x="4104640" y="0"/>
                  </a:moveTo>
                  <a:lnTo>
                    <a:pt x="0" y="0"/>
                  </a:lnTo>
                  <a:lnTo>
                    <a:pt x="0" y="1894839"/>
                  </a:lnTo>
                  <a:lnTo>
                    <a:pt x="4104640" y="1894839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625850" y="4859020"/>
              <a:ext cx="4104640" cy="1894839"/>
            </a:xfrm>
            <a:custGeom>
              <a:avLst/>
              <a:gdLst/>
              <a:ahLst/>
              <a:cxnLst/>
              <a:rect l="l" t="t" r="r" b="b"/>
              <a:pathLst>
                <a:path w="4104640" h="1894840">
                  <a:moveTo>
                    <a:pt x="2052320" y="1894839"/>
                  </a:moveTo>
                  <a:lnTo>
                    <a:pt x="0" y="1894839"/>
                  </a:lnTo>
                  <a:lnTo>
                    <a:pt x="0" y="0"/>
                  </a:lnTo>
                  <a:lnTo>
                    <a:pt x="4104640" y="0"/>
                  </a:lnTo>
                  <a:lnTo>
                    <a:pt x="4104640" y="1894839"/>
                  </a:lnTo>
                  <a:lnTo>
                    <a:pt x="2052320" y="189483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6" name="object 316"/>
          <p:cNvSpPr txBox="1"/>
          <p:nvPr/>
        </p:nvSpPr>
        <p:spPr>
          <a:xfrm>
            <a:off x="4354829" y="6179820"/>
            <a:ext cx="2644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Sistema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Operacional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3854450" y="5083809"/>
            <a:ext cx="2352040" cy="831850"/>
          </a:xfrm>
          <a:prstGeom prst="rect">
            <a:avLst/>
          </a:prstGeom>
          <a:solidFill>
            <a:srgbClr val="CCEBFF"/>
          </a:solidFill>
          <a:ln w="12579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565150" marR="99060" indent="-459740">
              <a:lnSpc>
                <a:spcPts val="2330"/>
              </a:lnSpc>
              <a:spcBef>
                <a:spcPts val="1055"/>
              </a:spcBef>
            </a:pPr>
            <a:r>
              <a:rPr sz="2000" b="1" spc="-5" dirty="0">
                <a:latin typeface="Tahoma"/>
                <a:cs typeface="Tahoma"/>
              </a:rPr>
              <a:t>Interpretador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de  comandos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18" name="object 318"/>
          <p:cNvGrpSpPr/>
          <p:nvPr/>
        </p:nvGrpSpPr>
        <p:grpSpPr>
          <a:xfrm>
            <a:off x="1866960" y="5077520"/>
            <a:ext cx="1993900" cy="854710"/>
            <a:chOff x="1866960" y="5077520"/>
            <a:chExt cx="1993900" cy="854710"/>
          </a:xfrm>
        </p:grpSpPr>
        <p:sp>
          <p:nvSpPr>
            <p:cNvPr id="319" name="object 319"/>
            <p:cNvSpPr/>
            <p:nvPr/>
          </p:nvSpPr>
          <p:spPr>
            <a:xfrm>
              <a:off x="1873249" y="5083809"/>
              <a:ext cx="1981200" cy="842010"/>
            </a:xfrm>
            <a:custGeom>
              <a:avLst/>
              <a:gdLst/>
              <a:ahLst/>
              <a:cxnLst/>
              <a:rect l="l" t="t" r="r" b="b"/>
              <a:pathLst>
                <a:path w="1981200" h="842010">
                  <a:moveTo>
                    <a:pt x="1485900" y="0"/>
                  </a:moveTo>
                  <a:lnTo>
                    <a:pt x="1485900" y="210819"/>
                  </a:lnTo>
                  <a:lnTo>
                    <a:pt x="0" y="210819"/>
                  </a:lnTo>
                  <a:lnTo>
                    <a:pt x="0" y="631189"/>
                  </a:lnTo>
                  <a:lnTo>
                    <a:pt x="1485900" y="631189"/>
                  </a:lnTo>
                  <a:lnTo>
                    <a:pt x="1485900" y="842009"/>
                  </a:lnTo>
                  <a:lnTo>
                    <a:pt x="1981200" y="421639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873249" y="5083809"/>
              <a:ext cx="1981200" cy="842010"/>
            </a:xfrm>
            <a:custGeom>
              <a:avLst/>
              <a:gdLst/>
              <a:ahLst/>
              <a:cxnLst/>
              <a:rect l="l" t="t" r="r" b="b"/>
              <a:pathLst>
                <a:path w="1981200" h="842010">
                  <a:moveTo>
                    <a:pt x="0" y="210819"/>
                  </a:moveTo>
                  <a:lnTo>
                    <a:pt x="1485900" y="210819"/>
                  </a:lnTo>
                  <a:lnTo>
                    <a:pt x="1485900" y="0"/>
                  </a:lnTo>
                  <a:lnTo>
                    <a:pt x="1981200" y="421639"/>
                  </a:lnTo>
                  <a:lnTo>
                    <a:pt x="1485900" y="842009"/>
                  </a:lnTo>
                  <a:lnTo>
                    <a:pt x="1485900" y="631189"/>
                  </a:lnTo>
                  <a:lnTo>
                    <a:pt x="0" y="631189"/>
                  </a:lnTo>
                  <a:lnTo>
                    <a:pt x="0" y="21081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1" name="object 321"/>
          <p:cNvSpPr txBox="1"/>
          <p:nvPr/>
        </p:nvSpPr>
        <p:spPr>
          <a:xfrm>
            <a:off x="1972310" y="5342890"/>
            <a:ext cx="1534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OM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OS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89" y="636366"/>
            <a:ext cx="898271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1259839"/>
            <a:ext cx="5981700" cy="540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9269" y="4649470"/>
            <a:ext cx="1878964" cy="764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97180">
              <a:lnSpc>
                <a:spcPct val="102099"/>
              </a:lnSpc>
              <a:spcBef>
                <a:spcPts val="40"/>
              </a:spcBef>
            </a:pPr>
            <a:r>
              <a:rPr sz="2400" b="1" spc="-5" dirty="0">
                <a:latin typeface="Times New Roman"/>
                <a:cs typeface="Times New Roman"/>
              </a:rPr>
              <a:t>Interface  Gráfica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(GUI)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3550" y="1784350"/>
            <a:ext cx="1209675" cy="764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69875" marR="5080" indent="-257810">
              <a:lnSpc>
                <a:spcPct val="102099"/>
              </a:lnSpc>
              <a:spcBef>
                <a:spcPts val="40"/>
              </a:spcBef>
            </a:pPr>
            <a:r>
              <a:rPr sz="2400" b="1" spc="-10" dirty="0">
                <a:latin typeface="Times New Roman"/>
                <a:cs typeface="Times New Roman"/>
              </a:rPr>
              <a:t>In</a:t>
            </a:r>
            <a:r>
              <a:rPr sz="2400" b="1" dirty="0">
                <a:latin typeface="Times New Roman"/>
                <a:cs typeface="Times New Roman"/>
              </a:rPr>
              <a:t>terfa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e  </a:t>
            </a:r>
            <a:r>
              <a:rPr sz="2400" b="1" spc="-5" dirty="0">
                <a:latin typeface="Times New Roman"/>
                <a:cs typeface="Times New Roman"/>
              </a:rPr>
              <a:t>Texto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3530" y="3343909"/>
            <a:ext cx="667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Mac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9310" y="1375410"/>
            <a:ext cx="6710680" cy="419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786400"/>
            <a:ext cx="86233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5900" y="1375197"/>
            <a:ext cx="7845425" cy="17278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0"/>
              </a:spcBef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1.4 Interação com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o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Sistema</a:t>
            </a:r>
            <a:r>
              <a:rPr sz="2800" b="1" spc="-3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Operacional</a:t>
            </a:r>
            <a:endParaRPr sz="2800" dirty="0">
              <a:latin typeface="Tahoma"/>
              <a:cs typeface="Tahoma"/>
            </a:endParaRPr>
          </a:p>
          <a:p>
            <a:pPr marL="179070">
              <a:lnSpc>
                <a:spcPts val="2835"/>
              </a:lnSpc>
              <a:spcBef>
                <a:spcPts val="730"/>
              </a:spcBef>
            </a:pPr>
            <a:r>
              <a:rPr sz="3600" spc="44" baseline="5787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Tahoma"/>
                <a:cs typeface="Tahoma"/>
              </a:rPr>
              <a:t>OS PROGRAMAS DE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USUÁRIO</a:t>
            </a:r>
            <a:endParaRPr sz="2400" dirty="0">
              <a:latin typeface="Tahoma"/>
              <a:cs typeface="Tahoma"/>
            </a:endParaRPr>
          </a:p>
          <a:p>
            <a:pPr marL="179070" marR="17780">
              <a:lnSpc>
                <a:spcPts val="2790"/>
              </a:lnSpc>
              <a:spcBef>
                <a:spcPts val="125"/>
              </a:spcBef>
            </a:pPr>
            <a:r>
              <a:rPr sz="2400" spc="-5" dirty="0">
                <a:latin typeface="Tahoma"/>
                <a:cs typeface="Tahoma"/>
              </a:rPr>
              <a:t>Invocam </a:t>
            </a:r>
            <a:r>
              <a:rPr sz="2400" dirty="0">
                <a:latin typeface="Tahoma"/>
                <a:cs typeface="Tahoma"/>
              </a:rPr>
              <a:t>os </a:t>
            </a:r>
            <a:r>
              <a:rPr sz="2400" spc="-5" dirty="0">
                <a:latin typeface="Tahoma"/>
                <a:cs typeface="Tahoma"/>
              </a:rPr>
              <a:t>serviços </a:t>
            </a:r>
            <a:r>
              <a:rPr sz="2400" spc="-10" dirty="0">
                <a:latin typeface="Tahoma"/>
                <a:cs typeface="Tahoma"/>
              </a:rPr>
              <a:t>do S.O. </a:t>
            </a:r>
            <a:r>
              <a:rPr sz="2400" spc="-5" dirty="0">
                <a:latin typeface="Tahoma"/>
                <a:cs typeface="Tahoma"/>
              </a:rPr>
              <a:t>por meio das “chamadas ao  sistema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operacional”.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3850" y="3148329"/>
            <a:ext cx="4356100" cy="3182620"/>
            <a:chOff x="1593850" y="3148329"/>
            <a:chExt cx="4356100" cy="3182620"/>
          </a:xfrm>
        </p:grpSpPr>
        <p:sp>
          <p:nvSpPr>
            <p:cNvPr id="5" name="object 5"/>
            <p:cNvSpPr/>
            <p:nvPr/>
          </p:nvSpPr>
          <p:spPr>
            <a:xfrm>
              <a:off x="1600200" y="3154679"/>
              <a:ext cx="4343400" cy="3169920"/>
            </a:xfrm>
            <a:custGeom>
              <a:avLst/>
              <a:gdLst/>
              <a:ahLst/>
              <a:cxnLst/>
              <a:rect l="l" t="t" r="r" b="b"/>
              <a:pathLst>
                <a:path w="4343400" h="3169920">
                  <a:moveTo>
                    <a:pt x="4343400" y="0"/>
                  </a:moveTo>
                  <a:lnTo>
                    <a:pt x="0" y="0"/>
                  </a:lnTo>
                  <a:lnTo>
                    <a:pt x="0" y="3169920"/>
                  </a:lnTo>
                  <a:lnTo>
                    <a:pt x="4343400" y="316992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200" y="3154679"/>
              <a:ext cx="4343400" cy="3169920"/>
            </a:xfrm>
            <a:custGeom>
              <a:avLst/>
              <a:gdLst/>
              <a:ahLst/>
              <a:cxnLst/>
              <a:rect l="l" t="t" r="r" b="b"/>
              <a:pathLst>
                <a:path w="4343400" h="3169920">
                  <a:moveTo>
                    <a:pt x="2171700" y="3169920"/>
                  </a:moveTo>
                  <a:lnTo>
                    <a:pt x="0" y="3169920"/>
                  </a:lnTo>
                  <a:lnTo>
                    <a:pt x="0" y="0"/>
                  </a:lnTo>
                  <a:lnTo>
                    <a:pt x="4343400" y="0"/>
                  </a:lnTo>
                  <a:lnTo>
                    <a:pt x="4343400" y="3169920"/>
                  </a:lnTo>
                  <a:lnTo>
                    <a:pt x="2171700" y="316992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3213099"/>
              <a:ext cx="1524000" cy="961390"/>
            </a:xfrm>
            <a:custGeom>
              <a:avLst/>
              <a:gdLst/>
              <a:ahLst/>
              <a:cxnLst/>
              <a:rect l="l" t="t" r="r" b="b"/>
              <a:pathLst>
                <a:path w="1524000" h="961389">
                  <a:moveTo>
                    <a:pt x="1524000" y="0"/>
                  </a:moveTo>
                  <a:lnTo>
                    <a:pt x="0" y="0"/>
                  </a:lnTo>
                  <a:lnTo>
                    <a:pt x="0" y="924572"/>
                  </a:lnTo>
                  <a:lnTo>
                    <a:pt x="0" y="961390"/>
                  </a:lnTo>
                  <a:lnTo>
                    <a:pt x="1524000" y="961390"/>
                  </a:lnTo>
                  <a:lnTo>
                    <a:pt x="1524000" y="92457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3213099"/>
              <a:ext cx="1524000" cy="961390"/>
            </a:xfrm>
            <a:custGeom>
              <a:avLst/>
              <a:gdLst/>
              <a:ahLst/>
              <a:cxnLst/>
              <a:rect l="l" t="t" r="r" b="b"/>
              <a:pathLst>
                <a:path w="1524000" h="961389">
                  <a:moveTo>
                    <a:pt x="762000" y="961389"/>
                  </a:moveTo>
                  <a:lnTo>
                    <a:pt x="0" y="961389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961389"/>
                  </a:lnTo>
                  <a:lnTo>
                    <a:pt x="762000" y="96138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55289" y="3233420"/>
            <a:ext cx="1262380" cy="92201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R="5080" algn="ctr">
              <a:lnSpc>
                <a:spcPts val="2330"/>
              </a:lnSpc>
              <a:spcBef>
                <a:spcPts val="235"/>
              </a:spcBef>
            </a:pP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og</a:t>
            </a:r>
            <a:r>
              <a:rPr sz="2000" b="1" dirty="0">
                <a:latin typeface="Tahoma"/>
                <a:cs typeface="Tahoma"/>
              </a:rPr>
              <a:t>rama  </a:t>
            </a:r>
            <a:r>
              <a:rPr sz="2000" b="1" spc="-5" dirty="0">
                <a:latin typeface="Tahoma"/>
                <a:cs typeface="Tahoma"/>
              </a:rPr>
              <a:t>do    Usuário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98650" y="5175250"/>
            <a:ext cx="3289300" cy="850900"/>
            <a:chOff x="1898650" y="5175250"/>
            <a:chExt cx="3289300" cy="850900"/>
          </a:xfrm>
        </p:grpSpPr>
        <p:sp>
          <p:nvSpPr>
            <p:cNvPr id="11" name="object 11"/>
            <p:cNvSpPr/>
            <p:nvPr/>
          </p:nvSpPr>
          <p:spPr>
            <a:xfrm>
              <a:off x="1905000" y="5181599"/>
              <a:ext cx="3276600" cy="838200"/>
            </a:xfrm>
            <a:custGeom>
              <a:avLst/>
              <a:gdLst/>
              <a:ahLst/>
              <a:cxnLst/>
              <a:rect l="l" t="t" r="r" b="b"/>
              <a:pathLst>
                <a:path w="3276600" h="838200">
                  <a:moveTo>
                    <a:pt x="3276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838200"/>
                  </a:lnTo>
                  <a:lnTo>
                    <a:pt x="3276600" y="838200"/>
                  </a:lnTo>
                  <a:lnTo>
                    <a:pt x="3276600" y="381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5181600"/>
              <a:ext cx="3276600" cy="838200"/>
            </a:xfrm>
            <a:custGeom>
              <a:avLst/>
              <a:gdLst/>
              <a:ahLst/>
              <a:cxnLst/>
              <a:rect l="l" t="t" r="r" b="b"/>
              <a:pathLst>
                <a:path w="3276600" h="838200">
                  <a:moveTo>
                    <a:pt x="1638300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3276600" y="0"/>
                  </a:lnTo>
                  <a:lnTo>
                    <a:pt x="3276600" y="838200"/>
                  </a:lnTo>
                  <a:lnTo>
                    <a:pt x="1638300" y="8382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32660" y="5435600"/>
            <a:ext cx="2632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Sistema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Operacional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340" y="3695700"/>
            <a:ext cx="1140460" cy="6261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35"/>
              </a:spcBef>
            </a:pPr>
            <a:r>
              <a:rPr sz="2000" b="1" spc="-10" dirty="0">
                <a:latin typeface="Tahoma"/>
                <a:cs typeface="Tahoma"/>
              </a:rPr>
              <a:t>M</a:t>
            </a:r>
            <a:r>
              <a:rPr sz="2000" b="1" dirty="0">
                <a:latin typeface="Tahoma"/>
                <a:cs typeface="Tahoma"/>
              </a:rPr>
              <a:t>em</a:t>
            </a:r>
            <a:r>
              <a:rPr sz="2000" b="1" spc="-5" dirty="0">
                <a:latin typeface="Tahoma"/>
                <a:cs typeface="Tahoma"/>
              </a:rPr>
              <a:t>ó</a:t>
            </a:r>
            <a:r>
              <a:rPr sz="2000" b="1" dirty="0">
                <a:latin typeface="Tahoma"/>
                <a:cs typeface="Tahoma"/>
              </a:rPr>
              <a:t>ria  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in</a:t>
            </a:r>
            <a:r>
              <a:rPr sz="2000" b="1" dirty="0">
                <a:latin typeface="Tahoma"/>
                <a:cs typeface="Tahoma"/>
              </a:rPr>
              <a:t>c</a:t>
            </a:r>
            <a:r>
              <a:rPr sz="2000" b="1" spc="-5" dirty="0">
                <a:latin typeface="Tahoma"/>
                <a:cs typeface="Tahoma"/>
              </a:rPr>
              <a:t>ip</a:t>
            </a:r>
            <a:r>
              <a:rPr sz="2000" b="1" dirty="0">
                <a:latin typeface="Tahoma"/>
                <a:cs typeface="Tahoma"/>
              </a:rPr>
              <a:t>al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15970" y="4137662"/>
            <a:ext cx="762000" cy="1082040"/>
            <a:chOff x="3315970" y="4137662"/>
            <a:chExt cx="762000" cy="1082040"/>
          </a:xfrm>
        </p:grpSpPr>
        <p:sp>
          <p:nvSpPr>
            <p:cNvPr id="16" name="object 16"/>
            <p:cNvSpPr/>
            <p:nvPr/>
          </p:nvSpPr>
          <p:spPr>
            <a:xfrm>
              <a:off x="3429000" y="4175760"/>
              <a:ext cx="1270" cy="792480"/>
            </a:xfrm>
            <a:custGeom>
              <a:avLst/>
              <a:gdLst/>
              <a:ahLst/>
              <a:cxnLst/>
              <a:rect l="l" t="t" r="r" b="b"/>
              <a:pathLst>
                <a:path w="1270" h="792479">
                  <a:moveTo>
                    <a:pt x="0" y="0"/>
                  </a:moveTo>
                  <a:lnTo>
                    <a:pt x="1270" y="792479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5970" y="4953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2400" y="4389120"/>
              <a:ext cx="1270" cy="792480"/>
            </a:xfrm>
            <a:custGeom>
              <a:avLst/>
              <a:gdLst/>
              <a:ahLst/>
              <a:cxnLst/>
              <a:rect l="l" t="t" r="r" b="b"/>
              <a:pathLst>
                <a:path w="1270" h="792479">
                  <a:moveTo>
                    <a:pt x="0" y="0"/>
                  </a:moveTo>
                  <a:lnTo>
                    <a:pt x="1270" y="792479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8100" y="4175760"/>
              <a:ext cx="229870" cy="228600"/>
            </a:xfrm>
            <a:custGeom>
              <a:avLst/>
              <a:gdLst/>
              <a:ahLst/>
              <a:cxnLst/>
              <a:rect l="l" t="t" r="r" b="b"/>
              <a:pathLst>
                <a:path w="229870" h="228600">
                  <a:moveTo>
                    <a:pt x="114300" y="0"/>
                  </a:moveTo>
                  <a:lnTo>
                    <a:pt x="0" y="228600"/>
                  </a:lnTo>
                  <a:lnTo>
                    <a:pt x="22987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91639" y="4398009"/>
            <a:ext cx="1585595" cy="6261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9590" marR="5080" indent="-529590">
              <a:lnSpc>
                <a:spcPts val="2330"/>
              </a:lnSpc>
              <a:spcBef>
                <a:spcPts val="235"/>
              </a:spcBef>
            </a:pPr>
            <a:r>
              <a:rPr sz="2000" b="1" spc="-5" dirty="0">
                <a:latin typeface="Tahoma"/>
                <a:cs typeface="Tahoma"/>
              </a:rPr>
              <a:t>Chamada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ao  </a:t>
            </a:r>
            <a:r>
              <a:rPr sz="2000" b="1" spc="-5" dirty="0">
                <a:latin typeface="Tahoma"/>
                <a:cs typeface="Tahoma"/>
              </a:rPr>
              <a:t>S.O.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3840" y="4546600"/>
            <a:ext cx="103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R</a:t>
            </a:r>
            <a:r>
              <a:rPr sz="2000" b="1" dirty="0">
                <a:latin typeface="Tahoma"/>
                <a:cs typeface="Tahoma"/>
              </a:rPr>
              <a:t>e</a:t>
            </a:r>
            <a:r>
              <a:rPr sz="2000" b="1" spc="-5" dirty="0">
                <a:latin typeface="Tahoma"/>
                <a:cs typeface="Tahoma"/>
              </a:rPr>
              <a:t>t</a:t>
            </a:r>
            <a:r>
              <a:rPr sz="2000" b="1" spc="-10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904336"/>
            <a:ext cx="8651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Aula </a:t>
            </a:r>
            <a:r>
              <a:rPr spc="-5" dirty="0">
                <a:solidFill>
                  <a:srgbClr val="FF0000"/>
                </a:solidFill>
              </a:rPr>
              <a:t>de </a:t>
            </a:r>
            <a:r>
              <a:rPr spc="-5" dirty="0" err="1">
                <a:solidFill>
                  <a:srgbClr val="FF0000"/>
                </a:solidFill>
              </a:rPr>
              <a:t>Hoje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42770" y="1813559"/>
            <a:ext cx="4890770" cy="252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40690">
              <a:lnSpc>
                <a:spcPts val="3310"/>
              </a:lnSpc>
              <a:spcBef>
                <a:spcPts val="100"/>
              </a:spcBef>
              <a:buAutoNum type="arabicPeriod"/>
              <a:tabLst>
                <a:tab pos="453390" algn="l"/>
              </a:tabLst>
            </a:pP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Introdução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60"/>
              </a:lnSpc>
              <a:buAutoNum type="arabicPeriod"/>
              <a:tabLst>
                <a:tab pos="680085" algn="l"/>
              </a:tabLst>
            </a:pP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Sistema</a:t>
            </a:r>
            <a:r>
              <a:rPr sz="2800" b="1" spc="-65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Computacional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54"/>
              </a:lnSpc>
              <a:buAutoNum type="arabicPeriod"/>
              <a:tabLst>
                <a:tab pos="680085" algn="l"/>
              </a:tabLst>
            </a:pPr>
            <a:r>
              <a:rPr sz="2800" b="1" dirty="0">
                <a:solidFill>
                  <a:srgbClr val="BFBFB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importância do</a:t>
            </a:r>
            <a:r>
              <a:rPr sz="2800" b="1" spc="-50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54"/>
              </a:lnSpc>
              <a:buAutoNum type="arabicPeriod"/>
              <a:tabLst>
                <a:tab pos="680085" algn="l"/>
              </a:tabLst>
            </a:pP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Definição do</a:t>
            </a:r>
            <a:r>
              <a:rPr sz="2800" b="1" spc="-15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SO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60"/>
              </a:lnSpc>
              <a:buAutoNum type="arabicPeriod"/>
              <a:tabLst>
                <a:tab pos="680085" algn="l"/>
              </a:tabLst>
            </a:pPr>
            <a:r>
              <a:rPr sz="2800" b="1" dirty="0">
                <a:solidFill>
                  <a:srgbClr val="BFBFB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interação com </a:t>
            </a:r>
            <a:r>
              <a:rPr sz="2800" b="1" dirty="0">
                <a:solidFill>
                  <a:srgbClr val="BFBFBF"/>
                </a:solidFill>
                <a:latin typeface="Tahoma"/>
                <a:cs typeface="Tahoma"/>
              </a:rPr>
              <a:t>o</a:t>
            </a:r>
            <a:r>
              <a:rPr sz="2800" b="1" spc="-50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SO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310"/>
              </a:lnSpc>
              <a:buAutoNum type="arabicPeriod"/>
              <a:tabLst>
                <a:tab pos="680085" algn="l"/>
              </a:tabLst>
            </a:pP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evolução do</a:t>
            </a:r>
            <a:r>
              <a:rPr sz="2800" b="1" spc="-3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22123"/>
            <a:ext cx="7352817" cy="1915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kern="1200" cap="all" spc="-10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Aula </a:t>
            </a:r>
            <a:r>
              <a:rPr lang="en-US" sz="3600" kern="1200" cap="all" spc="-5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</a:t>
            </a:r>
            <a:r>
              <a:rPr lang="en-US" sz="3600" kern="1200" cap="all" spc="-65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kern="1200" cap="all" spc="-10" dirty="0" err="1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Hoje</a:t>
            </a:r>
            <a:endParaRPr lang="en-US" sz="3600" kern="1200" cap="all" spc="-10" dirty="0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5269" y="6366574"/>
            <a:ext cx="203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  <a:spcAft>
                <a:spcPts val="600"/>
              </a:spcAft>
            </a:pPr>
            <a:fld id="{81D60167-4931-47E6-BA6A-407CBD079E47}" type="slidenum">
              <a:rPr lang="pt-BR" dirty="0">
                <a:latin typeface="Arial"/>
                <a:cs typeface="Arial"/>
              </a:rPr>
              <a:pPr marL="38100">
                <a:lnSpc>
                  <a:spcPts val="2090"/>
                </a:lnSpc>
                <a:spcAft>
                  <a:spcPts val="600"/>
                </a:spcAft>
              </a:pPr>
              <a:t>2</a:t>
            </a:fld>
            <a:endParaRPr lang="pt-BR">
              <a:latin typeface="Arial"/>
              <a:cs typeface="Arial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F6BF24C-7E4B-4EDD-98F3-9C6BCF86B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28727"/>
              </p:ext>
            </p:extLst>
          </p:nvPr>
        </p:nvGraphicFramePr>
        <p:xfrm>
          <a:off x="705483" y="941424"/>
          <a:ext cx="5733635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1360170"/>
            <a:ext cx="8445500" cy="52285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692785" lvl="1" indent="-667385">
              <a:lnSpc>
                <a:spcPct val="100000"/>
              </a:lnSpc>
              <a:spcBef>
                <a:spcPts val="1010"/>
              </a:spcBef>
              <a:buClr>
                <a:srgbClr val="0066FF"/>
              </a:buClr>
              <a:buFont typeface="Tahoma"/>
              <a:buAutoNum type="arabicPeriod" startAt="5"/>
              <a:tabLst>
                <a:tab pos="692785" algn="l"/>
              </a:tabLst>
            </a:pP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Evolução dos Sistemas</a:t>
            </a:r>
            <a:r>
              <a:rPr sz="2800" b="1" spc="-2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Operacionais</a:t>
            </a:r>
            <a:endParaRPr sz="2800" dirty="0">
              <a:latin typeface="Tahoma"/>
              <a:cs typeface="Tahoma"/>
            </a:endParaRPr>
          </a:p>
          <a:p>
            <a:pPr marL="436880" marR="1297305" lvl="2" indent="-314960">
              <a:lnSpc>
                <a:spcPct val="103899"/>
              </a:lnSpc>
              <a:spcBef>
                <a:spcPts val="890"/>
              </a:spcBef>
              <a:buSzPct val="75000"/>
              <a:buFont typeface="Wingdings"/>
              <a:buChar char=""/>
              <a:tabLst>
                <a:tab pos="436880" algn="l"/>
              </a:tabLst>
            </a:pPr>
            <a:r>
              <a:rPr sz="3200" spc="-5" dirty="0">
                <a:latin typeface="Arial"/>
                <a:cs typeface="Arial"/>
              </a:rPr>
              <a:t>Um </a:t>
            </a:r>
            <a:r>
              <a:rPr sz="3200" dirty="0">
                <a:latin typeface="Arial"/>
                <a:cs typeface="Arial"/>
              </a:rPr>
              <a:t>SO </a:t>
            </a:r>
            <a:r>
              <a:rPr sz="3200" spc="-5" dirty="0">
                <a:latin typeface="Arial"/>
                <a:cs typeface="Arial"/>
              </a:rPr>
              <a:t>pode processar </a:t>
            </a:r>
            <a:r>
              <a:rPr sz="3200" dirty="0">
                <a:latin typeface="Arial"/>
                <a:cs typeface="Arial"/>
              </a:rPr>
              <a:t>sua </a:t>
            </a:r>
            <a:r>
              <a:rPr sz="3200" spc="-5" dirty="0">
                <a:latin typeface="Arial"/>
                <a:cs typeface="Arial"/>
              </a:rPr>
              <a:t>carga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  trabalho de duas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formas</a:t>
            </a:r>
            <a:endParaRPr sz="3200" dirty="0">
              <a:latin typeface="Arial"/>
              <a:cs typeface="Arial"/>
            </a:endParaRPr>
          </a:p>
          <a:p>
            <a:pPr marL="578485" lvl="3">
              <a:lnSpc>
                <a:spcPct val="100000"/>
              </a:lnSpc>
              <a:spcBef>
                <a:spcPts val="830"/>
              </a:spcBef>
              <a:buClr>
                <a:srgbClr val="9999CC"/>
              </a:buClr>
              <a:buSzPct val="76785"/>
              <a:tabLst>
                <a:tab pos="836930" algn="l"/>
              </a:tabLst>
            </a:pPr>
            <a:r>
              <a:rPr sz="2800" spc="-5" dirty="0">
                <a:latin typeface="Arial"/>
                <a:cs typeface="Arial"/>
              </a:rPr>
              <a:t>Serial (recursos alocados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um único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programa)</a:t>
            </a:r>
            <a:endParaRPr sz="2800" dirty="0">
              <a:latin typeface="Arial"/>
              <a:cs typeface="Arial"/>
            </a:endParaRPr>
          </a:p>
          <a:p>
            <a:pPr marL="579120" marR="511175" lvl="3">
              <a:lnSpc>
                <a:spcPct val="103899"/>
              </a:lnSpc>
              <a:spcBef>
                <a:spcPts val="700"/>
              </a:spcBef>
              <a:buClr>
                <a:srgbClr val="9999CC"/>
              </a:buClr>
              <a:buSzPct val="76785"/>
              <a:tabLst>
                <a:tab pos="836930" algn="l"/>
              </a:tabLst>
            </a:pPr>
            <a:r>
              <a:rPr lang="pt-BR" sz="2800" spc="-5" dirty="0">
                <a:latin typeface="Arial"/>
                <a:cs typeface="Arial"/>
              </a:rPr>
              <a:t>C</a:t>
            </a:r>
            <a:r>
              <a:rPr sz="2800" spc="-5" dirty="0" err="1">
                <a:latin typeface="Arial"/>
                <a:cs typeface="Arial"/>
              </a:rPr>
              <a:t>oncorrente</a:t>
            </a:r>
            <a:r>
              <a:rPr sz="2800" spc="-5" dirty="0">
                <a:latin typeface="Arial"/>
                <a:cs typeface="Arial"/>
              </a:rPr>
              <a:t> (recursos dinamicamente re-  associados entre uma coleção de programas  em diferentes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estágios)</a:t>
            </a:r>
            <a:endParaRPr sz="2800" dirty="0">
              <a:latin typeface="Arial"/>
              <a:cs typeface="Arial"/>
            </a:endParaRPr>
          </a:p>
          <a:p>
            <a:pPr marL="436880" lvl="2" indent="-314960">
              <a:lnSpc>
                <a:spcPct val="100000"/>
              </a:lnSpc>
              <a:spcBef>
                <a:spcPts val="950"/>
              </a:spcBef>
              <a:buSzPct val="75000"/>
              <a:buFont typeface="Wingdings"/>
              <a:buChar char=""/>
              <a:tabLst>
                <a:tab pos="436880" algn="l"/>
              </a:tabLst>
            </a:pPr>
            <a:r>
              <a:rPr sz="3200" spc="-10" dirty="0">
                <a:latin typeface="Arial"/>
                <a:cs typeface="Arial"/>
              </a:rPr>
              <a:t>Alcance 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5" dirty="0">
                <a:latin typeface="Arial"/>
                <a:cs typeface="Arial"/>
              </a:rPr>
              <a:t>extensão 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serviços</a:t>
            </a:r>
            <a:endParaRPr sz="3200" dirty="0">
              <a:latin typeface="Arial"/>
              <a:cs typeface="Arial"/>
            </a:endParaRPr>
          </a:p>
          <a:p>
            <a:pPr marL="579120" marR="254635" lvl="3">
              <a:lnSpc>
                <a:spcPct val="103899"/>
              </a:lnSpc>
              <a:spcBef>
                <a:spcPts val="695"/>
              </a:spcBef>
              <a:buClr>
                <a:srgbClr val="9999CC"/>
              </a:buClr>
              <a:buSzPct val="76785"/>
              <a:tabLst>
                <a:tab pos="836930" algn="l"/>
              </a:tabLst>
            </a:pPr>
            <a:r>
              <a:rPr sz="2800" spc="-5" dirty="0">
                <a:latin typeface="Arial"/>
                <a:cs typeface="Arial"/>
              </a:rPr>
              <a:t>Depende do ambiente em que devem suportar  (e.g. </a:t>
            </a:r>
            <a:r>
              <a:rPr sz="2800" i="1" spc="-5" dirty="0">
                <a:latin typeface="Arial"/>
                <a:cs typeface="Arial"/>
              </a:rPr>
              <a:t>cut down Linux versions </a:t>
            </a:r>
            <a:r>
              <a:rPr sz="2800" spc="-5" dirty="0">
                <a:latin typeface="Arial"/>
                <a:cs typeface="Arial"/>
              </a:rPr>
              <a:t>em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80" dirty="0">
                <a:latin typeface="Arial"/>
                <a:cs typeface="Arial"/>
              </a:rPr>
              <a:t>s</a:t>
            </a:r>
            <a:r>
              <a:rPr sz="2700" spc="-869" baseline="-20061" dirty="0">
                <a:latin typeface="Arial"/>
                <a:cs typeface="Arial"/>
              </a:rPr>
              <a:t>2</a:t>
            </a:r>
            <a:r>
              <a:rPr sz="2800" spc="-580" dirty="0">
                <a:latin typeface="Arial"/>
                <a:cs typeface="Arial"/>
              </a:rPr>
              <a:t>e</a:t>
            </a:r>
            <a:r>
              <a:rPr sz="2700" spc="-869" baseline="-20061" dirty="0">
                <a:latin typeface="Arial"/>
                <a:cs typeface="Arial"/>
              </a:rPr>
              <a:t>0</a:t>
            </a:r>
            <a:r>
              <a:rPr sz="2700" spc="-307" baseline="-2006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nsores)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28760" cy="537210"/>
            <a:chOff x="3810" y="0"/>
            <a:chExt cx="9128760" cy="537210"/>
          </a:xfrm>
        </p:grpSpPr>
        <p:sp>
          <p:nvSpPr>
            <p:cNvPr id="4" name="object 4"/>
            <p:cNvSpPr/>
            <p:nvPr/>
          </p:nvSpPr>
          <p:spPr>
            <a:xfrm>
              <a:off x="265430" y="0"/>
              <a:ext cx="11430" cy="525780"/>
            </a:xfrm>
            <a:custGeom>
              <a:avLst/>
              <a:gdLst/>
              <a:ahLst/>
              <a:cxnLst/>
              <a:rect l="l" t="t" r="r" b="b"/>
              <a:pathLst>
                <a:path w="11429" h="52578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11430" y="525780"/>
                  </a:lnTo>
                  <a:lnTo>
                    <a:pt x="11430" y="41148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3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79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0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9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4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4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3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2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9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8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7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3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3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2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8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7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2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2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860" y="0"/>
              <a:ext cx="7620" cy="525780"/>
            </a:xfrm>
            <a:custGeom>
              <a:avLst/>
              <a:gdLst/>
              <a:ahLst/>
              <a:cxnLst/>
              <a:rect l="l" t="t" r="r" b="b"/>
              <a:pathLst>
                <a:path w="7619" h="525780">
                  <a:moveTo>
                    <a:pt x="762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7620" y="525780"/>
                  </a:lnTo>
                  <a:lnTo>
                    <a:pt x="7620" y="265430"/>
                  </a:lnTo>
                  <a:close/>
                </a:path>
                <a:path w="7619" h="52578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7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97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6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2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18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81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7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5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5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1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0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6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14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6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9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5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5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635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69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5080" cy="524510"/>
            </a:xfrm>
            <a:custGeom>
              <a:avLst/>
              <a:gdLst/>
              <a:ahLst/>
              <a:cxnLst/>
              <a:rect l="l" t="t" r="r" b="b"/>
              <a:pathLst>
                <a:path w="5080" h="524510">
                  <a:moveTo>
                    <a:pt x="508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65323" y="135889"/>
              <a:ext cx="67310" cy="264160"/>
            </a:xfrm>
            <a:custGeom>
              <a:avLst/>
              <a:gdLst/>
              <a:ahLst/>
              <a:cxnLst/>
              <a:rect l="l" t="t" r="r" b="b"/>
              <a:pathLst>
                <a:path w="67309" h="264160">
                  <a:moveTo>
                    <a:pt x="67246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7246" y="264160"/>
                  </a:lnTo>
                  <a:lnTo>
                    <a:pt x="6724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104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967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624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281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950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07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265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22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579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236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8940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5511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082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8653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22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179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836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4937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162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20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477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34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791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448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061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7632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20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0774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7345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391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048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058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375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32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689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346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03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660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182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975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317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54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4352" y="264159"/>
                  </a:lnTo>
                  <a:lnTo>
                    <a:pt x="3554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288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9466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03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260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178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57496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320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8891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155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54" y="0"/>
                  </a:moveTo>
                  <a:lnTo>
                    <a:pt x="34264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3070" y="264160"/>
                  </a:lnTo>
                  <a:lnTo>
                    <a:pt x="67360" y="264160"/>
                  </a:lnTo>
                  <a:lnTo>
                    <a:pt x="68554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872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29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186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843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01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15867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15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4728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2996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7870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4441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012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758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27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6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084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41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398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056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13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37071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27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684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42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999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656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133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39704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39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296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953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11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268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25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582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39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896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55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111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8682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25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1824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395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4966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153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10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480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37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794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51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7657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232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080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374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3945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0516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08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365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229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692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49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06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66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20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977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34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292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9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494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0660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2636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33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0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590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47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04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61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18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875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32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189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47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0444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615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186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4757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328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7899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470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041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7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5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30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087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44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02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59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1654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3736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307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6878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449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020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1615" y="135889"/>
              <a:ext cx="69850" cy="264160"/>
            </a:xfrm>
            <a:custGeom>
              <a:avLst/>
              <a:gdLst/>
              <a:ahLst/>
              <a:cxnLst/>
              <a:rect l="l" t="t" r="r" b="b"/>
              <a:pathLst>
                <a:path w="69850" h="264160">
                  <a:moveTo>
                    <a:pt x="69773" y="0"/>
                  </a:moveTo>
                  <a:lnTo>
                    <a:pt x="35483" y="0"/>
                  </a:lnTo>
                  <a:lnTo>
                    <a:pt x="1181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9773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7985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42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299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57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14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71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285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585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427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8998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569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140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711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282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1853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42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499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56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26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483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40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797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54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117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690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261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0832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40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3974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545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11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68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38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5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52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09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667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23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811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382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295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52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094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665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236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580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50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07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64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788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80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35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19317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7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502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07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644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215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786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35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792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49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07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64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21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0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6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6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79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05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62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19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76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3361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6907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47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04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62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19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76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333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29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8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4" y="264159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740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311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2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1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25" y="264159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90" y="13335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80060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90" y="380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45769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89" y="380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08940" y="0"/>
              <a:ext cx="269240" cy="266700"/>
            </a:xfrm>
            <a:custGeom>
              <a:avLst/>
              <a:gdLst/>
              <a:ahLst/>
              <a:cxnLst/>
              <a:rect l="l" t="t" r="r" b="b"/>
              <a:pathLst>
                <a:path w="269240" h="266700">
                  <a:moveTo>
                    <a:pt x="128270" y="134620"/>
                  </a:moveTo>
                  <a:lnTo>
                    <a:pt x="0" y="134620"/>
                  </a:lnTo>
                  <a:lnTo>
                    <a:pt x="0" y="266700"/>
                  </a:lnTo>
                  <a:lnTo>
                    <a:pt x="128270" y="266700"/>
                  </a:lnTo>
                  <a:lnTo>
                    <a:pt x="128270" y="134620"/>
                  </a:lnTo>
                  <a:close/>
                </a:path>
                <a:path w="269240" h="266700">
                  <a:moveTo>
                    <a:pt x="269240" y="0"/>
                  </a:moveTo>
                  <a:lnTo>
                    <a:pt x="138430" y="0"/>
                  </a:lnTo>
                  <a:lnTo>
                    <a:pt x="138430" y="128270"/>
                  </a:lnTo>
                  <a:lnTo>
                    <a:pt x="269240" y="128270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47369" y="134619"/>
              <a:ext cx="130810" cy="132080"/>
            </a:xfrm>
            <a:custGeom>
              <a:avLst/>
              <a:gdLst/>
              <a:ahLst/>
              <a:cxnLst/>
              <a:rect l="l" t="t" r="r" b="b"/>
              <a:pathLst>
                <a:path w="130809" h="132079">
                  <a:moveTo>
                    <a:pt x="130809" y="0"/>
                  </a:moveTo>
                  <a:lnTo>
                    <a:pt x="0" y="0"/>
                  </a:lnTo>
                  <a:lnTo>
                    <a:pt x="0" y="132079"/>
                  </a:lnTo>
                  <a:lnTo>
                    <a:pt x="130809" y="13207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19" y="274320"/>
              <a:ext cx="127000" cy="128270"/>
            </a:xfrm>
            <a:custGeom>
              <a:avLst/>
              <a:gdLst/>
              <a:ahLst/>
              <a:cxnLst/>
              <a:rect l="l" t="t" r="r" b="b"/>
              <a:pathLst>
                <a:path w="127000" h="128270">
                  <a:moveTo>
                    <a:pt x="127000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27000" y="12826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32080" y="135890"/>
              <a:ext cx="130810" cy="128270"/>
            </a:xfrm>
            <a:custGeom>
              <a:avLst/>
              <a:gdLst/>
              <a:ahLst/>
              <a:cxnLst/>
              <a:rect l="l" t="t" r="r" b="b"/>
              <a:pathLst>
                <a:path w="130810" h="128270">
                  <a:moveTo>
                    <a:pt x="130809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30809" y="12826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74320" y="270509"/>
              <a:ext cx="262890" cy="265430"/>
            </a:xfrm>
            <a:custGeom>
              <a:avLst/>
              <a:gdLst/>
              <a:ahLst/>
              <a:cxnLst/>
              <a:rect l="l" t="t" r="r" b="b"/>
              <a:pathLst>
                <a:path w="262890" h="265430">
                  <a:moveTo>
                    <a:pt x="127000" y="139700"/>
                  </a:moveTo>
                  <a:lnTo>
                    <a:pt x="0" y="139700"/>
                  </a:lnTo>
                  <a:lnTo>
                    <a:pt x="0" y="265430"/>
                  </a:lnTo>
                  <a:lnTo>
                    <a:pt x="127000" y="265430"/>
                  </a:lnTo>
                  <a:lnTo>
                    <a:pt x="127000" y="139700"/>
                  </a:lnTo>
                  <a:close/>
                </a:path>
                <a:path w="262890" h="265430">
                  <a:moveTo>
                    <a:pt x="262890" y="0"/>
                  </a:moveTo>
                  <a:lnTo>
                    <a:pt x="134620" y="0"/>
                  </a:lnTo>
                  <a:lnTo>
                    <a:pt x="134620" y="129540"/>
                  </a:lnTo>
                  <a:lnTo>
                    <a:pt x="262890" y="12954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7" name="object 307"/>
          <p:cNvSpPr txBox="1">
            <a:spLocks noGrp="1"/>
          </p:cNvSpPr>
          <p:nvPr>
            <p:ph type="title"/>
          </p:nvPr>
        </p:nvSpPr>
        <p:spPr>
          <a:xfrm>
            <a:off x="438150" y="868775"/>
            <a:ext cx="87464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Introdução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3519170"/>
            <a:ext cx="3557270" cy="2668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070" y="2002790"/>
            <a:ext cx="8099425" cy="253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2835"/>
              </a:lnSpc>
              <a:spcBef>
                <a:spcPts val="10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lang="pt-BR" sz="2400" b="1" spc="-5" dirty="0">
                <a:latin typeface="Tahoma"/>
                <a:cs typeface="Tahoma"/>
              </a:rPr>
              <a:t>1a. </a:t>
            </a:r>
            <a:r>
              <a:rPr sz="2400" b="1" spc="-5" dirty="0" err="1">
                <a:latin typeface="Tahoma"/>
                <a:cs typeface="Tahoma"/>
              </a:rPr>
              <a:t>Geração</a:t>
            </a:r>
            <a:r>
              <a:rPr sz="2400" b="1" spc="-5" dirty="0">
                <a:latin typeface="Tahoma"/>
                <a:cs typeface="Tahoma"/>
              </a:rPr>
              <a:t> de Computadores (1945 </a:t>
            </a:r>
            <a:r>
              <a:rPr sz="2400" b="1" dirty="0">
                <a:latin typeface="Tahoma"/>
                <a:cs typeface="Tahoma"/>
              </a:rPr>
              <a:t>-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1955)</a:t>
            </a:r>
            <a:endParaRPr sz="2400" dirty="0">
              <a:latin typeface="Tahoma"/>
              <a:cs typeface="Tahoma"/>
            </a:endParaRPr>
          </a:p>
          <a:p>
            <a:pPr marL="717550" indent="-198120">
              <a:lnSpc>
                <a:spcPts val="2790"/>
              </a:lnSpc>
              <a:buSzPct val="43750"/>
              <a:buFont typeface="Wingdings"/>
              <a:buChar char=""/>
              <a:tabLst>
                <a:tab pos="717550" algn="l"/>
              </a:tabLst>
            </a:pPr>
            <a:r>
              <a:rPr sz="2400" spc="-5" dirty="0">
                <a:latin typeface="Tahoma"/>
                <a:cs typeface="Tahoma"/>
              </a:rPr>
              <a:t>Computadores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Válvula</a:t>
            </a:r>
            <a:endParaRPr sz="2400" dirty="0">
              <a:latin typeface="Tahoma"/>
              <a:cs typeface="Tahoma"/>
            </a:endParaRPr>
          </a:p>
          <a:p>
            <a:pPr marL="716915" marR="43180" indent="-198120">
              <a:lnSpc>
                <a:spcPts val="2800"/>
              </a:lnSpc>
              <a:spcBef>
                <a:spcPts val="115"/>
              </a:spcBef>
              <a:buSzPct val="43750"/>
              <a:buFont typeface="Wingdings"/>
              <a:buChar char=""/>
              <a:tabLst>
                <a:tab pos="717550" algn="l"/>
                <a:tab pos="2160905" algn="l"/>
                <a:tab pos="2739390" algn="l"/>
                <a:tab pos="3415029" algn="l"/>
                <a:tab pos="4345305" algn="l"/>
                <a:tab pos="4752340" algn="l"/>
                <a:tab pos="6775450" algn="l"/>
                <a:tab pos="7454900" algn="l"/>
              </a:tabLst>
            </a:pPr>
            <a:r>
              <a:rPr sz="2400" spc="-1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1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ê</a:t>
            </a:r>
            <a:r>
              <a:rPr sz="2400" spc="5" dirty="0">
                <a:latin typeface="Tahoma"/>
                <a:cs typeface="Tahoma"/>
              </a:rPr>
              <a:t>n</a:t>
            </a:r>
            <a:r>
              <a:rPr sz="2400" spc="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ia	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m	</a:t>
            </a:r>
            <a:r>
              <a:rPr sz="2400" spc="1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.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.</a:t>
            </a:r>
            <a:r>
              <a:rPr sz="2400" spc="-5" dirty="0">
                <a:latin typeface="Tahoma"/>
                <a:cs typeface="Tahoma"/>
              </a:rPr>
              <a:t>:</a:t>
            </a:r>
            <a:r>
              <a:rPr sz="2400" dirty="0">
                <a:latin typeface="Tahoma"/>
                <a:cs typeface="Tahoma"/>
              </a:rPr>
              <a:t>	a	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spc="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m</a:t>
            </a:r>
            <a:r>
              <a:rPr sz="2400" spc="5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ç</a:t>
            </a:r>
            <a:r>
              <a:rPr sz="2400" spc="5" dirty="0">
                <a:latin typeface="Tahoma"/>
                <a:cs typeface="Tahoma"/>
              </a:rPr>
              <a:t>ã</a:t>
            </a:r>
            <a:r>
              <a:rPr sz="2400" dirty="0">
                <a:latin typeface="Tahoma"/>
                <a:cs typeface="Tahoma"/>
              </a:rPr>
              <a:t>o	e</a:t>
            </a:r>
            <a:r>
              <a:rPr sz="2400" spc="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a	</a:t>
            </a:r>
            <a:r>
              <a:rPr sz="2400" spc="10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ei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diretamente em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linguagem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24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máquina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 dirty="0">
              <a:latin typeface="Tahoma"/>
              <a:cs typeface="Tahoma"/>
            </a:endParaRPr>
          </a:p>
          <a:p>
            <a:pPr marL="4885690">
              <a:lnSpc>
                <a:spcPct val="100000"/>
              </a:lnSpc>
              <a:spcBef>
                <a:spcPts val="2040"/>
              </a:spcBef>
            </a:pPr>
            <a:r>
              <a:rPr sz="2400" b="1" spc="-5" dirty="0">
                <a:latin typeface="Tahoma"/>
                <a:cs typeface="Tahoma"/>
              </a:rPr>
              <a:t>Colossus Mark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I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886459"/>
            <a:ext cx="899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H</a:t>
            </a:r>
            <a:r>
              <a:rPr sz="3600" spc="-5" dirty="0"/>
              <a:t>ist</a:t>
            </a:r>
            <a:r>
              <a:rPr sz="3600" dirty="0"/>
              <a:t>órico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0669" y="634492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28760" cy="537210"/>
            <a:chOff x="3810" y="0"/>
            <a:chExt cx="9128760" cy="537210"/>
          </a:xfrm>
        </p:grpSpPr>
        <p:sp>
          <p:nvSpPr>
            <p:cNvPr id="4" name="object 4"/>
            <p:cNvSpPr/>
            <p:nvPr/>
          </p:nvSpPr>
          <p:spPr>
            <a:xfrm>
              <a:off x="265430" y="0"/>
              <a:ext cx="11430" cy="525780"/>
            </a:xfrm>
            <a:custGeom>
              <a:avLst/>
              <a:gdLst/>
              <a:ahLst/>
              <a:cxnLst/>
              <a:rect l="l" t="t" r="r" b="b"/>
              <a:pathLst>
                <a:path w="11429" h="52578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11430" y="525780"/>
                  </a:lnTo>
                  <a:lnTo>
                    <a:pt x="11430" y="41148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3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79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0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9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4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4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3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2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9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8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7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3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3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2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8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7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2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2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860" y="0"/>
              <a:ext cx="7620" cy="525780"/>
            </a:xfrm>
            <a:custGeom>
              <a:avLst/>
              <a:gdLst/>
              <a:ahLst/>
              <a:cxnLst/>
              <a:rect l="l" t="t" r="r" b="b"/>
              <a:pathLst>
                <a:path w="7619" h="525780">
                  <a:moveTo>
                    <a:pt x="762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7620" y="525780"/>
                  </a:lnTo>
                  <a:lnTo>
                    <a:pt x="7620" y="265430"/>
                  </a:lnTo>
                  <a:close/>
                </a:path>
                <a:path w="7619" h="52578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7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97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6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2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18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81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7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5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5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1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0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6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14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6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9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5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5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635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69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5080" cy="524510"/>
            </a:xfrm>
            <a:custGeom>
              <a:avLst/>
              <a:gdLst/>
              <a:ahLst/>
              <a:cxnLst/>
              <a:rect l="l" t="t" r="r" b="b"/>
              <a:pathLst>
                <a:path w="5080" h="524510">
                  <a:moveTo>
                    <a:pt x="508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65323" y="135889"/>
              <a:ext cx="67310" cy="264160"/>
            </a:xfrm>
            <a:custGeom>
              <a:avLst/>
              <a:gdLst/>
              <a:ahLst/>
              <a:cxnLst/>
              <a:rect l="l" t="t" r="r" b="b"/>
              <a:pathLst>
                <a:path w="67309" h="264160">
                  <a:moveTo>
                    <a:pt x="67246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7246" y="264160"/>
                  </a:lnTo>
                  <a:lnTo>
                    <a:pt x="6724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104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967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624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281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950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07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265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22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579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236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8940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5511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082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8653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22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179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836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4937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162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20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477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34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791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448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061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7632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20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0774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7345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391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048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058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375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32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689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346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03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660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182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975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317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54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4352" y="264159"/>
                  </a:lnTo>
                  <a:lnTo>
                    <a:pt x="3554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288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9466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03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260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178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57496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320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8891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155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54" y="0"/>
                  </a:moveTo>
                  <a:lnTo>
                    <a:pt x="34264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3070" y="264160"/>
                  </a:lnTo>
                  <a:lnTo>
                    <a:pt x="67360" y="264160"/>
                  </a:lnTo>
                  <a:lnTo>
                    <a:pt x="68554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872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29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186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843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01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15867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15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4728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2996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7870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4441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012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758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27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6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084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41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398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056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13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37071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27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684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42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999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656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133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39704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39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296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953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11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268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25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582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39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896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55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111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8682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25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1824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395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4966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153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10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480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37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794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51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7657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232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080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374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3945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0516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08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365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229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692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49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06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66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20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977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34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292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9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494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0660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2636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33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0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590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47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04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61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18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875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32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189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47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0444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615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186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4757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328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7899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470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041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7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5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30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087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44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02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59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1654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3736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307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6878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449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020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1615" y="135889"/>
              <a:ext cx="69850" cy="264160"/>
            </a:xfrm>
            <a:custGeom>
              <a:avLst/>
              <a:gdLst/>
              <a:ahLst/>
              <a:cxnLst/>
              <a:rect l="l" t="t" r="r" b="b"/>
              <a:pathLst>
                <a:path w="69850" h="264160">
                  <a:moveTo>
                    <a:pt x="69773" y="0"/>
                  </a:moveTo>
                  <a:lnTo>
                    <a:pt x="35483" y="0"/>
                  </a:lnTo>
                  <a:lnTo>
                    <a:pt x="1181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9773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7985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42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299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57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14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71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285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585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427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8998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569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140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711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282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1853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42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499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56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26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483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40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797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54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117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690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261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0832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40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3974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545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11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68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38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5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52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09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667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23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811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382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295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52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094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665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236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580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50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07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64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788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80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35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19317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7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502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07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644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215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786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35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792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49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07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64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21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0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6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6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79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05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62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19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76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3361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6907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47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04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62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19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76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333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29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8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4" y="264159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740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311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2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1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25" y="264159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90" y="13335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80060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90" y="380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45769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89" y="380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08940" y="0"/>
              <a:ext cx="269240" cy="266700"/>
            </a:xfrm>
            <a:custGeom>
              <a:avLst/>
              <a:gdLst/>
              <a:ahLst/>
              <a:cxnLst/>
              <a:rect l="l" t="t" r="r" b="b"/>
              <a:pathLst>
                <a:path w="269240" h="266700">
                  <a:moveTo>
                    <a:pt x="128270" y="134620"/>
                  </a:moveTo>
                  <a:lnTo>
                    <a:pt x="0" y="134620"/>
                  </a:lnTo>
                  <a:lnTo>
                    <a:pt x="0" y="266700"/>
                  </a:lnTo>
                  <a:lnTo>
                    <a:pt x="128270" y="266700"/>
                  </a:lnTo>
                  <a:lnTo>
                    <a:pt x="128270" y="134620"/>
                  </a:lnTo>
                  <a:close/>
                </a:path>
                <a:path w="269240" h="266700">
                  <a:moveTo>
                    <a:pt x="269240" y="0"/>
                  </a:moveTo>
                  <a:lnTo>
                    <a:pt x="138430" y="0"/>
                  </a:lnTo>
                  <a:lnTo>
                    <a:pt x="138430" y="128270"/>
                  </a:lnTo>
                  <a:lnTo>
                    <a:pt x="269240" y="128270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47369" y="134619"/>
              <a:ext cx="130810" cy="132080"/>
            </a:xfrm>
            <a:custGeom>
              <a:avLst/>
              <a:gdLst/>
              <a:ahLst/>
              <a:cxnLst/>
              <a:rect l="l" t="t" r="r" b="b"/>
              <a:pathLst>
                <a:path w="130809" h="132079">
                  <a:moveTo>
                    <a:pt x="130809" y="0"/>
                  </a:moveTo>
                  <a:lnTo>
                    <a:pt x="0" y="0"/>
                  </a:lnTo>
                  <a:lnTo>
                    <a:pt x="0" y="132079"/>
                  </a:lnTo>
                  <a:lnTo>
                    <a:pt x="130809" y="13207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19" y="274320"/>
              <a:ext cx="127000" cy="128270"/>
            </a:xfrm>
            <a:custGeom>
              <a:avLst/>
              <a:gdLst/>
              <a:ahLst/>
              <a:cxnLst/>
              <a:rect l="l" t="t" r="r" b="b"/>
              <a:pathLst>
                <a:path w="127000" h="128270">
                  <a:moveTo>
                    <a:pt x="127000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27000" y="12826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32080" y="135890"/>
              <a:ext cx="130810" cy="128270"/>
            </a:xfrm>
            <a:custGeom>
              <a:avLst/>
              <a:gdLst/>
              <a:ahLst/>
              <a:cxnLst/>
              <a:rect l="l" t="t" r="r" b="b"/>
              <a:pathLst>
                <a:path w="130810" h="128270">
                  <a:moveTo>
                    <a:pt x="130809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30809" y="12826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74320" y="270509"/>
              <a:ext cx="262890" cy="265430"/>
            </a:xfrm>
            <a:custGeom>
              <a:avLst/>
              <a:gdLst/>
              <a:ahLst/>
              <a:cxnLst/>
              <a:rect l="l" t="t" r="r" b="b"/>
              <a:pathLst>
                <a:path w="262890" h="265430">
                  <a:moveTo>
                    <a:pt x="127000" y="139700"/>
                  </a:moveTo>
                  <a:lnTo>
                    <a:pt x="0" y="139700"/>
                  </a:lnTo>
                  <a:lnTo>
                    <a:pt x="0" y="265430"/>
                  </a:lnTo>
                  <a:lnTo>
                    <a:pt x="127000" y="265430"/>
                  </a:lnTo>
                  <a:lnTo>
                    <a:pt x="127000" y="139700"/>
                  </a:lnTo>
                  <a:close/>
                </a:path>
                <a:path w="262890" h="265430">
                  <a:moveTo>
                    <a:pt x="262890" y="0"/>
                  </a:moveTo>
                  <a:lnTo>
                    <a:pt x="134620" y="0"/>
                  </a:lnTo>
                  <a:lnTo>
                    <a:pt x="134620" y="129540"/>
                  </a:lnTo>
                  <a:lnTo>
                    <a:pt x="262890" y="12954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7" name="object 307"/>
          <p:cNvSpPr txBox="1"/>
          <p:nvPr/>
        </p:nvSpPr>
        <p:spPr>
          <a:xfrm>
            <a:off x="429259" y="1408430"/>
            <a:ext cx="8084184" cy="48628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1630" indent="-316230">
              <a:lnSpc>
                <a:spcPct val="100000"/>
              </a:lnSpc>
              <a:spcBef>
                <a:spcPts val="380"/>
              </a:spcBef>
              <a:buSzPct val="75000"/>
              <a:buFont typeface="Wingdings"/>
              <a:buChar char=""/>
              <a:tabLst>
                <a:tab pos="340995" algn="l"/>
                <a:tab pos="341630" algn="l"/>
              </a:tabLst>
            </a:pPr>
            <a:r>
              <a:rPr sz="2400" spc="-5" dirty="0">
                <a:latin typeface="Arial"/>
                <a:cs typeface="Arial"/>
              </a:rPr>
              <a:t>Segunda Guerra Mundial: grande motivador</a:t>
            </a:r>
            <a:endParaRPr sz="2400" dirty="0">
              <a:latin typeface="Arial"/>
              <a:cs typeface="Arial"/>
            </a:endParaRPr>
          </a:p>
          <a:p>
            <a:pPr marL="341630" indent="-316230">
              <a:lnSpc>
                <a:spcPct val="100000"/>
              </a:lnSpc>
              <a:spcBef>
                <a:spcPts val="280"/>
              </a:spcBef>
              <a:buSzPct val="75000"/>
              <a:buFont typeface="Wingdings"/>
              <a:buChar char=""/>
              <a:tabLst>
                <a:tab pos="340995" algn="l"/>
                <a:tab pos="341630" algn="l"/>
              </a:tabLst>
            </a:pPr>
            <a:r>
              <a:rPr sz="2400" spc="-5" dirty="0">
                <a:latin typeface="Arial"/>
                <a:cs typeface="Arial"/>
              </a:rPr>
              <a:t>COLOSSUS</a:t>
            </a:r>
            <a:endParaRPr sz="2400" dirty="0">
              <a:latin typeface="Arial"/>
              <a:cs typeface="Arial"/>
            </a:endParaRPr>
          </a:p>
          <a:p>
            <a:pPr marL="482601" marR="221615" lvl="1">
              <a:lnSpc>
                <a:spcPts val="2130"/>
              </a:lnSpc>
              <a:spcBef>
                <a:spcPts val="535"/>
              </a:spcBef>
              <a:buClr>
                <a:srgbClr val="9999CC"/>
              </a:buClr>
              <a:buSzPct val="80000"/>
              <a:tabLst>
                <a:tab pos="741680" algn="l"/>
              </a:tabLst>
            </a:pPr>
            <a:r>
              <a:rPr sz="2000" spc="-5" dirty="0">
                <a:latin typeface="Arial"/>
                <a:cs typeface="Arial"/>
              </a:rPr>
              <a:t>Primeiro computador digital eletrônico construído pelo Governo  Britânico em </a:t>
            </a:r>
            <a:r>
              <a:rPr sz="2000" dirty="0">
                <a:latin typeface="Arial"/>
                <a:cs typeface="Arial"/>
              </a:rPr>
              <a:t>1943.</a:t>
            </a:r>
          </a:p>
          <a:p>
            <a:pPr marL="482601" marR="17780" lvl="1">
              <a:lnSpc>
                <a:spcPct val="89000"/>
              </a:lnSpc>
              <a:spcBef>
                <a:spcPts val="465"/>
              </a:spcBef>
              <a:buClr>
                <a:srgbClr val="9999CC"/>
              </a:buClr>
              <a:buSzPct val="80000"/>
              <a:tabLst>
                <a:tab pos="741680" algn="l"/>
              </a:tabLst>
            </a:pPr>
            <a:r>
              <a:rPr sz="2000" spc="-5" dirty="0">
                <a:latin typeface="Arial"/>
                <a:cs typeface="Arial"/>
              </a:rPr>
              <a:t>Objetivo: decodificar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mensagens trocadas pelos alemães  durante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Segunda Guerra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Mundial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que eram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criptografadas </a:t>
            </a:r>
            <a:r>
              <a:rPr sz="2000" dirty="0">
                <a:latin typeface="Arial"/>
                <a:cs typeface="Arial"/>
              </a:rPr>
              <a:t>por  </a:t>
            </a:r>
            <a:r>
              <a:rPr sz="2000" spc="-5" dirty="0">
                <a:latin typeface="Arial"/>
                <a:cs typeface="Arial"/>
              </a:rPr>
              <a:t>uma máquina chamada ENIGMA.</a:t>
            </a:r>
            <a:endParaRPr sz="2000" dirty="0">
              <a:latin typeface="Arial"/>
              <a:cs typeface="Arial"/>
            </a:endParaRPr>
          </a:p>
          <a:p>
            <a:pPr marL="482601" lvl="1">
              <a:lnSpc>
                <a:spcPct val="100000"/>
              </a:lnSpc>
              <a:spcBef>
                <a:spcPts val="240"/>
              </a:spcBef>
              <a:buClr>
                <a:srgbClr val="9999CC"/>
              </a:buClr>
              <a:buSzPct val="80000"/>
              <a:tabLst>
                <a:tab pos="741680" algn="l"/>
              </a:tabLst>
            </a:pPr>
            <a:r>
              <a:rPr sz="2000" spc="-5" dirty="0">
                <a:latin typeface="Arial"/>
                <a:cs typeface="Arial"/>
              </a:rPr>
              <a:t>Participação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Alan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Turing.</a:t>
            </a:r>
            <a:endParaRPr sz="2000" dirty="0">
              <a:latin typeface="Arial"/>
              <a:cs typeface="Arial"/>
            </a:endParaRPr>
          </a:p>
          <a:p>
            <a:pPr marL="341630" indent="-316230">
              <a:lnSpc>
                <a:spcPct val="100000"/>
              </a:lnSpc>
              <a:spcBef>
                <a:spcPts val="280"/>
              </a:spcBef>
              <a:buSzPct val="75000"/>
              <a:buFont typeface="Wingdings"/>
              <a:buChar char=""/>
              <a:tabLst>
                <a:tab pos="340995" algn="l"/>
                <a:tab pos="341630" algn="l"/>
              </a:tabLst>
            </a:pPr>
            <a:r>
              <a:rPr sz="2400" spc="-5" dirty="0">
                <a:latin typeface="Arial"/>
                <a:cs typeface="Arial"/>
              </a:rPr>
              <a:t>ENIAC (Electronic Numerical Integrator 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Computer)</a:t>
            </a:r>
            <a:endParaRPr sz="2400" dirty="0">
              <a:latin typeface="Arial"/>
              <a:cs typeface="Arial"/>
            </a:endParaRPr>
          </a:p>
          <a:p>
            <a:pPr marL="482601" marR="810260" lvl="1">
              <a:lnSpc>
                <a:spcPts val="2130"/>
              </a:lnSpc>
              <a:spcBef>
                <a:spcPts val="530"/>
              </a:spcBef>
              <a:buClr>
                <a:srgbClr val="9999CC"/>
              </a:buClr>
              <a:buSzPct val="80000"/>
              <a:tabLst>
                <a:tab pos="74168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Computador eletrônico </a:t>
            </a:r>
            <a:r>
              <a:rPr sz="2000" spc="-5" dirty="0">
                <a:latin typeface="Arial"/>
                <a:cs typeface="Arial"/>
              </a:rPr>
              <a:t>construído por John Mauchley </a:t>
            </a:r>
            <a:r>
              <a:rPr sz="2000" dirty="0">
                <a:latin typeface="Arial"/>
                <a:cs typeface="Arial"/>
              </a:rPr>
              <a:t>e J.  </a:t>
            </a:r>
            <a:r>
              <a:rPr sz="2000" spc="-5" dirty="0">
                <a:latin typeface="Arial"/>
                <a:cs typeface="Arial"/>
              </a:rPr>
              <a:t>Presper Eckert (EUA) em 1946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fins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militares.</a:t>
            </a:r>
            <a:endParaRPr sz="2000" dirty="0">
              <a:latin typeface="Arial"/>
              <a:cs typeface="Arial"/>
            </a:endParaRPr>
          </a:p>
          <a:p>
            <a:pPr marL="482601" marR="234315" lvl="1">
              <a:lnSpc>
                <a:spcPts val="2130"/>
              </a:lnSpc>
              <a:spcBef>
                <a:spcPts val="509"/>
              </a:spcBef>
              <a:buClr>
                <a:srgbClr val="9999CC"/>
              </a:buClr>
              <a:buSzPct val="80000"/>
              <a:tabLst>
                <a:tab pos="741680" algn="l"/>
              </a:tabLst>
            </a:pPr>
            <a:r>
              <a:rPr sz="2000" spc="-5" dirty="0">
                <a:latin typeface="Arial"/>
                <a:cs typeface="Arial"/>
              </a:rPr>
              <a:t>18.000 tubos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vácuo; 1.500 relés; 30 toneladas; </a:t>
            </a:r>
            <a:r>
              <a:rPr sz="2000" dirty="0">
                <a:latin typeface="Arial"/>
                <a:cs typeface="Arial"/>
              </a:rPr>
              <a:t>140 </a:t>
            </a:r>
            <a:r>
              <a:rPr sz="2000" spc="-5" dirty="0">
                <a:latin typeface="Arial"/>
                <a:cs typeface="Arial"/>
              </a:rPr>
              <a:t>kilowatts;  20 registradores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números decimais de 10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dígitos</a:t>
            </a:r>
            <a:endParaRPr sz="2000" dirty="0">
              <a:latin typeface="Arial"/>
              <a:cs typeface="Arial"/>
            </a:endParaRPr>
          </a:p>
          <a:p>
            <a:pPr marL="482601" marR="305435" lvl="1">
              <a:lnSpc>
                <a:spcPts val="2130"/>
              </a:lnSpc>
              <a:spcBef>
                <a:spcPts val="509"/>
              </a:spcBef>
              <a:buClr>
                <a:srgbClr val="9999CC"/>
              </a:buClr>
              <a:buSzPct val="80000"/>
              <a:tabLst>
                <a:tab pos="741680" algn="l"/>
              </a:tabLst>
            </a:pPr>
            <a:r>
              <a:rPr sz="2000" spc="-5" dirty="0">
                <a:latin typeface="Arial"/>
                <a:cs typeface="Arial"/>
              </a:rPr>
              <a:t>Programação feita através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6.000 switches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de milhares de  jumpers (cabos 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conexão)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899160" y="6275070"/>
            <a:ext cx="4381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0"/>
              </a:spcBef>
              <a:buClr>
                <a:srgbClr val="9999CC"/>
              </a:buClr>
              <a:buSzPct val="80000"/>
              <a:tabLst>
                <a:tab pos="271780" algn="l"/>
              </a:tabLst>
            </a:pPr>
            <a:r>
              <a:rPr sz="2000" spc="-5" dirty="0">
                <a:latin typeface="Arial"/>
                <a:cs typeface="Arial"/>
              </a:rPr>
              <a:t>Participação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John von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Neumann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09" name="object 309"/>
          <p:cNvSpPr txBox="1">
            <a:spLocks noGrp="1"/>
          </p:cNvSpPr>
          <p:nvPr>
            <p:ph type="title"/>
          </p:nvPr>
        </p:nvSpPr>
        <p:spPr>
          <a:xfrm>
            <a:off x="101599" y="915670"/>
            <a:ext cx="9118601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Histórico</a:t>
            </a:r>
            <a:endParaRPr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7140" y="2852420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ahoma"/>
                <a:cs typeface="Tahoma"/>
              </a:rPr>
              <a:t>E</a:t>
            </a:r>
            <a:r>
              <a:rPr sz="2400" b="1" spc="-5" dirty="0">
                <a:latin typeface="Tahoma"/>
                <a:cs typeface="Tahoma"/>
              </a:rPr>
              <a:t>NI</a:t>
            </a:r>
            <a:r>
              <a:rPr sz="2400" b="1" spc="5" dirty="0">
                <a:latin typeface="Tahoma"/>
                <a:cs typeface="Tahoma"/>
              </a:rPr>
              <a:t>A</a:t>
            </a:r>
            <a:r>
              <a:rPr sz="2400" b="1" dirty="0"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905000"/>
            <a:ext cx="5715000" cy="4314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100" y="910590"/>
            <a:ext cx="153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Hi</a:t>
            </a:r>
            <a:r>
              <a:rPr sz="3200" spc="-10" dirty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tór</a:t>
            </a:r>
            <a:r>
              <a:rPr sz="3200" spc="-10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70" y="332740"/>
            <a:ext cx="5939790" cy="624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0" y="1039876"/>
            <a:ext cx="8640445" cy="484619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330" indent="-316230">
              <a:lnSpc>
                <a:spcPct val="100000"/>
              </a:lnSpc>
              <a:spcBef>
                <a:spcPts val="530"/>
              </a:spcBef>
              <a:buSzPct val="750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spc="-5" dirty="0">
                <a:latin typeface="Arial"/>
                <a:cs typeface="Arial"/>
              </a:rPr>
              <a:t>John von Neumann</a:t>
            </a:r>
            <a:endParaRPr sz="2400" dirty="0">
              <a:latin typeface="Arial"/>
              <a:cs typeface="Arial"/>
            </a:endParaRPr>
          </a:p>
          <a:p>
            <a:pPr marL="494666" marR="80645" lvl="1">
              <a:lnSpc>
                <a:spcPts val="2250"/>
              </a:lnSpc>
              <a:spcBef>
                <a:spcPts val="560"/>
              </a:spcBef>
              <a:buClr>
                <a:srgbClr val="9999CC"/>
              </a:buClr>
              <a:buSzPct val="80000"/>
              <a:tabLst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Construiu em 1952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computador IAS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Institute </a:t>
            </a:r>
            <a:r>
              <a:rPr sz="2000" i="1" spc="-5" dirty="0">
                <a:latin typeface="Arial"/>
                <a:cs typeface="Arial"/>
              </a:rPr>
              <a:t>for Advanced Study </a:t>
            </a:r>
            <a:r>
              <a:rPr sz="2000" dirty="0">
                <a:latin typeface="Arial"/>
                <a:cs typeface="Arial"/>
              </a:rPr>
              <a:t>–  </a:t>
            </a:r>
            <a:r>
              <a:rPr sz="2000" spc="-5" dirty="0">
                <a:latin typeface="Arial"/>
                <a:cs typeface="Arial"/>
              </a:rPr>
              <a:t>Princeton,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USA)</a:t>
            </a:r>
            <a:endParaRPr sz="2000" dirty="0">
              <a:latin typeface="Arial"/>
              <a:cs typeface="Arial"/>
            </a:endParaRPr>
          </a:p>
          <a:p>
            <a:pPr marL="494666" marR="156845" lvl="1">
              <a:lnSpc>
                <a:spcPts val="2260"/>
              </a:lnSpc>
              <a:spcBef>
                <a:spcPts val="500"/>
              </a:spcBef>
              <a:buClr>
                <a:srgbClr val="9999CC"/>
              </a:buClr>
              <a:buSzPct val="80000"/>
              <a:tabLst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Programa Armazenado: programas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dados representados de forma  digital em memória</a:t>
            </a:r>
            <a:endParaRPr sz="2000" dirty="0">
              <a:latin typeface="Arial"/>
              <a:cs typeface="Arial"/>
            </a:endParaRPr>
          </a:p>
          <a:p>
            <a:pPr marL="495301" lvl="1">
              <a:lnSpc>
                <a:spcPct val="100000"/>
              </a:lnSpc>
              <a:spcBef>
                <a:spcPts val="300"/>
              </a:spcBef>
              <a:buClr>
                <a:srgbClr val="9999CC"/>
              </a:buClr>
              <a:buSzPct val="80000"/>
              <a:tabLst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Processamento baseado em aritmética binária, ao invés de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decimal</a:t>
            </a:r>
            <a:endParaRPr sz="2000" dirty="0">
              <a:latin typeface="Arial"/>
              <a:cs typeface="Arial"/>
            </a:endParaRPr>
          </a:p>
          <a:p>
            <a:pPr marL="354330" indent="-316230">
              <a:lnSpc>
                <a:spcPct val="100000"/>
              </a:lnSpc>
              <a:spcBef>
                <a:spcPts val="430"/>
              </a:spcBef>
              <a:buSzPct val="750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spc="-5" dirty="0">
                <a:latin typeface="Arial"/>
                <a:cs typeface="Arial"/>
              </a:rPr>
              <a:t>Máquina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Von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Neumann</a:t>
            </a:r>
            <a:endParaRPr sz="2400" dirty="0">
              <a:latin typeface="Arial"/>
              <a:cs typeface="Arial"/>
            </a:endParaRPr>
          </a:p>
          <a:p>
            <a:pPr marL="494666" marR="30480" lvl="1">
              <a:lnSpc>
                <a:spcPts val="2260"/>
              </a:lnSpc>
              <a:spcBef>
                <a:spcPts val="540"/>
              </a:spcBef>
              <a:buClr>
                <a:srgbClr val="9999CC"/>
              </a:buClr>
              <a:buSzPct val="80000"/>
              <a:tabLst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Componentes: Memória, Unidade Lógica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Aritmética (ULA), Unidade  de Controle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os dispositivos de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entrada/saída.</a:t>
            </a:r>
            <a:endParaRPr sz="2000" dirty="0">
              <a:latin typeface="Arial"/>
              <a:cs typeface="Arial"/>
            </a:endParaRPr>
          </a:p>
          <a:p>
            <a:pPr marL="494666" marR="510540" lvl="1">
              <a:lnSpc>
                <a:spcPts val="2260"/>
              </a:lnSpc>
              <a:spcBef>
                <a:spcPts val="490"/>
              </a:spcBef>
              <a:buClr>
                <a:srgbClr val="9999CC"/>
              </a:buClr>
              <a:buSzPct val="80000"/>
              <a:tabLst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Memória: 4096 palavras de 40 bits </a:t>
            </a:r>
            <a:r>
              <a:rPr sz="2000" dirty="0">
                <a:latin typeface="Arial"/>
                <a:cs typeface="Arial"/>
              </a:rPr>
              <a:t>(2 </a:t>
            </a:r>
            <a:r>
              <a:rPr sz="2000" spc="-5" dirty="0">
                <a:latin typeface="Arial"/>
                <a:cs typeface="Arial"/>
              </a:rPr>
              <a:t>instruções de </a:t>
            </a:r>
            <a:r>
              <a:rPr sz="2000" dirty="0">
                <a:latin typeface="Arial"/>
                <a:cs typeface="Arial"/>
              </a:rPr>
              <a:t>20 bits ou um  </a:t>
            </a:r>
            <a:r>
              <a:rPr sz="2000" spc="-5" dirty="0">
                <a:latin typeface="Arial"/>
                <a:cs typeface="Arial"/>
              </a:rPr>
              <a:t>inteiro)</a:t>
            </a:r>
            <a:endParaRPr sz="2000" dirty="0">
              <a:latin typeface="Arial"/>
              <a:cs typeface="Arial"/>
            </a:endParaRPr>
          </a:p>
          <a:p>
            <a:pPr marL="495301" lvl="1">
              <a:lnSpc>
                <a:spcPct val="100000"/>
              </a:lnSpc>
              <a:spcBef>
                <a:spcPts val="300"/>
              </a:spcBef>
              <a:buClr>
                <a:srgbClr val="9999CC"/>
              </a:buClr>
              <a:buSzPct val="80000"/>
              <a:tabLst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Instrução: </a:t>
            </a:r>
            <a:r>
              <a:rPr sz="2000" dirty="0">
                <a:latin typeface="Arial"/>
                <a:cs typeface="Arial"/>
              </a:rPr>
              <a:t>8 </a:t>
            </a:r>
            <a:r>
              <a:rPr sz="2000" spc="-5" dirty="0">
                <a:latin typeface="Arial"/>
                <a:cs typeface="Arial"/>
              </a:rPr>
              <a:t>bits para indicar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tipo, 12 bits para endereçar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memória</a:t>
            </a:r>
            <a:endParaRPr sz="2000" dirty="0">
              <a:latin typeface="Arial"/>
              <a:cs typeface="Arial"/>
            </a:endParaRPr>
          </a:p>
          <a:p>
            <a:pPr marL="494666" marR="693420" lvl="1">
              <a:lnSpc>
                <a:spcPts val="2260"/>
              </a:lnSpc>
              <a:spcBef>
                <a:spcPts val="550"/>
              </a:spcBef>
              <a:buClr>
                <a:srgbClr val="9999CC"/>
              </a:buClr>
              <a:buSzPct val="80000"/>
              <a:tabLst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Acumulador: registrador especial </a:t>
            </a:r>
            <a:r>
              <a:rPr sz="2000" dirty="0">
                <a:latin typeface="Arial"/>
                <a:cs typeface="Arial"/>
              </a:rPr>
              <a:t>de 40 </a:t>
            </a:r>
            <a:r>
              <a:rPr sz="2000" spc="-5" dirty="0">
                <a:latin typeface="Arial"/>
                <a:cs typeface="Arial"/>
              </a:rPr>
              <a:t>bits. Tem por função  armazenar um operando e/ou um resultado fornecido pela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ULA.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97179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70" y="2397759"/>
            <a:ext cx="8214359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35"/>
              </a:lnSpc>
              <a:spcBef>
                <a:spcPts val="10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2400" b="1" spc="-5" dirty="0">
                <a:latin typeface="Tahoma"/>
                <a:cs typeface="Tahoma"/>
              </a:rPr>
              <a:t>2a. Geração de Computadores (1955 </a:t>
            </a:r>
            <a:r>
              <a:rPr sz="2400" b="1" dirty="0">
                <a:latin typeface="Tahoma"/>
                <a:cs typeface="Tahoma"/>
              </a:rPr>
              <a:t>-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1965)</a:t>
            </a:r>
            <a:endParaRPr sz="2400" dirty="0">
              <a:latin typeface="Tahoma"/>
              <a:cs typeface="Tahoma"/>
            </a:endParaRPr>
          </a:p>
          <a:p>
            <a:pPr marL="666115" marR="30480" indent="-199390">
              <a:lnSpc>
                <a:spcPts val="2790"/>
              </a:lnSpc>
              <a:spcBef>
                <a:spcPts val="120"/>
              </a:spcBef>
              <a:buSzPct val="43750"/>
              <a:buFont typeface="Wingdings"/>
              <a:buChar char=""/>
              <a:tabLst>
                <a:tab pos="666750" algn="l"/>
              </a:tabLst>
            </a:pPr>
            <a:r>
              <a:rPr sz="2400" spc="-5" dirty="0">
                <a:latin typeface="Tahoma"/>
                <a:cs typeface="Tahoma"/>
              </a:rPr>
              <a:t>Invenção do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Transistor </a:t>
            </a:r>
            <a:r>
              <a:rPr sz="2400" spc="-5" dirty="0">
                <a:latin typeface="Tahoma"/>
                <a:cs typeface="Tahoma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William Shockley, John Bardeen, 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Walter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Brattain)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530" y="541909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919" y="5326379"/>
            <a:ext cx="5461635" cy="7454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90"/>
              </a:lnSpc>
              <a:spcBef>
                <a:spcPts val="265"/>
              </a:spcBef>
            </a:pPr>
            <a:r>
              <a:rPr sz="2400" spc="-5" dirty="0">
                <a:latin typeface="Tahoma"/>
                <a:cs typeface="Tahoma"/>
              </a:rPr>
              <a:t>Uso da linguagem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Assembly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FORTRAN  </a:t>
            </a:r>
            <a:r>
              <a:rPr sz="2400" spc="-5" dirty="0">
                <a:latin typeface="Tahoma"/>
                <a:cs typeface="Tahoma"/>
              </a:rPr>
              <a:t>SOs do tipo lote 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batch</a:t>
            </a:r>
            <a:r>
              <a:rPr sz="240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" y="577342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3276600"/>
            <a:ext cx="20574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11264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269" y="2034540"/>
            <a:ext cx="7941945" cy="430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060" marR="1393825" indent="-314960" algn="just">
              <a:lnSpc>
                <a:spcPts val="39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53060" algn="l"/>
              </a:tabLst>
            </a:pPr>
            <a:r>
              <a:rPr sz="3200" spc="-10" dirty="0">
                <a:latin typeface="Arial"/>
                <a:cs typeface="Arial"/>
              </a:rPr>
              <a:t>Segunda </a:t>
            </a:r>
            <a:r>
              <a:rPr sz="3200" spc="-5" dirty="0">
                <a:latin typeface="Arial"/>
                <a:cs typeface="Arial"/>
              </a:rPr>
              <a:t>Geração (1955-1965) </a:t>
            </a:r>
            <a:r>
              <a:rPr sz="3200" dirty="0">
                <a:latin typeface="Arial"/>
                <a:cs typeface="Arial"/>
              </a:rPr>
              <a:t>–  </a:t>
            </a:r>
            <a:r>
              <a:rPr sz="3200" spc="-5" dirty="0">
                <a:latin typeface="Arial"/>
                <a:cs typeface="Arial"/>
              </a:rPr>
              <a:t>Transistores 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5" dirty="0">
                <a:latin typeface="Arial"/>
                <a:cs typeface="Arial"/>
              </a:rPr>
              <a:t>Sistemas em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Batch</a:t>
            </a:r>
            <a:endParaRPr sz="3200" dirty="0">
              <a:latin typeface="Arial"/>
              <a:cs typeface="Arial"/>
            </a:endParaRPr>
          </a:p>
          <a:p>
            <a:pPr marL="495300" marR="30480" lvl="1" algn="just">
              <a:lnSpc>
                <a:spcPct val="103899"/>
              </a:lnSpc>
              <a:spcBef>
                <a:spcPts val="540"/>
              </a:spcBef>
              <a:buClr>
                <a:srgbClr val="9999CC"/>
              </a:buClr>
              <a:buSzPct val="76785"/>
              <a:tabLst>
                <a:tab pos="753110" algn="l"/>
              </a:tabLst>
            </a:pP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desenvolvimento dos transistores tornou </a:t>
            </a:r>
            <a:r>
              <a:rPr sz="2800" dirty="0">
                <a:latin typeface="Arial"/>
                <a:cs typeface="Arial"/>
              </a:rPr>
              <a:t>o  </a:t>
            </a:r>
            <a:r>
              <a:rPr sz="2800" spc="-5" dirty="0">
                <a:latin typeface="Arial"/>
                <a:cs typeface="Arial"/>
              </a:rPr>
              <a:t>computador </a:t>
            </a:r>
            <a:r>
              <a:rPr sz="2800" dirty="0">
                <a:latin typeface="Arial"/>
                <a:cs typeface="Arial"/>
              </a:rPr>
              <a:t>mais </a:t>
            </a:r>
            <a:r>
              <a:rPr sz="2800" spc="-5" dirty="0">
                <a:latin typeface="Arial"/>
                <a:cs typeface="Arial"/>
              </a:rPr>
              <a:t>confiável possibilitando </a:t>
            </a:r>
            <a:r>
              <a:rPr sz="2800" dirty="0">
                <a:latin typeface="Arial"/>
                <a:cs typeface="Arial"/>
              </a:rPr>
              <a:t>sua  </a:t>
            </a:r>
            <a:r>
              <a:rPr sz="2800" spc="-5" dirty="0">
                <a:latin typeface="Arial"/>
                <a:cs typeface="Arial"/>
              </a:rPr>
              <a:t>comercialização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Mainframes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495300" marR="129539" lvl="1">
              <a:lnSpc>
                <a:spcPct val="104000"/>
              </a:lnSpc>
              <a:spcBef>
                <a:spcPts val="700"/>
              </a:spcBef>
              <a:buClr>
                <a:srgbClr val="9999CC"/>
              </a:buClr>
              <a:buSzPct val="76785"/>
              <a:tabLst>
                <a:tab pos="753110" algn="l"/>
              </a:tabLst>
            </a:pPr>
            <a:r>
              <a:rPr sz="2800" spc="-5" dirty="0">
                <a:latin typeface="Arial"/>
                <a:cs typeface="Arial"/>
              </a:rPr>
              <a:t>No entanto, devidos aos altos custos poucos  tinham acesso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essa tecnologia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somente  grandes empresas, órgãos governamentais  ou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universidades;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126490"/>
            <a:ext cx="9067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1355090"/>
            <a:ext cx="7868920" cy="483831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0360" marR="17780" indent="-314960">
              <a:lnSpc>
                <a:spcPct val="93900"/>
              </a:lnSpc>
              <a:spcBef>
                <a:spcPts val="305"/>
              </a:spcBef>
              <a:buSzPct val="75000"/>
              <a:buFont typeface="Wingdings"/>
              <a:buChar char=""/>
              <a:tabLst>
                <a:tab pos="340360" algn="l"/>
              </a:tabLst>
            </a:pPr>
            <a:r>
              <a:rPr sz="2800" spc="-5" dirty="0">
                <a:latin typeface="Arial"/>
                <a:cs typeface="Arial"/>
              </a:rPr>
              <a:t>Surge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idéia de linguagem de programação de  alto nível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Fortran (desenvolvida pela </a:t>
            </a:r>
            <a:r>
              <a:rPr sz="2800" dirty="0">
                <a:latin typeface="Arial"/>
                <a:cs typeface="Arial"/>
              </a:rPr>
              <a:t>IBM –  </a:t>
            </a:r>
            <a:r>
              <a:rPr sz="2800" spc="-10" dirty="0">
                <a:latin typeface="Arial"/>
                <a:cs typeface="Arial"/>
              </a:rPr>
              <a:t>1954-1957);</a:t>
            </a:r>
            <a:endParaRPr sz="2800" dirty="0">
              <a:latin typeface="Arial"/>
              <a:cs typeface="Arial"/>
            </a:endParaRPr>
          </a:p>
          <a:p>
            <a:pPr marL="340360" indent="-314960">
              <a:lnSpc>
                <a:spcPct val="100000"/>
              </a:lnSpc>
              <a:spcBef>
                <a:spcPts val="489"/>
              </a:spcBef>
              <a:buSzPct val="75000"/>
              <a:buFont typeface="Wingdings"/>
              <a:buChar char=""/>
              <a:tabLst>
                <a:tab pos="340360" algn="l"/>
              </a:tabLst>
            </a:pPr>
            <a:r>
              <a:rPr sz="2800" spc="-5" dirty="0">
                <a:latin typeface="Arial"/>
                <a:cs typeface="Arial"/>
              </a:rPr>
              <a:t>Cartões perfurados ainda </a:t>
            </a:r>
            <a:r>
              <a:rPr sz="2800" dirty="0">
                <a:latin typeface="Arial"/>
                <a:cs typeface="Arial"/>
              </a:rPr>
              <a:t>são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utilizados</a:t>
            </a:r>
            <a:endParaRPr sz="2800" dirty="0">
              <a:latin typeface="Arial"/>
              <a:cs typeface="Arial"/>
            </a:endParaRPr>
          </a:p>
          <a:p>
            <a:pPr marL="482600" marR="179705" lvl="1">
              <a:lnSpc>
                <a:spcPct val="94000"/>
              </a:lnSpc>
              <a:spcBef>
                <a:spcPts val="590"/>
              </a:spcBef>
              <a:buClr>
                <a:srgbClr val="9999CC"/>
              </a:buClr>
              <a:buSzPct val="79166"/>
              <a:tabLst>
                <a:tab pos="740410" algn="l"/>
              </a:tabLst>
            </a:pPr>
            <a:r>
              <a:rPr sz="2400" spc="-5" dirty="0">
                <a:latin typeface="Arial"/>
                <a:cs typeface="Arial"/>
              </a:rPr>
              <a:t>Operação: cada programa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i="1" spc="5" dirty="0">
                <a:latin typeface="Arial"/>
                <a:cs typeface="Arial"/>
              </a:rPr>
              <a:t>job</a:t>
            </a:r>
            <a:r>
              <a:rPr sz="2400" spc="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ou </a:t>
            </a:r>
            <a:r>
              <a:rPr sz="2400" spc="-5" dirty="0">
                <a:latin typeface="Arial"/>
                <a:cs typeface="Arial"/>
              </a:rPr>
              <a:t>conjunto </a:t>
            </a:r>
            <a:r>
              <a:rPr sz="2400" dirty="0">
                <a:latin typeface="Arial"/>
                <a:cs typeface="Arial"/>
              </a:rPr>
              <a:t>de  </a:t>
            </a:r>
            <a:r>
              <a:rPr sz="2400" spc="-5" dirty="0">
                <a:latin typeface="Arial"/>
                <a:cs typeface="Arial"/>
              </a:rPr>
              <a:t>programas escrito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perfurado por um programador  era entregue ao operador da máquina para que </a:t>
            </a:r>
            <a:r>
              <a:rPr sz="2400" dirty="0">
                <a:latin typeface="Arial"/>
                <a:cs typeface="Arial"/>
              </a:rPr>
              <a:t>o  </a:t>
            </a:r>
            <a:r>
              <a:rPr sz="2400" spc="-5" dirty="0">
                <a:latin typeface="Arial"/>
                <a:cs typeface="Arial"/>
              </a:rPr>
              <a:t>mesmo </a:t>
            </a:r>
            <a:r>
              <a:rPr sz="2400" dirty="0">
                <a:latin typeface="Arial"/>
                <a:cs typeface="Arial"/>
              </a:rPr>
              <a:t>fosse </a:t>
            </a:r>
            <a:r>
              <a:rPr sz="2400" spc="-5" dirty="0">
                <a:latin typeface="Arial"/>
                <a:cs typeface="Arial"/>
              </a:rPr>
              <a:t>processado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alto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custo</a:t>
            </a:r>
            <a:endParaRPr sz="2400" dirty="0">
              <a:latin typeface="Arial"/>
              <a:cs typeface="Arial"/>
            </a:endParaRPr>
          </a:p>
          <a:p>
            <a:pPr marL="481965" lvl="1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76785"/>
              <a:tabLst>
                <a:tab pos="740410" algn="l"/>
              </a:tabLst>
            </a:pPr>
            <a:r>
              <a:rPr sz="2800" spc="-5" dirty="0">
                <a:latin typeface="Arial"/>
                <a:cs typeface="Arial"/>
              </a:rPr>
              <a:t>Sistemas em </a:t>
            </a:r>
            <a:r>
              <a:rPr sz="2800" i="1" spc="-5" dirty="0">
                <a:latin typeface="Arial"/>
                <a:cs typeface="Arial"/>
              </a:rPr>
              <a:t>Batch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(lote)</a:t>
            </a:r>
            <a:endParaRPr sz="2800" dirty="0">
              <a:latin typeface="Arial"/>
              <a:cs typeface="Arial"/>
            </a:endParaRPr>
          </a:p>
          <a:p>
            <a:pPr marL="1141730" marR="109855" lvl="2" indent="-201930">
              <a:lnSpc>
                <a:spcPts val="2710"/>
              </a:lnSpc>
              <a:spcBef>
                <a:spcPts val="655"/>
              </a:spcBef>
              <a:buSzPct val="64583"/>
              <a:buFont typeface="Wingdings"/>
              <a:buChar char=""/>
              <a:tabLst>
                <a:tab pos="1141730" algn="l"/>
              </a:tabLst>
            </a:pPr>
            <a:r>
              <a:rPr sz="2400" spc="-5" dirty="0">
                <a:latin typeface="Arial"/>
                <a:cs typeface="Arial"/>
              </a:rPr>
              <a:t>Consistia em coletar </a:t>
            </a:r>
            <a:r>
              <a:rPr sz="240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conjunto de </a:t>
            </a:r>
            <a:r>
              <a:rPr sz="2400" i="1" spc="-5" dirty="0">
                <a:latin typeface="Arial"/>
                <a:cs typeface="Arial"/>
              </a:rPr>
              <a:t>jobs </a:t>
            </a:r>
            <a:r>
              <a:rPr sz="2400" spc="-5" dirty="0">
                <a:latin typeface="Arial"/>
                <a:cs typeface="Arial"/>
              </a:rPr>
              <a:t>(um </a:t>
            </a:r>
            <a:r>
              <a:rPr sz="2400" dirty="0">
                <a:latin typeface="Arial"/>
                <a:cs typeface="Arial"/>
              </a:rPr>
              <a:t>ou  </a:t>
            </a:r>
            <a:r>
              <a:rPr sz="2400" spc="-5" dirty="0">
                <a:latin typeface="Arial"/>
                <a:cs typeface="Arial"/>
              </a:rPr>
              <a:t>mais programas)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fazer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gravação desse  conjunto para </a:t>
            </a:r>
            <a:r>
              <a:rPr sz="2400" dirty="0">
                <a:latin typeface="Arial"/>
                <a:cs typeface="Arial"/>
              </a:rPr>
              <a:t>uma </a:t>
            </a:r>
            <a:r>
              <a:rPr sz="2400" spc="-5" dirty="0">
                <a:latin typeface="Arial"/>
                <a:cs typeface="Arial"/>
              </a:rPr>
              <a:t>fita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magnética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80010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720" y="1981200"/>
            <a:ext cx="7020559" cy="417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9000" y="0"/>
            <a:ext cx="7493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Estrutura </a:t>
            </a:r>
            <a:r>
              <a:rPr sz="3200" dirty="0">
                <a:latin typeface="Times New Roman"/>
                <a:cs typeface="Times New Roman"/>
              </a:rPr>
              <a:t>de um </a:t>
            </a:r>
            <a:r>
              <a:rPr sz="3200" spc="-10" dirty="0">
                <a:latin typeface="Times New Roman"/>
                <a:cs typeface="Times New Roman"/>
              </a:rPr>
              <a:t>job </a:t>
            </a:r>
            <a:r>
              <a:rPr sz="3200" spc="-5" dirty="0">
                <a:latin typeface="Times New Roman"/>
                <a:cs typeface="Times New Roman"/>
              </a:rPr>
              <a:t>FMS </a:t>
            </a:r>
            <a:r>
              <a:rPr sz="3200" spc="-10" dirty="0">
                <a:latin typeface="Times New Roman"/>
                <a:cs typeface="Times New Roman"/>
              </a:rPr>
              <a:t>típico </a:t>
            </a:r>
            <a:r>
              <a:rPr sz="3200" dirty="0">
                <a:latin typeface="Times New Roman"/>
                <a:cs typeface="Times New Roman"/>
              </a:rPr>
              <a:t>– 2a.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geração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00" y="1126490"/>
            <a:ext cx="2221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Hi</a:t>
            </a:r>
            <a:r>
              <a:rPr sz="3200" spc="-10" dirty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tór</a:t>
            </a:r>
            <a:r>
              <a:rPr sz="3200" spc="-10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904336"/>
            <a:ext cx="8651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Aula </a:t>
            </a:r>
            <a:r>
              <a:rPr spc="-5" dirty="0">
                <a:solidFill>
                  <a:srgbClr val="FF0000"/>
                </a:solidFill>
              </a:rPr>
              <a:t>de </a:t>
            </a:r>
            <a:r>
              <a:rPr spc="-5" dirty="0" err="1">
                <a:solidFill>
                  <a:srgbClr val="FF0000"/>
                </a:solidFill>
              </a:rPr>
              <a:t>Hoje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5269" y="636657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770" y="1813559"/>
            <a:ext cx="4890770" cy="252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40690">
              <a:lnSpc>
                <a:spcPts val="3310"/>
              </a:lnSpc>
              <a:spcBef>
                <a:spcPts val="100"/>
              </a:spcBef>
              <a:buAutoNum type="arabicPeriod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Introdução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60"/>
              </a:lnSpc>
              <a:buAutoNum type="arabicPeriod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Sistema</a:t>
            </a:r>
            <a:r>
              <a:rPr sz="2800" b="1" spc="-6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Computacional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54"/>
              </a:lnSpc>
              <a:buAutoNum type="arabicPeriod"/>
              <a:tabLst>
                <a:tab pos="680085" algn="l"/>
              </a:tabLst>
            </a:pP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importância dos</a:t>
            </a:r>
            <a:r>
              <a:rPr sz="2800" b="1" spc="-5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54"/>
              </a:lnSpc>
              <a:buAutoNum type="arabicPeriod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Definição do</a:t>
            </a:r>
            <a:r>
              <a:rPr sz="2800" b="1" spc="-1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60"/>
              </a:lnSpc>
              <a:buAutoNum type="arabicPeriod"/>
              <a:tabLst>
                <a:tab pos="680085" algn="l"/>
              </a:tabLst>
            </a:pP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interação com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o</a:t>
            </a:r>
            <a:r>
              <a:rPr sz="2800" b="1" spc="-5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310"/>
              </a:lnSpc>
              <a:buAutoNum type="arabicPeriod"/>
              <a:tabLst>
                <a:tab pos="680085" algn="l"/>
              </a:tabLst>
            </a:pP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evolução dos</a:t>
            </a:r>
            <a:r>
              <a:rPr sz="2800" b="1" spc="-4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030004"/>
            <a:ext cx="8889502" cy="3262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57220" y="1576070"/>
            <a:ext cx="2591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Sistema </a:t>
            </a:r>
            <a:r>
              <a:rPr sz="2800" dirty="0">
                <a:latin typeface="Times New Roman"/>
                <a:cs typeface="Times New Roman"/>
              </a:rPr>
              <a:t>em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Batch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1264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6540" y="5534659"/>
            <a:ext cx="6318250" cy="77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2990"/>
              </a:lnSpc>
              <a:spcBef>
                <a:spcPts val="105"/>
              </a:spcBef>
            </a:pPr>
            <a:r>
              <a:rPr sz="2400" spc="-5" dirty="0">
                <a:latin typeface="Arial"/>
                <a:cs typeface="Arial"/>
              </a:rPr>
              <a:t>FMS (</a:t>
            </a:r>
            <a:r>
              <a:rPr sz="2400" i="1" spc="-5" dirty="0">
                <a:latin typeface="Arial"/>
                <a:cs typeface="Arial"/>
              </a:rPr>
              <a:t>Fortran Monitor </a:t>
            </a:r>
            <a:r>
              <a:rPr sz="2400" i="1" dirty="0">
                <a:latin typeface="Arial"/>
                <a:cs typeface="Arial"/>
              </a:rPr>
              <a:t>System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5" dirty="0">
                <a:latin typeface="Arial"/>
                <a:cs typeface="Arial"/>
              </a:rPr>
              <a:t>Processamento: IBSYS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SO IBM para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7094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2397759"/>
            <a:ext cx="7198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2400" b="1" spc="-5" dirty="0">
                <a:latin typeface="Tahoma"/>
                <a:cs typeface="Tahoma"/>
              </a:rPr>
              <a:t>1957: </a:t>
            </a:r>
            <a:r>
              <a:rPr sz="2400" spc="-5" dirty="0">
                <a:latin typeface="Tahoma"/>
                <a:cs typeface="Tahoma"/>
              </a:rPr>
              <a:t>uso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sistema </a:t>
            </a:r>
            <a:r>
              <a:rPr sz="2400" spc="-10" dirty="0">
                <a:latin typeface="Tahoma"/>
                <a:cs typeface="Tahoma"/>
              </a:rPr>
              <a:t>auxiliar </a:t>
            </a:r>
            <a:r>
              <a:rPr sz="2400" spc="-5" dirty="0">
                <a:latin typeface="Tahoma"/>
                <a:cs typeface="Tahoma"/>
              </a:rPr>
              <a:t>(técnica </a:t>
            </a:r>
            <a:r>
              <a:rPr sz="2400" spc="-10" dirty="0">
                <a:latin typeface="Tahoma"/>
                <a:cs typeface="Tahoma"/>
              </a:rPr>
              <a:t>do</a:t>
            </a:r>
            <a:r>
              <a:rPr sz="2400" spc="8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spooling)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7110" y="3371851"/>
            <a:ext cx="4060190" cy="2014220"/>
            <a:chOff x="527110" y="3371851"/>
            <a:chExt cx="4060190" cy="2014220"/>
          </a:xfrm>
        </p:grpSpPr>
        <p:sp>
          <p:nvSpPr>
            <p:cNvPr id="4" name="object 4"/>
            <p:cNvSpPr/>
            <p:nvPr/>
          </p:nvSpPr>
          <p:spPr>
            <a:xfrm>
              <a:off x="1719580" y="3423919"/>
              <a:ext cx="1280160" cy="1598930"/>
            </a:xfrm>
            <a:custGeom>
              <a:avLst/>
              <a:gdLst/>
              <a:ahLst/>
              <a:cxnLst/>
              <a:rect l="l" t="t" r="r" b="b"/>
              <a:pathLst>
                <a:path w="1280160" h="1598929">
                  <a:moveTo>
                    <a:pt x="1280160" y="0"/>
                  </a:moveTo>
                  <a:lnTo>
                    <a:pt x="0" y="0"/>
                  </a:lnTo>
                  <a:lnTo>
                    <a:pt x="0" y="354330"/>
                  </a:lnTo>
                  <a:lnTo>
                    <a:pt x="0" y="1598930"/>
                  </a:lnTo>
                  <a:lnTo>
                    <a:pt x="640080" y="1598930"/>
                  </a:lnTo>
                  <a:lnTo>
                    <a:pt x="1280160" y="1598930"/>
                  </a:lnTo>
                  <a:lnTo>
                    <a:pt x="1280160" y="354330"/>
                  </a:lnTo>
                  <a:lnTo>
                    <a:pt x="12801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9579" y="3423919"/>
              <a:ext cx="1280160" cy="1598930"/>
            </a:xfrm>
            <a:custGeom>
              <a:avLst/>
              <a:gdLst/>
              <a:ahLst/>
              <a:cxnLst/>
              <a:rect l="l" t="t" r="r" b="b"/>
              <a:pathLst>
                <a:path w="1280160" h="1598929">
                  <a:moveTo>
                    <a:pt x="640080" y="1598929"/>
                  </a:moveTo>
                  <a:lnTo>
                    <a:pt x="1280159" y="1598929"/>
                  </a:lnTo>
                  <a:lnTo>
                    <a:pt x="1280159" y="354329"/>
                  </a:lnTo>
                  <a:lnTo>
                    <a:pt x="640080" y="354329"/>
                  </a:lnTo>
                  <a:lnTo>
                    <a:pt x="640080" y="1598929"/>
                  </a:lnTo>
                  <a:close/>
                </a:path>
                <a:path w="1280160" h="1598929">
                  <a:moveTo>
                    <a:pt x="0" y="1598929"/>
                  </a:moveTo>
                  <a:lnTo>
                    <a:pt x="640080" y="1598929"/>
                  </a:lnTo>
                  <a:lnTo>
                    <a:pt x="640080" y="354329"/>
                  </a:lnTo>
                  <a:lnTo>
                    <a:pt x="0" y="354329"/>
                  </a:lnTo>
                  <a:lnTo>
                    <a:pt x="0" y="1598929"/>
                  </a:lnTo>
                  <a:close/>
                </a:path>
                <a:path w="1280160" h="1598929">
                  <a:moveTo>
                    <a:pt x="0" y="0"/>
                  </a:moveTo>
                  <a:lnTo>
                    <a:pt x="0" y="354329"/>
                  </a:lnTo>
                  <a:lnTo>
                    <a:pt x="1280159" y="354329"/>
                  </a:lnTo>
                  <a:lnTo>
                    <a:pt x="1280159" y="0"/>
                  </a:lnTo>
                  <a:lnTo>
                    <a:pt x="0" y="0"/>
                  </a:lnTo>
                  <a:close/>
                </a:path>
                <a:path w="1280160" h="1598929">
                  <a:moveTo>
                    <a:pt x="365759" y="709929"/>
                  </a:moveTo>
                  <a:lnTo>
                    <a:pt x="527050" y="709929"/>
                  </a:lnTo>
                  <a:lnTo>
                    <a:pt x="527050" y="652779"/>
                  </a:lnTo>
                  <a:lnTo>
                    <a:pt x="365759" y="652779"/>
                  </a:lnTo>
                  <a:lnTo>
                    <a:pt x="365759" y="709929"/>
                  </a:lnTo>
                  <a:close/>
                </a:path>
                <a:path w="1280160" h="1598929">
                  <a:moveTo>
                    <a:pt x="740409" y="709929"/>
                  </a:moveTo>
                  <a:lnTo>
                    <a:pt x="901700" y="709929"/>
                  </a:lnTo>
                  <a:lnTo>
                    <a:pt x="901700" y="652779"/>
                  </a:lnTo>
                  <a:lnTo>
                    <a:pt x="740409" y="652779"/>
                  </a:lnTo>
                  <a:lnTo>
                    <a:pt x="740409" y="7099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99" y="3390899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105409" y="0"/>
                  </a:lnTo>
                  <a:lnTo>
                    <a:pt x="0" y="9906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399" y="3390899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105409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99060"/>
                  </a:lnTo>
                  <a:lnTo>
                    <a:pt x="10540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3505199"/>
              <a:ext cx="436880" cy="269240"/>
            </a:xfrm>
            <a:custGeom>
              <a:avLst/>
              <a:gdLst/>
              <a:ahLst/>
              <a:cxnLst/>
              <a:rect l="l" t="t" r="r" b="b"/>
              <a:pathLst>
                <a:path w="436880" h="269239">
                  <a:moveTo>
                    <a:pt x="0" y="0"/>
                  </a:moveTo>
                  <a:lnTo>
                    <a:pt x="436880" y="269239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1290" y="3669029"/>
              <a:ext cx="254000" cy="217170"/>
            </a:xfrm>
            <a:custGeom>
              <a:avLst/>
              <a:gdLst/>
              <a:ahLst/>
              <a:cxnLst/>
              <a:rect l="l" t="t" r="r" b="b"/>
              <a:pathLst>
                <a:path w="254000" h="217170">
                  <a:moveTo>
                    <a:pt x="119379" y="0"/>
                  </a:moveTo>
                  <a:lnTo>
                    <a:pt x="0" y="194310"/>
                  </a:lnTo>
                  <a:lnTo>
                    <a:pt x="253999" y="217170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0219" y="3657599"/>
              <a:ext cx="566420" cy="1270"/>
            </a:xfrm>
            <a:custGeom>
              <a:avLst/>
              <a:gdLst/>
              <a:ahLst/>
              <a:cxnLst/>
              <a:rect l="l" t="t" r="r" b="b"/>
              <a:pathLst>
                <a:path w="566420" h="1270">
                  <a:moveTo>
                    <a:pt x="-38097" y="635"/>
                  </a:moveTo>
                  <a:lnTo>
                    <a:pt x="604517" y="635"/>
                  </a:lnTo>
                </a:path>
              </a:pathLst>
            </a:custGeom>
            <a:ln w="7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9999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6691" y="240682"/>
                  </a:lnTo>
                  <a:lnTo>
                    <a:pt x="25588" y="285891"/>
                  </a:lnTo>
                  <a:lnTo>
                    <a:pt x="54927" y="324326"/>
                  </a:lnTo>
                  <a:lnTo>
                    <a:pt x="92945" y="354188"/>
                  </a:lnTo>
                  <a:lnTo>
                    <a:pt x="137877" y="373679"/>
                  </a:lnTo>
                  <a:lnTo>
                    <a:pt x="187960" y="381000"/>
                  </a:lnTo>
                  <a:lnTo>
                    <a:pt x="369570" y="381000"/>
                  </a:lnTo>
                  <a:lnTo>
                    <a:pt x="369570" y="320039"/>
                  </a:lnTo>
                  <a:lnTo>
                    <a:pt x="328929" y="320039"/>
                  </a:lnTo>
                  <a:lnTo>
                    <a:pt x="350996" y="291584"/>
                  </a:lnTo>
                  <a:lnTo>
                    <a:pt x="367347" y="260032"/>
                  </a:lnTo>
                  <a:lnTo>
                    <a:pt x="377507" y="226099"/>
                  </a:lnTo>
                  <a:lnTo>
                    <a:pt x="381000" y="190500"/>
                  </a:lnTo>
                  <a:lnTo>
                    <a:pt x="375912" y="146757"/>
                  </a:lnTo>
                  <a:lnTo>
                    <a:pt x="361450" y="106635"/>
                  </a:lnTo>
                  <a:lnTo>
                    <a:pt x="338812" y="71268"/>
                  </a:lnTo>
                  <a:lnTo>
                    <a:pt x="309198" y="41787"/>
                  </a:lnTo>
                  <a:lnTo>
                    <a:pt x="273809" y="19327"/>
                  </a:lnTo>
                  <a:lnTo>
                    <a:pt x="2338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9999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9570" y="320039"/>
                  </a:moveTo>
                  <a:lnTo>
                    <a:pt x="369570" y="381000"/>
                  </a:lnTo>
                  <a:lnTo>
                    <a:pt x="187960" y="381000"/>
                  </a:lnTo>
                  <a:lnTo>
                    <a:pt x="137877" y="373679"/>
                  </a:lnTo>
                  <a:lnTo>
                    <a:pt x="92945" y="354188"/>
                  </a:lnTo>
                  <a:lnTo>
                    <a:pt x="54927" y="324326"/>
                  </a:lnTo>
                  <a:lnTo>
                    <a:pt x="25588" y="285891"/>
                  </a:lnTo>
                  <a:lnTo>
                    <a:pt x="6691" y="240682"/>
                  </a:lnTo>
                  <a:lnTo>
                    <a:pt x="0" y="190500"/>
                  </a:lnTo>
                  <a:lnTo>
                    <a:pt x="5020" y="146757"/>
                  </a:lnTo>
                  <a:lnTo>
                    <a:pt x="19327" y="106635"/>
                  </a:lnTo>
                  <a:lnTo>
                    <a:pt x="41787" y="71268"/>
                  </a:lnTo>
                  <a:lnTo>
                    <a:pt x="71268" y="41787"/>
                  </a:lnTo>
                  <a:lnTo>
                    <a:pt x="106635" y="19327"/>
                  </a:lnTo>
                  <a:lnTo>
                    <a:pt x="146757" y="5020"/>
                  </a:lnTo>
                  <a:lnTo>
                    <a:pt x="190500" y="0"/>
                  </a:lnTo>
                  <a:lnTo>
                    <a:pt x="233842" y="5020"/>
                  </a:lnTo>
                  <a:lnTo>
                    <a:pt x="273809" y="19327"/>
                  </a:lnTo>
                  <a:lnTo>
                    <a:pt x="309198" y="41787"/>
                  </a:lnTo>
                  <a:lnTo>
                    <a:pt x="338812" y="71268"/>
                  </a:lnTo>
                  <a:lnTo>
                    <a:pt x="361450" y="106635"/>
                  </a:lnTo>
                  <a:lnTo>
                    <a:pt x="375912" y="146757"/>
                  </a:lnTo>
                  <a:lnTo>
                    <a:pt x="381000" y="190500"/>
                  </a:lnTo>
                  <a:lnTo>
                    <a:pt x="377507" y="226099"/>
                  </a:lnTo>
                  <a:lnTo>
                    <a:pt x="367347" y="260032"/>
                  </a:lnTo>
                  <a:lnTo>
                    <a:pt x="350996" y="291584"/>
                  </a:lnTo>
                  <a:lnTo>
                    <a:pt x="328929" y="320039"/>
                  </a:lnTo>
                  <a:lnTo>
                    <a:pt x="369570" y="32003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0129" y="3544569"/>
              <a:ext cx="229870" cy="228600"/>
            </a:xfrm>
            <a:custGeom>
              <a:avLst/>
              <a:gdLst/>
              <a:ahLst/>
              <a:cxnLst/>
              <a:rect l="l" t="t" r="r" b="b"/>
              <a:pathLst>
                <a:path w="229870" h="228600">
                  <a:moveTo>
                    <a:pt x="1270" y="0"/>
                  </a:moveTo>
                  <a:lnTo>
                    <a:pt x="0" y="228599"/>
                  </a:lnTo>
                  <a:lnTo>
                    <a:pt x="229870" y="11429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9999" y="4495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6691" y="240682"/>
                  </a:lnTo>
                  <a:lnTo>
                    <a:pt x="25588" y="285891"/>
                  </a:lnTo>
                  <a:lnTo>
                    <a:pt x="54927" y="324326"/>
                  </a:lnTo>
                  <a:lnTo>
                    <a:pt x="92945" y="354188"/>
                  </a:lnTo>
                  <a:lnTo>
                    <a:pt x="137877" y="373679"/>
                  </a:lnTo>
                  <a:lnTo>
                    <a:pt x="187960" y="381000"/>
                  </a:lnTo>
                  <a:lnTo>
                    <a:pt x="369570" y="381000"/>
                  </a:lnTo>
                  <a:lnTo>
                    <a:pt x="369570" y="320039"/>
                  </a:lnTo>
                  <a:lnTo>
                    <a:pt x="328929" y="320039"/>
                  </a:lnTo>
                  <a:lnTo>
                    <a:pt x="350996" y="291584"/>
                  </a:lnTo>
                  <a:lnTo>
                    <a:pt x="367347" y="260032"/>
                  </a:lnTo>
                  <a:lnTo>
                    <a:pt x="377507" y="226099"/>
                  </a:lnTo>
                  <a:lnTo>
                    <a:pt x="381000" y="190500"/>
                  </a:lnTo>
                  <a:lnTo>
                    <a:pt x="375912" y="146757"/>
                  </a:lnTo>
                  <a:lnTo>
                    <a:pt x="361450" y="106635"/>
                  </a:lnTo>
                  <a:lnTo>
                    <a:pt x="338812" y="71268"/>
                  </a:lnTo>
                  <a:lnTo>
                    <a:pt x="309198" y="41787"/>
                  </a:lnTo>
                  <a:lnTo>
                    <a:pt x="273809" y="19327"/>
                  </a:lnTo>
                  <a:lnTo>
                    <a:pt x="2338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9999" y="4495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9570" y="320039"/>
                  </a:moveTo>
                  <a:lnTo>
                    <a:pt x="369570" y="381000"/>
                  </a:lnTo>
                  <a:lnTo>
                    <a:pt x="187960" y="381000"/>
                  </a:lnTo>
                  <a:lnTo>
                    <a:pt x="137877" y="373679"/>
                  </a:lnTo>
                  <a:lnTo>
                    <a:pt x="92945" y="354188"/>
                  </a:lnTo>
                  <a:lnTo>
                    <a:pt x="54927" y="324326"/>
                  </a:lnTo>
                  <a:lnTo>
                    <a:pt x="25588" y="285891"/>
                  </a:lnTo>
                  <a:lnTo>
                    <a:pt x="6691" y="240682"/>
                  </a:lnTo>
                  <a:lnTo>
                    <a:pt x="0" y="190500"/>
                  </a:lnTo>
                  <a:lnTo>
                    <a:pt x="5020" y="146757"/>
                  </a:lnTo>
                  <a:lnTo>
                    <a:pt x="19327" y="106635"/>
                  </a:lnTo>
                  <a:lnTo>
                    <a:pt x="41787" y="71268"/>
                  </a:lnTo>
                  <a:lnTo>
                    <a:pt x="71268" y="41787"/>
                  </a:lnTo>
                  <a:lnTo>
                    <a:pt x="106635" y="19327"/>
                  </a:lnTo>
                  <a:lnTo>
                    <a:pt x="146757" y="5020"/>
                  </a:lnTo>
                  <a:lnTo>
                    <a:pt x="190500" y="0"/>
                  </a:lnTo>
                  <a:lnTo>
                    <a:pt x="233842" y="5020"/>
                  </a:lnTo>
                  <a:lnTo>
                    <a:pt x="273809" y="19327"/>
                  </a:lnTo>
                  <a:lnTo>
                    <a:pt x="309198" y="41787"/>
                  </a:lnTo>
                  <a:lnTo>
                    <a:pt x="338812" y="71268"/>
                  </a:lnTo>
                  <a:lnTo>
                    <a:pt x="361450" y="106635"/>
                  </a:lnTo>
                  <a:lnTo>
                    <a:pt x="375912" y="146757"/>
                  </a:lnTo>
                  <a:lnTo>
                    <a:pt x="381000" y="190500"/>
                  </a:lnTo>
                  <a:lnTo>
                    <a:pt x="377507" y="226099"/>
                  </a:lnTo>
                  <a:lnTo>
                    <a:pt x="367347" y="260032"/>
                  </a:lnTo>
                  <a:lnTo>
                    <a:pt x="350996" y="291584"/>
                  </a:lnTo>
                  <a:lnTo>
                    <a:pt x="328929" y="320039"/>
                  </a:lnTo>
                  <a:lnTo>
                    <a:pt x="369570" y="32003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4850" y="4876799"/>
              <a:ext cx="565150" cy="1270"/>
            </a:xfrm>
            <a:custGeom>
              <a:avLst/>
              <a:gdLst/>
              <a:ahLst/>
              <a:cxnLst/>
              <a:rect l="l" t="t" r="r" b="b"/>
              <a:pathLst>
                <a:path w="565150" h="1270">
                  <a:moveTo>
                    <a:pt x="-38097" y="635"/>
                  </a:moveTo>
                  <a:lnTo>
                    <a:pt x="603247" y="635"/>
                  </a:lnTo>
                </a:path>
              </a:pathLst>
            </a:custGeom>
            <a:ln w="7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0219" y="476249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869" y="0"/>
                  </a:moveTo>
                  <a:lnTo>
                    <a:pt x="0" y="114300"/>
                  </a:lnTo>
                  <a:lnTo>
                    <a:pt x="228600" y="229869"/>
                  </a:lnTo>
                  <a:lnTo>
                    <a:pt x="2298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90999" y="3657599"/>
              <a:ext cx="396240" cy="1220470"/>
            </a:xfrm>
            <a:custGeom>
              <a:avLst/>
              <a:gdLst/>
              <a:ahLst/>
              <a:cxnLst/>
              <a:rect l="l" t="t" r="r" b="b"/>
              <a:pathLst>
                <a:path w="396239" h="1220470">
                  <a:moveTo>
                    <a:pt x="0" y="0"/>
                  </a:moveTo>
                  <a:lnTo>
                    <a:pt x="50800" y="0"/>
                  </a:lnTo>
                </a:path>
                <a:path w="396239" h="1220470">
                  <a:moveTo>
                    <a:pt x="142239" y="1219200"/>
                  </a:moveTo>
                  <a:lnTo>
                    <a:pt x="193039" y="1219200"/>
                  </a:lnTo>
                </a:path>
                <a:path w="396239" h="1220470">
                  <a:moveTo>
                    <a:pt x="243839" y="1219200"/>
                  </a:moveTo>
                  <a:lnTo>
                    <a:pt x="294639" y="1220470"/>
                  </a:lnTo>
                </a:path>
                <a:path w="396239" h="1220470">
                  <a:moveTo>
                    <a:pt x="345439" y="1220470"/>
                  </a:moveTo>
                  <a:lnTo>
                    <a:pt x="396239" y="1220470"/>
                  </a:lnTo>
                </a:path>
              </a:pathLst>
            </a:custGeom>
            <a:ln w="5067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90999" y="48005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762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7320" y="4467859"/>
              <a:ext cx="267970" cy="384810"/>
            </a:xfrm>
            <a:custGeom>
              <a:avLst/>
              <a:gdLst/>
              <a:ahLst/>
              <a:cxnLst/>
              <a:rect l="l" t="t" r="r" b="b"/>
              <a:pathLst>
                <a:path w="267969" h="384810">
                  <a:moveTo>
                    <a:pt x="0" y="384809"/>
                  </a:moveTo>
                  <a:lnTo>
                    <a:pt x="267969" y="0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00" y="4876799"/>
              <a:ext cx="533400" cy="502920"/>
            </a:xfrm>
            <a:custGeom>
              <a:avLst/>
              <a:gdLst/>
              <a:ahLst/>
              <a:cxnLst/>
              <a:rect l="l" t="t" r="r" b="b"/>
              <a:pathLst>
                <a:path w="533400" h="502920">
                  <a:moveTo>
                    <a:pt x="533400" y="0"/>
                  </a:moveTo>
                  <a:lnTo>
                    <a:pt x="73659" y="0"/>
                  </a:lnTo>
                  <a:lnTo>
                    <a:pt x="73659" y="41910"/>
                  </a:lnTo>
                  <a:lnTo>
                    <a:pt x="36829" y="41910"/>
                  </a:lnTo>
                  <a:lnTo>
                    <a:pt x="36829" y="83819"/>
                  </a:lnTo>
                  <a:lnTo>
                    <a:pt x="0" y="83819"/>
                  </a:lnTo>
                  <a:lnTo>
                    <a:pt x="0" y="474980"/>
                  </a:lnTo>
                  <a:lnTo>
                    <a:pt x="52070" y="489426"/>
                  </a:lnTo>
                  <a:lnTo>
                    <a:pt x="81081" y="496232"/>
                  </a:lnTo>
                  <a:lnTo>
                    <a:pt x="119380" y="502919"/>
                  </a:lnTo>
                  <a:lnTo>
                    <a:pt x="173905" y="494893"/>
                  </a:lnTo>
                  <a:lnTo>
                    <a:pt x="217209" y="483234"/>
                  </a:lnTo>
                  <a:lnTo>
                    <a:pt x="253191" y="469433"/>
                  </a:lnTo>
                  <a:lnTo>
                    <a:pt x="285750" y="454977"/>
                  </a:lnTo>
                  <a:lnTo>
                    <a:pt x="318784" y="441354"/>
                  </a:lnTo>
                  <a:lnTo>
                    <a:pt x="356195" y="430053"/>
                  </a:lnTo>
                  <a:lnTo>
                    <a:pt x="401880" y="422562"/>
                  </a:lnTo>
                  <a:lnTo>
                    <a:pt x="459740" y="420369"/>
                  </a:lnTo>
                  <a:lnTo>
                    <a:pt x="459740" y="378459"/>
                  </a:lnTo>
                  <a:lnTo>
                    <a:pt x="496569" y="378459"/>
                  </a:lnTo>
                  <a:lnTo>
                    <a:pt x="496569" y="336550"/>
                  </a:lnTo>
                  <a:lnTo>
                    <a:pt x="533400" y="33655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4876799"/>
              <a:ext cx="533400" cy="502920"/>
            </a:xfrm>
            <a:custGeom>
              <a:avLst/>
              <a:gdLst/>
              <a:ahLst/>
              <a:cxnLst/>
              <a:rect l="l" t="t" r="r" b="b"/>
              <a:pathLst>
                <a:path w="533400" h="502920">
                  <a:moveTo>
                    <a:pt x="0" y="83819"/>
                  </a:moveTo>
                  <a:lnTo>
                    <a:pt x="36829" y="83819"/>
                  </a:lnTo>
                  <a:lnTo>
                    <a:pt x="36829" y="41910"/>
                  </a:lnTo>
                  <a:lnTo>
                    <a:pt x="73659" y="41910"/>
                  </a:lnTo>
                  <a:lnTo>
                    <a:pt x="73659" y="0"/>
                  </a:lnTo>
                  <a:lnTo>
                    <a:pt x="533400" y="0"/>
                  </a:lnTo>
                  <a:lnTo>
                    <a:pt x="533400" y="336550"/>
                  </a:lnTo>
                  <a:lnTo>
                    <a:pt x="496569" y="336550"/>
                  </a:lnTo>
                  <a:lnTo>
                    <a:pt x="496569" y="378459"/>
                  </a:lnTo>
                  <a:lnTo>
                    <a:pt x="459740" y="378459"/>
                  </a:lnTo>
                  <a:lnTo>
                    <a:pt x="459740" y="420369"/>
                  </a:lnTo>
                  <a:lnTo>
                    <a:pt x="401880" y="422562"/>
                  </a:lnTo>
                  <a:lnTo>
                    <a:pt x="356195" y="430053"/>
                  </a:lnTo>
                  <a:lnTo>
                    <a:pt x="318784" y="441354"/>
                  </a:lnTo>
                  <a:lnTo>
                    <a:pt x="285750" y="454977"/>
                  </a:lnTo>
                  <a:lnTo>
                    <a:pt x="253191" y="469433"/>
                  </a:lnTo>
                  <a:lnTo>
                    <a:pt x="217209" y="483234"/>
                  </a:lnTo>
                  <a:lnTo>
                    <a:pt x="173905" y="494893"/>
                  </a:lnTo>
                  <a:lnTo>
                    <a:pt x="119380" y="502919"/>
                  </a:lnTo>
                  <a:lnTo>
                    <a:pt x="81081" y="496232"/>
                  </a:lnTo>
                  <a:lnTo>
                    <a:pt x="52070" y="489426"/>
                  </a:lnTo>
                  <a:lnTo>
                    <a:pt x="26868" y="482381"/>
                  </a:lnTo>
                  <a:lnTo>
                    <a:pt x="0" y="474980"/>
                  </a:lnTo>
                  <a:lnTo>
                    <a:pt x="0" y="83819"/>
                  </a:lnTo>
                  <a:close/>
                </a:path>
                <a:path w="533400" h="502920">
                  <a:moveTo>
                    <a:pt x="36829" y="83819"/>
                  </a:moveTo>
                  <a:lnTo>
                    <a:pt x="459740" y="83819"/>
                  </a:lnTo>
                  <a:lnTo>
                    <a:pt x="459740" y="378459"/>
                  </a:lnTo>
                </a:path>
                <a:path w="533400" h="502920">
                  <a:moveTo>
                    <a:pt x="73659" y="41910"/>
                  </a:moveTo>
                  <a:lnTo>
                    <a:pt x="496569" y="41910"/>
                  </a:lnTo>
                  <a:lnTo>
                    <a:pt x="496569" y="33655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5400" y="4773929"/>
              <a:ext cx="224790" cy="254000"/>
            </a:xfrm>
            <a:custGeom>
              <a:avLst/>
              <a:gdLst/>
              <a:ahLst/>
              <a:cxnLst/>
              <a:rect l="l" t="t" r="r" b="b"/>
              <a:pathLst>
                <a:path w="224790" h="254000">
                  <a:moveTo>
                    <a:pt x="36830" y="0"/>
                  </a:moveTo>
                  <a:lnTo>
                    <a:pt x="0" y="254000"/>
                  </a:lnTo>
                  <a:lnTo>
                    <a:pt x="224790" y="13081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784601" y="3371851"/>
            <a:ext cx="4699000" cy="2048510"/>
            <a:chOff x="3784601" y="3371851"/>
            <a:chExt cx="4699000" cy="2048510"/>
          </a:xfrm>
        </p:grpSpPr>
        <p:sp>
          <p:nvSpPr>
            <p:cNvPr id="25" name="object 25"/>
            <p:cNvSpPr/>
            <p:nvPr/>
          </p:nvSpPr>
          <p:spPr>
            <a:xfrm>
              <a:off x="6129019" y="3423919"/>
              <a:ext cx="1144270" cy="1643380"/>
            </a:xfrm>
            <a:custGeom>
              <a:avLst/>
              <a:gdLst/>
              <a:ahLst/>
              <a:cxnLst/>
              <a:rect l="l" t="t" r="r" b="b"/>
              <a:pathLst>
                <a:path w="1144270" h="1643379">
                  <a:moveTo>
                    <a:pt x="1144270" y="0"/>
                  </a:moveTo>
                  <a:lnTo>
                    <a:pt x="0" y="0"/>
                  </a:lnTo>
                  <a:lnTo>
                    <a:pt x="0" y="1643379"/>
                  </a:lnTo>
                  <a:lnTo>
                    <a:pt x="1144270" y="1643379"/>
                  </a:lnTo>
                  <a:lnTo>
                    <a:pt x="1144270" y="0"/>
                  </a:lnTo>
                  <a:close/>
                </a:path>
              </a:pathLst>
            </a:custGeom>
            <a:solidFill>
              <a:srgbClr val="7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9019" y="3423919"/>
              <a:ext cx="1144270" cy="1643380"/>
            </a:xfrm>
            <a:custGeom>
              <a:avLst/>
              <a:gdLst/>
              <a:ahLst/>
              <a:cxnLst/>
              <a:rect l="l" t="t" r="r" b="b"/>
              <a:pathLst>
                <a:path w="1144270" h="1643379">
                  <a:moveTo>
                    <a:pt x="0" y="1643379"/>
                  </a:moveTo>
                  <a:lnTo>
                    <a:pt x="1144270" y="1643379"/>
                  </a:lnTo>
                  <a:lnTo>
                    <a:pt x="1144270" y="0"/>
                  </a:lnTo>
                  <a:lnTo>
                    <a:pt x="0" y="0"/>
                  </a:lnTo>
                  <a:lnTo>
                    <a:pt x="0" y="1643379"/>
                  </a:lnTo>
                  <a:close/>
                </a:path>
              </a:pathLst>
            </a:custGeom>
            <a:ln w="9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9019" y="3458209"/>
              <a:ext cx="1144270" cy="179070"/>
            </a:xfrm>
            <a:custGeom>
              <a:avLst/>
              <a:gdLst/>
              <a:ahLst/>
              <a:cxnLst/>
              <a:rect l="l" t="t" r="r" b="b"/>
              <a:pathLst>
                <a:path w="1144270" h="179070">
                  <a:moveTo>
                    <a:pt x="0" y="179069"/>
                  </a:moveTo>
                  <a:lnTo>
                    <a:pt x="1144270" y="179069"/>
                  </a:lnTo>
                  <a:lnTo>
                    <a:pt x="1144270" y="0"/>
                  </a:lnTo>
                  <a:lnTo>
                    <a:pt x="0" y="0"/>
                  </a:lnTo>
                  <a:lnTo>
                    <a:pt x="0" y="1790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29019" y="3494291"/>
              <a:ext cx="1144270" cy="1905"/>
            </a:xfrm>
            <a:custGeom>
              <a:avLst/>
              <a:gdLst/>
              <a:ahLst/>
              <a:cxnLst/>
              <a:rect l="l" t="t" r="r" b="b"/>
              <a:pathLst>
                <a:path w="1144270" h="1904">
                  <a:moveTo>
                    <a:pt x="0" y="1496"/>
                  </a:moveTo>
                  <a:lnTo>
                    <a:pt x="1144270" y="1496"/>
                  </a:lnTo>
                </a:path>
                <a:path w="1144270" h="1904">
                  <a:moveTo>
                    <a:pt x="0" y="0"/>
                  </a:moveTo>
                  <a:lnTo>
                    <a:pt x="1144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90739" y="3495039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22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29020" y="4211319"/>
              <a:ext cx="1144270" cy="927100"/>
            </a:xfrm>
            <a:custGeom>
              <a:avLst/>
              <a:gdLst/>
              <a:ahLst/>
              <a:cxnLst/>
              <a:rect l="l" t="t" r="r" b="b"/>
              <a:pathLst>
                <a:path w="1144270" h="927100">
                  <a:moveTo>
                    <a:pt x="1061720" y="749300"/>
                  </a:moveTo>
                  <a:lnTo>
                    <a:pt x="80010" y="749300"/>
                  </a:lnTo>
                  <a:lnTo>
                    <a:pt x="80010" y="783590"/>
                  </a:lnTo>
                  <a:lnTo>
                    <a:pt x="1061720" y="783590"/>
                  </a:lnTo>
                  <a:lnTo>
                    <a:pt x="1061720" y="749300"/>
                  </a:lnTo>
                  <a:close/>
                </a:path>
                <a:path w="1144270" h="927100">
                  <a:moveTo>
                    <a:pt x="1061720" y="694690"/>
                  </a:moveTo>
                  <a:lnTo>
                    <a:pt x="80010" y="694690"/>
                  </a:lnTo>
                  <a:lnTo>
                    <a:pt x="80010" y="731520"/>
                  </a:lnTo>
                  <a:lnTo>
                    <a:pt x="1061720" y="731520"/>
                  </a:lnTo>
                  <a:lnTo>
                    <a:pt x="1061720" y="694690"/>
                  </a:lnTo>
                  <a:close/>
                </a:path>
                <a:path w="1144270" h="927100">
                  <a:moveTo>
                    <a:pt x="1061720" y="640080"/>
                  </a:moveTo>
                  <a:lnTo>
                    <a:pt x="80010" y="640080"/>
                  </a:lnTo>
                  <a:lnTo>
                    <a:pt x="80010" y="676910"/>
                  </a:lnTo>
                  <a:lnTo>
                    <a:pt x="1061720" y="676910"/>
                  </a:lnTo>
                  <a:lnTo>
                    <a:pt x="1061720" y="640080"/>
                  </a:lnTo>
                  <a:close/>
                </a:path>
                <a:path w="1144270" h="927100">
                  <a:moveTo>
                    <a:pt x="1061720" y="588010"/>
                  </a:moveTo>
                  <a:lnTo>
                    <a:pt x="80010" y="588010"/>
                  </a:lnTo>
                  <a:lnTo>
                    <a:pt x="80010" y="624840"/>
                  </a:lnTo>
                  <a:lnTo>
                    <a:pt x="1061720" y="624840"/>
                  </a:lnTo>
                  <a:lnTo>
                    <a:pt x="1061720" y="588010"/>
                  </a:lnTo>
                  <a:close/>
                </a:path>
                <a:path w="1144270" h="927100">
                  <a:moveTo>
                    <a:pt x="1061720" y="533400"/>
                  </a:moveTo>
                  <a:lnTo>
                    <a:pt x="80010" y="533400"/>
                  </a:lnTo>
                  <a:lnTo>
                    <a:pt x="80010" y="570230"/>
                  </a:lnTo>
                  <a:lnTo>
                    <a:pt x="1061720" y="570230"/>
                  </a:lnTo>
                  <a:lnTo>
                    <a:pt x="1061720" y="533400"/>
                  </a:lnTo>
                  <a:close/>
                </a:path>
                <a:path w="1144270" h="927100">
                  <a:moveTo>
                    <a:pt x="1061720" y="481330"/>
                  </a:moveTo>
                  <a:lnTo>
                    <a:pt x="80010" y="481330"/>
                  </a:lnTo>
                  <a:lnTo>
                    <a:pt x="80010" y="515620"/>
                  </a:lnTo>
                  <a:lnTo>
                    <a:pt x="1061720" y="515620"/>
                  </a:lnTo>
                  <a:lnTo>
                    <a:pt x="1061720" y="481330"/>
                  </a:lnTo>
                  <a:close/>
                </a:path>
                <a:path w="1144270" h="927100">
                  <a:moveTo>
                    <a:pt x="1061720" y="426720"/>
                  </a:moveTo>
                  <a:lnTo>
                    <a:pt x="80010" y="426720"/>
                  </a:lnTo>
                  <a:lnTo>
                    <a:pt x="80010" y="463550"/>
                  </a:lnTo>
                  <a:lnTo>
                    <a:pt x="1061720" y="463550"/>
                  </a:lnTo>
                  <a:lnTo>
                    <a:pt x="1061720" y="426720"/>
                  </a:lnTo>
                  <a:close/>
                </a:path>
                <a:path w="1144270" h="927100">
                  <a:moveTo>
                    <a:pt x="1061720" y="374650"/>
                  </a:moveTo>
                  <a:lnTo>
                    <a:pt x="80010" y="374650"/>
                  </a:lnTo>
                  <a:lnTo>
                    <a:pt x="80010" y="407670"/>
                  </a:lnTo>
                  <a:lnTo>
                    <a:pt x="1061720" y="407670"/>
                  </a:lnTo>
                  <a:lnTo>
                    <a:pt x="1061720" y="374650"/>
                  </a:lnTo>
                  <a:close/>
                </a:path>
                <a:path w="1144270" h="927100">
                  <a:moveTo>
                    <a:pt x="1061720" y="320040"/>
                  </a:moveTo>
                  <a:lnTo>
                    <a:pt x="80010" y="320040"/>
                  </a:lnTo>
                  <a:lnTo>
                    <a:pt x="80010" y="356870"/>
                  </a:lnTo>
                  <a:lnTo>
                    <a:pt x="1061720" y="356870"/>
                  </a:lnTo>
                  <a:lnTo>
                    <a:pt x="1061720" y="320040"/>
                  </a:lnTo>
                  <a:close/>
                </a:path>
                <a:path w="1144270" h="927100">
                  <a:moveTo>
                    <a:pt x="1061720" y="265430"/>
                  </a:moveTo>
                  <a:lnTo>
                    <a:pt x="80010" y="265430"/>
                  </a:lnTo>
                  <a:lnTo>
                    <a:pt x="80010" y="302260"/>
                  </a:lnTo>
                  <a:lnTo>
                    <a:pt x="1061720" y="302260"/>
                  </a:lnTo>
                  <a:lnTo>
                    <a:pt x="1061720" y="265430"/>
                  </a:lnTo>
                  <a:close/>
                </a:path>
                <a:path w="1144270" h="927100">
                  <a:moveTo>
                    <a:pt x="1061720" y="213360"/>
                  </a:moveTo>
                  <a:lnTo>
                    <a:pt x="80010" y="213360"/>
                  </a:lnTo>
                  <a:lnTo>
                    <a:pt x="80010" y="250190"/>
                  </a:lnTo>
                  <a:lnTo>
                    <a:pt x="1061720" y="250190"/>
                  </a:lnTo>
                  <a:lnTo>
                    <a:pt x="1061720" y="213360"/>
                  </a:lnTo>
                  <a:close/>
                </a:path>
                <a:path w="1144270" h="927100">
                  <a:moveTo>
                    <a:pt x="1061720" y="158750"/>
                  </a:moveTo>
                  <a:lnTo>
                    <a:pt x="80010" y="158750"/>
                  </a:lnTo>
                  <a:lnTo>
                    <a:pt x="80010" y="194310"/>
                  </a:lnTo>
                  <a:lnTo>
                    <a:pt x="1061720" y="194310"/>
                  </a:lnTo>
                  <a:lnTo>
                    <a:pt x="1061720" y="158750"/>
                  </a:lnTo>
                  <a:close/>
                </a:path>
                <a:path w="1144270" h="927100">
                  <a:moveTo>
                    <a:pt x="1061720" y="106680"/>
                  </a:moveTo>
                  <a:lnTo>
                    <a:pt x="80010" y="106680"/>
                  </a:lnTo>
                  <a:lnTo>
                    <a:pt x="80010" y="139700"/>
                  </a:lnTo>
                  <a:lnTo>
                    <a:pt x="1061720" y="139700"/>
                  </a:lnTo>
                  <a:lnTo>
                    <a:pt x="1061720" y="106680"/>
                  </a:lnTo>
                  <a:close/>
                </a:path>
                <a:path w="1144270" h="927100">
                  <a:moveTo>
                    <a:pt x="1061720" y="52070"/>
                  </a:moveTo>
                  <a:lnTo>
                    <a:pt x="80010" y="52070"/>
                  </a:lnTo>
                  <a:lnTo>
                    <a:pt x="80010" y="87630"/>
                  </a:lnTo>
                  <a:lnTo>
                    <a:pt x="1061720" y="87630"/>
                  </a:lnTo>
                  <a:lnTo>
                    <a:pt x="1061720" y="52070"/>
                  </a:lnTo>
                  <a:close/>
                </a:path>
                <a:path w="1144270" h="927100">
                  <a:moveTo>
                    <a:pt x="1061720" y="0"/>
                  </a:moveTo>
                  <a:lnTo>
                    <a:pt x="80010" y="0"/>
                  </a:lnTo>
                  <a:lnTo>
                    <a:pt x="80010" y="33020"/>
                  </a:lnTo>
                  <a:lnTo>
                    <a:pt x="1061720" y="33020"/>
                  </a:lnTo>
                  <a:lnTo>
                    <a:pt x="1061720" y="0"/>
                  </a:lnTo>
                  <a:close/>
                </a:path>
                <a:path w="1144270" h="927100">
                  <a:moveTo>
                    <a:pt x="1144270" y="855980"/>
                  </a:moveTo>
                  <a:lnTo>
                    <a:pt x="0" y="855980"/>
                  </a:lnTo>
                  <a:lnTo>
                    <a:pt x="0" y="927100"/>
                  </a:lnTo>
                  <a:lnTo>
                    <a:pt x="1144270" y="927100"/>
                  </a:lnTo>
                  <a:lnTo>
                    <a:pt x="1144270" y="855980"/>
                  </a:lnTo>
                  <a:close/>
                </a:path>
              </a:pathLst>
            </a:custGeom>
            <a:solidFill>
              <a:srgbClr val="7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29019" y="3495039"/>
              <a:ext cx="1144270" cy="1643380"/>
            </a:xfrm>
            <a:custGeom>
              <a:avLst/>
              <a:gdLst/>
              <a:ahLst/>
              <a:cxnLst/>
              <a:rect l="l" t="t" r="r" b="b"/>
              <a:pathLst>
                <a:path w="1144270" h="1643379">
                  <a:moveTo>
                    <a:pt x="0" y="105410"/>
                  </a:moveTo>
                  <a:lnTo>
                    <a:pt x="571500" y="105410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105410"/>
                  </a:lnTo>
                  <a:close/>
                </a:path>
                <a:path w="1144270" h="1643379">
                  <a:moveTo>
                    <a:pt x="80009" y="803910"/>
                  </a:moveTo>
                  <a:lnTo>
                    <a:pt x="1061720" y="803910"/>
                  </a:lnTo>
                  <a:lnTo>
                    <a:pt x="1061720" y="768350"/>
                  </a:lnTo>
                  <a:lnTo>
                    <a:pt x="80009" y="768350"/>
                  </a:lnTo>
                  <a:lnTo>
                    <a:pt x="80009" y="803910"/>
                  </a:lnTo>
                  <a:close/>
                </a:path>
                <a:path w="1144270" h="1643379">
                  <a:moveTo>
                    <a:pt x="80009" y="749300"/>
                  </a:moveTo>
                  <a:lnTo>
                    <a:pt x="1061720" y="749300"/>
                  </a:lnTo>
                  <a:lnTo>
                    <a:pt x="1061720" y="716280"/>
                  </a:lnTo>
                  <a:lnTo>
                    <a:pt x="80009" y="716280"/>
                  </a:lnTo>
                  <a:lnTo>
                    <a:pt x="80009" y="749300"/>
                  </a:lnTo>
                  <a:close/>
                </a:path>
                <a:path w="1144270" h="1643379">
                  <a:moveTo>
                    <a:pt x="80009" y="855980"/>
                  </a:moveTo>
                  <a:lnTo>
                    <a:pt x="1061720" y="855980"/>
                  </a:lnTo>
                  <a:lnTo>
                    <a:pt x="1061720" y="822960"/>
                  </a:lnTo>
                  <a:lnTo>
                    <a:pt x="80009" y="822960"/>
                  </a:lnTo>
                  <a:lnTo>
                    <a:pt x="80009" y="855980"/>
                  </a:lnTo>
                  <a:close/>
                </a:path>
                <a:path w="1144270" h="1643379">
                  <a:moveTo>
                    <a:pt x="80009" y="910590"/>
                  </a:moveTo>
                  <a:lnTo>
                    <a:pt x="1061720" y="910590"/>
                  </a:lnTo>
                  <a:lnTo>
                    <a:pt x="1061720" y="875030"/>
                  </a:lnTo>
                  <a:lnTo>
                    <a:pt x="80009" y="875030"/>
                  </a:lnTo>
                  <a:lnTo>
                    <a:pt x="80009" y="910590"/>
                  </a:lnTo>
                  <a:close/>
                </a:path>
                <a:path w="1144270" h="1643379">
                  <a:moveTo>
                    <a:pt x="80009" y="966470"/>
                  </a:moveTo>
                  <a:lnTo>
                    <a:pt x="1061720" y="966470"/>
                  </a:lnTo>
                  <a:lnTo>
                    <a:pt x="1061720" y="929640"/>
                  </a:lnTo>
                  <a:lnTo>
                    <a:pt x="80009" y="929640"/>
                  </a:lnTo>
                  <a:lnTo>
                    <a:pt x="80009" y="966470"/>
                  </a:lnTo>
                  <a:close/>
                </a:path>
                <a:path w="1144270" h="1643379">
                  <a:moveTo>
                    <a:pt x="80009" y="1073150"/>
                  </a:moveTo>
                  <a:lnTo>
                    <a:pt x="1061720" y="1073150"/>
                  </a:lnTo>
                  <a:lnTo>
                    <a:pt x="1061720" y="1036320"/>
                  </a:lnTo>
                  <a:lnTo>
                    <a:pt x="80009" y="1036320"/>
                  </a:lnTo>
                  <a:lnTo>
                    <a:pt x="80009" y="1073150"/>
                  </a:lnTo>
                  <a:close/>
                </a:path>
                <a:path w="1144270" h="1643379">
                  <a:moveTo>
                    <a:pt x="80009" y="1018540"/>
                  </a:moveTo>
                  <a:lnTo>
                    <a:pt x="1061720" y="1018540"/>
                  </a:lnTo>
                  <a:lnTo>
                    <a:pt x="1061720" y="981710"/>
                  </a:lnTo>
                  <a:lnTo>
                    <a:pt x="80009" y="981710"/>
                  </a:lnTo>
                  <a:lnTo>
                    <a:pt x="80009" y="1018540"/>
                  </a:lnTo>
                  <a:close/>
                </a:path>
                <a:path w="1144270" h="1643379">
                  <a:moveTo>
                    <a:pt x="80009" y="1123950"/>
                  </a:moveTo>
                  <a:lnTo>
                    <a:pt x="1061720" y="1123950"/>
                  </a:lnTo>
                  <a:lnTo>
                    <a:pt x="1061720" y="1090930"/>
                  </a:lnTo>
                  <a:lnTo>
                    <a:pt x="80009" y="1090930"/>
                  </a:lnTo>
                  <a:lnTo>
                    <a:pt x="80009" y="1123950"/>
                  </a:lnTo>
                  <a:close/>
                </a:path>
                <a:path w="1144270" h="1643379">
                  <a:moveTo>
                    <a:pt x="80009" y="1179830"/>
                  </a:moveTo>
                  <a:lnTo>
                    <a:pt x="1061720" y="1179830"/>
                  </a:lnTo>
                  <a:lnTo>
                    <a:pt x="1061720" y="1143000"/>
                  </a:lnTo>
                  <a:lnTo>
                    <a:pt x="80009" y="1143000"/>
                  </a:lnTo>
                  <a:lnTo>
                    <a:pt x="80009" y="1179830"/>
                  </a:lnTo>
                  <a:close/>
                </a:path>
                <a:path w="1144270" h="1643379">
                  <a:moveTo>
                    <a:pt x="80009" y="1286510"/>
                  </a:moveTo>
                  <a:lnTo>
                    <a:pt x="1061720" y="1286510"/>
                  </a:lnTo>
                  <a:lnTo>
                    <a:pt x="1061720" y="1249680"/>
                  </a:lnTo>
                  <a:lnTo>
                    <a:pt x="80009" y="1249680"/>
                  </a:lnTo>
                  <a:lnTo>
                    <a:pt x="80009" y="1286510"/>
                  </a:lnTo>
                  <a:close/>
                </a:path>
                <a:path w="1144270" h="1643379">
                  <a:moveTo>
                    <a:pt x="80009" y="1231900"/>
                  </a:moveTo>
                  <a:lnTo>
                    <a:pt x="1061720" y="1231900"/>
                  </a:lnTo>
                  <a:lnTo>
                    <a:pt x="1061720" y="1197610"/>
                  </a:lnTo>
                  <a:lnTo>
                    <a:pt x="80009" y="1197610"/>
                  </a:lnTo>
                  <a:lnTo>
                    <a:pt x="80009" y="1231900"/>
                  </a:lnTo>
                  <a:close/>
                </a:path>
                <a:path w="1144270" h="1643379">
                  <a:moveTo>
                    <a:pt x="80009" y="1341120"/>
                  </a:moveTo>
                  <a:lnTo>
                    <a:pt x="1061720" y="1341120"/>
                  </a:lnTo>
                  <a:lnTo>
                    <a:pt x="1061720" y="1304290"/>
                  </a:lnTo>
                  <a:lnTo>
                    <a:pt x="80009" y="1304290"/>
                  </a:lnTo>
                  <a:lnTo>
                    <a:pt x="80009" y="1341120"/>
                  </a:lnTo>
                  <a:close/>
                </a:path>
                <a:path w="1144270" h="1643379">
                  <a:moveTo>
                    <a:pt x="80009" y="1393190"/>
                  </a:moveTo>
                  <a:lnTo>
                    <a:pt x="1061720" y="1393190"/>
                  </a:lnTo>
                  <a:lnTo>
                    <a:pt x="1061720" y="1356360"/>
                  </a:lnTo>
                  <a:lnTo>
                    <a:pt x="80009" y="1356360"/>
                  </a:lnTo>
                  <a:lnTo>
                    <a:pt x="80009" y="1393190"/>
                  </a:lnTo>
                  <a:close/>
                </a:path>
                <a:path w="1144270" h="1643379">
                  <a:moveTo>
                    <a:pt x="80009" y="1499870"/>
                  </a:moveTo>
                  <a:lnTo>
                    <a:pt x="1061720" y="1499870"/>
                  </a:lnTo>
                  <a:lnTo>
                    <a:pt x="1061720" y="1465580"/>
                  </a:lnTo>
                  <a:lnTo>
                    <a:pt x="80009" y="1465580"/>
                  </a:lnTo>
                  <a:lnTo>
                    <a:pt x="80009" y="1499870"/>
                  </a:lnTo>
                  <a:close/>
                </a:path>
                <a:path w="1144270" h="1643379">
                  <a:moveTo>
                    <a:pt x="80009" y="1447800"/>
                  </a:moveTo>
                  <a:lnTo>
                    <a:pt x="1061720" y="1447800"/>
                  </a:lnTo>
                  <a:lnTo>
                    <a:pt x="1061720" y="1410970"/>
                  </a:lnTo>
                  <a:lnTo>
                    <a:pt x="80009" y="1410970"/>
                  </a:lnTo>
                  <a:lnTo>
                    <a:pt x="80009" y="1447800"/>
                  </a:lnTo>
                  <a:close/>
                </a:path>
                <a:path w="1144270" h="1643379">
                  <a:moveTo>
                    <a:pt x="0" y="1643380"/>
                  </a:moveTo>
                  <a:lnTo>
                    <a:pt x="1144270" y="1643380"/>
                  </a:lnTo>
                  <a:lnTo>
                    <a:pt x="1144270" y="1572260"/>
                  </a:lnTo>
                  <a:lnTo>
                    <a:pt x="0" y="1572260"/>
                  </a:lnTo>
                  <a:lnTo>
                    <a:pt x="0" y="1643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52999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6691" y="240682"/>
                  </a:lnTo>
                  <a:lnTo>
                    <a:pt x="25588" y="285891"/>
                  </a:lnTo>
                  <a:lnTo>
                    <a:pt x="54927" y="324326"/>
                  </a:lnTo>
                  <a:lnTo>
                    <a:pt x="92945" y="354188"/>
                  </a:lnTo>
                  <a:lnTo>
                    <a:pt x="137877" y="373679"/>
                  </a:lnTo>
                  <a:lnTo>
                    <a:pt x="187960" y="381000"/>
                  </a:lnTo>
                  <a:lnTo>
                    <a:pt x="369570" y="381000"/>
                  </a:lnTo>
                  <a:lnTo>
                    <a:pt x="369570" y="320039"/>
                  </a:lnTo>
                  <a:lnTo>
                    <a:pt x="328929" y="320039"/>
                  </a:lnTo>
                  <a:lnTo>
                    <a:pt x="350996" y="291584"/>
                  </a:lnTo>
                  <a:lnTo>
                    <a:pt x="367347" y="260032"/>
                  </a:lnTo>
                  <a:lnTo>
                    <a:pt x="377507" y="226099"/>
                  </a:lnTo>
                  <a:lnTo>
                    <a:pt x="381000" y="190500"/>
                  </a:lnTo>
                  <a:lnTo>
                    <a:pt x="375912" y="146757"/>
                  </a:lnTo>
                  <a:lnTo>
                    <a:pt x="361450" y="106635"/>
                  </a:lnTo>
                  <a:lnTo>
                    <a:pt x="338812" y="71268"/>
                  </a:lnTo>
                  <a:lnTo>
                    <a:pt x="309198" y="41787"/>
                  </a:lnTo>
                  <a:lnTo>
                    <a:pt x="273809" y="19327"/>
                  </a:lnTo>
                  <a:lnTo>
                    <a:pt x="2338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52999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9570" y="320039"/>
                  </a:moveTo>
                  <a:lnTo>
                    <a:pt x="369570" y="381000"/>
                  </a:lnTo>
                  <a:lnTo>
                    <a:pt x="187960" y="381000"/>
                  </a:lnTo>
                  <a:lnTo>
                    <a:pt x="137877" y="373679"/>
                  </a:lnTo>
                  <a:lnTo>
                    <a:pt x="92945" y="354188"/>
                  </a:lnTo>
                  <a:lnTo>
                    <a:pt x="54927" y="324326"/>
                  </a:lnTo>
                  <a:lnTo>
                    <a:pt x="25588" y="285891"/>
                  </a:lnTo>
                  <a:lnTo>
                    <a:pt x="6691" y="240682"/>
                  </a:lnTo>
                  <a:lnTo>
                    <a:pt x="0" y="190500"/>
                  </a:lnTo>
                  <a:lnTo>
                    <a:pt x="5020" y="146757"/>
                  </a:lnTo>
                  <a:lnTo>
                    <a:pt x="19327" y="106635"/>
                  </a:lnTo>
                  <a:lnTo>
                    <a:pt x="41787" y="71268"/>
                  </a:lnTo>
                  <a:lnTo>
                    <a:pt x="71268" y="41787"/>
                  </a:lnTo>
                  <a:lnTo>
                    <a:pt x="106635" y="19327"/>
                  </a:lnTo>
                  <a:lnTo>
                    <a:pt x="146757" y="5020"/>
                  </a:lnTo>
                  <a:lnTo>
                    <a:pt x="190500" y="0"/>
                  </a:lnTo>
                  <a:lnTo>
                    <a:pt x="233842" y="5020"/>
                  </a:lnTo>
                  <a:lnTo>
                    <a:pt x="273809" y="19327"/>
                  </a:lnTo>
                  <a:lnTo>
                    <a:pt x="309198" y="41787"/>
                  </a:lnTo>
                  <a:lnTo>
                    <a:pt x="338812" y="71268"/>
                  </a:lnTo>
                  <a:lnTo>
                    <a:pt x="361450" y="106635"/>
                  </a:lnTo>
                  <a:lnTo>
                    <a:pt x="375912" y="146757"/>
                  </a:lnTo>
                  <a:lnTo>
                    <a:pt x="381000" y="190500"/>
                  </a:lnTo>
                  <a:lnTo>
                    <a:pt x="377507" y="226099"/>
                  </a:lnTo>
                  <a:lnTo>
                    <a:pt x="367347" y="260032"/>
                  </a:lnTo>
                  <a:lnTo>
                    <a:pt x="350996" y="291584"/>
                  </a:lnTo>
                  <a:lnTo>
                    <a:pt x="328929" y="320039"/>
                  </a:lnTo>
                  <a:lnTo>
                    <a:pt x="369570" y="32003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16219" y="3657599"/>
              <a:ext cx="566420" cy="1270"/>
            </a:xfrm>
            <a:custGeom>
              <a:avLst/>
              <a:gdLst/>
              <a:ahLst/>
              <a:cxnLst/>
              <a:rect l="l" t="t" r="r" b="b"/>
              <a:pathLst>
                <a:path w="566420" h="1270">
                  <a:moveTo>
                    <a:pt x="-38097" y="635"/>
                  </a:moveTo>
                  <a:lnTo>
                    <a:pt x="604517" y="635"/>
                  </a:lnTo>
                </a:path>
              </a:pathLst>
            </a:custGeom>
            <a:ln w="7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6129" y="3544569"/>
              <a:ext cx="229870" cy="228600"/>
            </a:xfrm>
            <a:custGeom>
              <a:avLst/>
              <a:gdLst/>
              <a:ahLst/>
              <a:cxnLst/>
              <a:rect l="l" t="t" r="r" b="b"/>
              <a:pathLst>
                <a:path w="229870" h="228600">
                  <a:moveTo>
                    <a:pt x="1270" y="0"/>
                  </a:moveTo>
                  <a:lnTo>
                    <a:pt x="0" y="228599"/>
                  </a:lnTo>
                  <a:lnTo>
                    <a:pt x="229870" y="11429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10779" y="3657599"/>
              <a:ext cx="353060" cy="1270"/>
            </a:xfrm>
            <a:custGeom>
              <a:avLst/>
              <a:gdLst/>
              <a:ahLst/>
              <a:cxnLst/>
              <a:rect l="l" t="t" r="r" b="b"/>
              <a:pathLst>
                <a:path w="353059" h="1270">
                  <a:moveTo>
                    <a:pt x="-38097" y="635"/>
                  </a:moveTo>
                  <a:lnTo>
                    <a:pt x="391157" y="635"/>
                  </a:lnTo>
                </a:path>
              </a:pathLst>
            </a:custGeom>
            <a:ln w="7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97420" y="3543299"/>
              <a:ext cx="229870" cy="228600"/>
            </a:xfrm>
            <a:custGeom>
              <a:avLst/>
              <a:gdLst/>
              <a:ahLst/>
              <a:cxnLst/>
              <a:rect l="l" t="t" r="r" b="b"/>
              <a:pathLst>
                <a:path w="229870" h="228600">
                  <a:moveTo>
                    <a:pt x="22987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3505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6691" y="240682"/>
                  </a:lnTo>
                  <a:lnTo>
                    <a:pt x="25588" y="285891"/>
                  </a:lnTo>
                  <a:lnTo>
                    <a:pt x="54927" y="324326"/>
                  </a:lnTo>
                  <a:lnTo>
                    <a:pt x="92945" y="354188"/>
                  </a:lnTo>
                  <a:lnTo>
                    <a:pt x="137877" y="373679"/>
                  </a:lnTo>
                  <a:lnTo>
                    <a:pt x="187959" y="381000"/>
                  </a:lnTo>
                  <a:lnTo>
                    <a:pt x="369570" y="381000"/>
                  </a:lnTo>
                  <a:lnTo>
                    <a:pt x="369570" y="320039"/>
                  </a:lnTo>
                  <a:lnTo>
                    <a:pt x="328929" y="320039"/>
                  </a:lnTo>
                  <a:lnTo>
                    <a:pt x="351532" y="292119"/>
                  </a:lnTo>
                  <a:lnTo>
                    <a:pt x="367823" y="260508"/>
                  </a:lnTo>
                  <a:lnTo>
                    <a:pt x="377686" y="226278"/>
                  </a:lnTo>
                  <a:lnTo>
                    <a:pt x="381000" y="190500"/>
                  </a:lnTo>
                  <a:lnTo>
                    <a:pt x="375979" y="146757"/>
                  </a:lnTo>
                  <a:lnTo>
                    <a:pt x="361672" y="106635"/>
                  </a:lnTo>
                  <a:lnTo>
                    <a:pt x="339212" y="71268"/>
                  </a:lnTo>
                  <a:lnTo>
                    <a:pt x="309731" y="41787"/>
                  </a:lnTo>
                  <a:lnTo>
                    <a:pt x="274364" y="19327"/>
                  </a:lnTo>
                  <a:lnTo>
                    <a:pt x="2342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3505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9570" y="320039"/>
                  </a:moveTo>
                  <a:lnTo>
                    <a:pt x="369570" y="381000"/>
                  </a:lnTo>
                  <a:lnTo>
                    <a:pt x="187959" y="381000"/>
                  </a:lnTo>
                  <a:lnTo>
                    <a:pt x="137877" y="373679"/>
                  </a:lnTo>
                  <a:lnTo>
                    <a:pt x="92945" y="354188"/>
                  </a:lnTo>
                  <a:lnTo>
                    <a:pt x="54927" y="324326"/>
                  </a:lnTo>
                  <a:lnTo>
                    <a:pt x="25588" y="285891"/>
                  </a:lnTo>
                  <a:lnTo>
                    <a:pt x="6691" y="240682"/>
                  </a:lnTo>
                  <a:lnTo>
                    <a:pt x="0" y="190500"/>
                  </a:lnTo>
                  <a:lnTo>
                    <a:pt x="5020" y="146757"/>
                  </a:lnTo>
                  <a:lnTo>
                    <a:pt x="19327" y="106635"/>
                  </a:lnTo>
                  <a:lnTo>
                    <a:pt x="41787" y="71268"/>
                  </a:lnTo>
                  <a:lnTo>
                    <a:pt x="71268" y="41787"/>
                  </a:lnTo>
                  <a:lnTo>
                    <a:pt x="106635" y="19327"/>
                  </a:lnTo>
                  <a:lnTo>
                    <a:pt x="146757" y="5020"/>
                  </a:lnTo>
                  <a:lnTo>
                    <a:pt x="190500" y="0"/>
                  </a:lnTo>
                  <a:lnTo>
                    <a:pt x="234242" y="5020"/>
                  </a:lnTo>
                  <a:lnTo>
                    <a:pt x="274364" y="19327"/>
                  </a:lnTo>
                  <a:lnTo>
                    <a:pt x="309731" y="41787"/>
                  </a:lnTo>
                  <a:lnTo>
                    <a:pt x="339212" y="71268"/>
                  </a:lnTo>
                  <a:lnTo>
                    <a:pt x="361672" y="106635"/>
                  </a:lnTo>
                  <a:lnTo>
                    <a:pt x="375979" y="146757"/>
                  </a:lnTo>
                  <a:lnTo>
                    <a:pt x="381000" y="190500"/>
                  </a:lnTo>
                  <a:lnTo>
                    <a:pt x="377686" y="226278"/>
                  </a:lnTo>
                  <a:lnTo>
                    <a:pt x="367823" y="260508"/>
                  </a:lnTo>
                  <a:lnTo>
                    <a:pt x="351532" y="292119"/>
                  </a:lnTo>
                  <a:lnTo>
                    <a:pt x="328929" y="320039"/>
                  </a:lnTo>
                  <a:lnTo>
                    <a:pt x="369570" y="32003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48600" y="354456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599"/>
                  </a:lnTo>
                  <a:lnTo>
                    <a:pt x="228600" y="11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18400" y="4876799"/>
              <a:ext cx="351790" cy="1270"/>
            </a:xfrm>
            <a:custGeom>
              <a:avLst/>
              <a:gdLst/>
              <a:ahLst/>
              <a:cxnLst/>
              <a:rect l="l" t="t" r="r" b="b"/>
              <a:pathLst>
                <a:path w="351790" h="1270">
                  <a:moveTo>
                    <a:pt x="-38097" y="635"/>
                  </a:moveTo>
                  <a:lnTo>
                    <a:pt x="389887" y="635"/>
                  </a:lnTo>
                </a:path>
              </a:pathLst>
            </a:custGeom>
            <a:ln w="7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03770" y="476249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870" y="0"/>
                  </a:moveTo>
                  <a:lnTo>
                    <a:pt x="0" y="114300"/>
                  </a:lnTo>
                  <a:lnTo>
                    <a:pt x="228600" y="229869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83550" y="4495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6691" y="240682"/>
                  </a:lnTo>
                  <a:lnTo>
                    <a:pt x="25588" y="285891"/>
                  </a:lnTo>
                  <a:lnTo>
                    <a:pt x="54927" y="324326"/>
                  </a:lnTo>
                  <a:lnTo>
                    <a:pt x="92945" y="354188"/>
                  </a:lnTo>
                  <a:lnTo>
                    <a:pt x="137877" y="373679"/>
                  </a:lnTo>
                  <a:lnTo>
                    <a:pt x="187959" y="381000"/>
                  </a:lnTo>
                  <a:lnTo>
                    <a:pt x="369570" y="381000"/>
                  </a:lnTo>
                  <a:lnTo>
                    <a:pt x="369570" y="320039"/>
                  </a:lnTo>
                  <a:lnTo>
                    <a:pt x="328929" y="320039"/>
                  </a:lnTo>
                  <a:lnTo>
                    <a:pt x="350996" y="291584"/>
                  </a:lnTo>
                  <a:lnTo>
                    <a:pt x="367347" y="260032"/>
                  </a:lnTo>
                  <a:lnTo>
                    <a:pt x="377507" y="226099"/>
                  </a:lnTo>
                  <a:lnTo>
                    <a:pt x="381000" y="190500"/>
                  </a:lnTo>
                  <a:lnTo>
                    <a:pt x="375912" y="146757"/>
                  </a:lnTo>
                  <a:lnTo>
                    <a:pt x="361450" y="106635"/>
                  </a:lnTo>
                  <a:lnTo>
                    <a:pt x="338812" y="71268"/>
                  </a:lnTo>
                  <a:lnTo>
                    <a:pt x="309198" y="41787"/>
                  </a:lnTo>
                  <a:lnTo>
                    <a:pt x="273809" y="19327"/>
                  </a:lnTo>
                  <a:lnTo>
                    <a:pt x="2338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83550" y="4495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9570" y="320039"/>
                  </a:moveTo>
                  <a:lnTo>
                    <a:pt x="369570" y="381000"/>
                  </a:lnTo>
                  <a:lnTo>
                    <a:pt x="187959" y="381000"/>
                  </a:lnTo>
                  <a:lnTo>
                    <a:pt x="137877" y="373679"/>
                  </a:lnTo>
                  <a:lnTo>
                    <a:pt x="92945" y="354188"/>
                  </a:lnTo>
                  <a:lnTo>
                    <a:pt x="54927" y="324326"/>
                  </a:lnTo>
                  <a:lnTo>
                    <a:pt x="25588" y="285891"/>
                  </a:lnTo>
                  <a:lnTo>
                    <a:pt x="6691" y="240682"/>
                  </a:lnTo>
                  <a:lnTo>
                    <a:pt x="0" y="190500"/>
                  </a:lnTo>
                  <a:lnTo>
                    <a:pt x="5020" y="146757"/>
                  </a:lnTo>
                  <a:lnTo>
                    <a:pt x="19327" y="106635"/>
                  </a:lnTo>
                  <a:lnTo>
                    <a:pt x="41787" y="71268"/>
                  </a:lnTo>
                  <a:lnTo>
                    <a:pt x="71268" y="41787"/>
                  </a:lnTo>
                  <a:lnTo>
                    <a:pt x="106635" y="19327"/>
                  </a:lnTo>
                  <a:lnTo>
                    <a:pt x="146757" y="5020"/>
                  </a:lnTo>
                  <a:lnTo>
                    <a:pt x="190500" y="0"/>
                  </a:lnTo>
                  <a:lnTo>
                    <a:pt x="233842" y="5020"/>
                  </a:lnTo>
                  <a:lnTo>
                    <a:pt x="273809" y="19327"/>
                  </a:lnTo>
                  <a:lnTo>
                    <a:pt x="309198" y="41787"/>
                  </a:lnTo>
                  <a:lnTo>
                    <a:pt x="338812" y="71268"/>
                  </a:lnTo>
                  <a:lnTo>
                    <a:pt x="361450" y="106635"/>
                  </a:lnTo>
                  <a:lnTo>
                    <a:pt x="375912" y="146757"/>
                  </a:lnTo>
                  <a:lnTo>
                    <a:pt x="381000" y="190500"/>
                  </a:lnTo>
                  <a:lnTo>
                    <a:pt x="377507" y="226099"/>
                  </a:lnTo>
                  <a:lnTo>
                    <a:pt x="367347" y="260032"/>
                  </a:lnTo>
                  <a:lnTo>
                    <a:pt x="350996" y="291584"/>
                  </a:lnTo>
                  <a:lnTo>
                    <a:pt x="328929" y="320039"/>
                  </a:lnTo>
                  <a:lnTo>
                    <a:pt x="369570" y="32003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53679" y="4763769"/>
              <a:ext cx="229870" cy="228600"/>
            </a:xfrm>
            <a:custGeom>
              <a:avLst/>
              <a:gdLst/>
              <a:ahLst/>
              <a:cxnLst/>
              <a:rect l="l" t="t" r="r" b="b"/>
              <a:pathLst>
                <a:path w="229870" h="228600">
                  <a:moveTo>
                    <a:pt x="1270" y="0"/>
                  </a:moveTo>
                  <a:lnTo>
                    <a:pt x="0" y="228599"/>
                  </a:lnTo>
                  <a:lnTo>
                    <a:pt x="229870" y="11429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47359" y="4876799"/>
              <a:ext cx="566420" cy="1270"/>
            </a:xfrm>
            <a:custGeom>
              <a:avLst/>
              <a:gdLst/>
              <a:ahLst/>
              <a:cxnLst/>
              <a:rect l="l" t="t" r="r" b="b"/>
              <a:pathLst>
                <a:path w="566420" h="1270">
                  <a:moveTo>
                    <a:pt x="-38097" y="635"/>
                  </a:moveTo>
                  <a:lnTo>
                    <a:pt x="604517" y="635"/>
                  </a:lnTo>
                </a:path>
              </a:pathLst>
            </a:custGeom>
            <a:ln w="7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35219" y="4495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6696" y="240682"/>
                  </a:lnTo>
                  <a:lnTo>
                    <a:pt x="25635" y="285891"/>
                  </a:lnTo>
                  <a:lnTo>
                    <a:pt x="55086" y="324326"/>
                  </a:lnTo>
                  <a:lnTo>
                    <a:pt x="93321" y="354188"/>
                  </a:lnTo>
                  <a:lnTo>
                    <a:pt x="138612" y="373679"/>
                  </a:lnTo>
                  <a:lnTo>
                    <a:pt x="189229" y="381000"/>
                  </a:lnTo>
                  <a:lnTo>
                    <a:pt x="370839" y="381000"/>
                  </a:lnTo>
                  <a:lnTo>
                    <a:pt x="370839" y="320039"/>
                  </a:lnTo>
                  <a:lnTo>
                    <a:pt x="330200" y="320039"/>
                  </a:lnTo>
                  <a:lnTo>
                    <a:pt x="352067" y="291584"/>
                  </a:lnTo>
                  <a:lnTo>
                    <a:pt x="367982" y="260032"/>
                  </a:lnTo>
                  <a:lnTo>
                    <a:pt x="377705" y="226099"/>
                  </a:lnTo>
                  <a:lnTo>
                    <a:pt x="381000" y="190500"/>
                  </a:lnTo>
                  <a:lnTo>
                    <a:pt x="375979" y="146757"/>
                  </a:lnTo>
                  <a:lnTo>
                    <a:pt x="361672" y="106635"/>
                  </a:lnTo>
                  <a:lnTo>
                    <a:pt x="339212" y="71268"/>
                  </a:lnTo>
                  <a:lnTo>
                    <a:pt x="309731" y="41787"/>
                  </a:lnTo>
                  <a:lnTo>
                    <a:pt x="274364" y="19327"/>
                  </a:lnTo>
                  <a:lnTo>
                    <a:pt x="2342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35219" y="4495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70839" y="320039"/>
                  </a:moveTo>
                  <a:lnTo>
                    <a:pt x="370839" y="381000"/>
                  </a:lnTo>
                  <a:lnTo>
                    <a:pt x="189229" y="381000"/>
                  </a:lnTo>
                  <a:lnTo>
                    <a:pt x="138612" y="373679"/>
                  </a:lnTo>
                  <a:lnTo>
                    <a:pt x="93321" y="354188"/>
                  </a:lnTo>
                  <a:lnTo>
                    <a:pt x="55086" y="324326"/>
                  </a:lnTo>
                  <a:lnTo>
                    <a:pt x="25635" y="285891"/>
                  </a:lnTo>
                  <a:lnTo>
                    <a:pt x="6696" y="240682"/>
                  </a:lnTo>
                  <a:lnTo>
                    <a:pt x="0" y="190500"/>
                  </a:lnTo>
                  <a:lnTo>
                    <a:pt x="5020" y="146757"/>
                  </a:lnTo>
                  <a:lnTo>
                    <a:pt x="19327" y="106635"/>
                  </a:lnTo>
                  <a:lnTo>
                    <a:pt x="41787" y="71268"/>
                  </a:lnTo>
                  <a:lnTo>
                    <a:pt x="71268" y="41787"/>
                  </a:lnTo>
                  <a:lnTo>
                    <a:pt x="106635" y="19327"/>
                  </a:lnTo>
                  <a:lnTo>
                    <a:pt x="146757" y="5020"/>
                  </a:lnTo>
                  <a:lnTo>
                    <a:pt x="190500" y="0"/>
                  </a:lnTo>
                  <a:lnTo>
                    <a:pt x="234242" y="5020"/>
                  </a:lnTo>
                  <a:lnTo>
                    <a:pt x="274364" y="19327"/>
                  </a:lnTo>
                  <a:lnTo>
                    <a:pt x="309731" y="41787"/>
                  </a:lnTo>
                  <a:lnTo>
                    <a:pt x="339212" y="71268"/>
                  </a:lnTo>
                  <a:lnTo>
                    <a:pt x="361672" y="106635"/>
                  </a:lnTo>
                  <a:lnTo>
                    <a:pt x="375979" y="146757"/>
                  </a:lnTo>
                  <a:lnTo>
                    <a:pt x="381000" y="190500"/>
                  </a:lnTo>
                  <a:lnTo>
                    <a:pt x="377705" y="226099"/>
                  </a:lnTo>
                  <a:lnTo>
                    <a:pt x="367982" y="260032"/>
                  </a:lnTo>
                  <a:lnTo>
                    <a:pt x="352067" y="291584"/>
                  </a:lnTo>
                  <a:lnTo>
                    <a:pt x="330200" y="320039"/>
                  </a:lnTo>
                  <a:lnTo>
                    <a:pt x="370839" y="32003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33999" y="476249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870" y="0"/>
                  </a:moveTo>
                  <a:lnTo>
                    <a:pt x="0" y="114300"/>
                  </a:lnTo>
                  <a:lnTo>
                    <a:pt x="228600" y="229869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00599" y="3658869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0" y="0"/>
                  </a:moveTo>
                  <a:lnTo>
                    <a:pt x="27939" y="0"/>
                  </a:lnTo>
                </a:path>
              </a:pathLst>
            </a:custGeom>
            <a:ln w="5067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18379" y="358266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399"/>
                  </a:lnTo>
                  <a:lnTo>
                    <a:pt x="152400" y="76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39639" y="4878069"/>
              <a:ext cx="231140" cy="0"/>
            </a:xfrm>
            <a:custGeom>
              <a:avLst/>
              <a:gdLst/>
              <a:ahLst/>
              <a:cxnLst/>
              <a:rect l="l" t="t" r="r" b="b"/>
              <a:pathLst>
                <a:path w="231139">
                  <a:moveTo>
                    <a:pt x="0" y="0"/>
                  </a:moveTo>
                  <a:lnTo>
                    <a:pt x="50800" y="0"/>
                  </a:lnTo>
                </a:path>
                <a:path w="231139">
                  <a:moveTo>
                    <a:pt x="101600" y="0"/>
                  </a:moveTo>
                  <a:lnTo>
                    <a:pt x="152400" y="0"/>
                  </a:lnTo>
                </a:path>
                <a:path w="231139">
                  <a:moveTo>
                    <a:pt x="203200" y="0"/>
                  </a:moveTo>
                  <a:lnTo>
                    <a:pt x="231139" y="0"/>
                  </a:lnTo>
                </a:path>
              </a:pathLst>
            </a:custGeom>
            <a:ln w="5067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03649" y="5102859"/>
              <a:ext cx="1522730" cy="298450"/>
            </a:xfrm>
            <a:custGeom>
              <a:avLst/>
              <a:gdLst/>
              <a:ahLst/>
              <a:cxnLst/>
              <a:rect l="l" t="t" r="r" b="b"/>
              <a:pathLst>
                <a:path w="1522729" h="298450">
                  <a:moveTo>
                    <a:pt x="0" y="80009"/>
                  </a:moveTo>
                  <a:lnTo>
                    <a:pt x="13692" y="127119"/>
                  </a:lnTo>
                  <a:lnTo>
                    <a:pt x="44767" y="167322"/>
                  </a:lnTo>
                  <a:lnTo>
                    <a:pt x="86796" y="194667"/>
                  </a:lnTo>
                  <a:lnTo>
                    <a:pt x="133350" y="203199"/>
                  </a:lnTo>
                  <a:lnTo>
                    <a:pt x="641350" y="176529"/>
                  </a:lnTo>
                  <a:lnTo>
                    <a:pt x="688617" y="185042"/>
                  </a:lnTo>
                  <a:lnTo>
                    <a:pt x="730885" y="212248"/>
                  </a:lnTo>
                  <a:lnTo>
                    <a:pt x="761722" y="252075"/>
                  </a:lnTo>
                  <a:lnTo>
                    <a:pt x="774700" y="298449"/>
                  </a:lnTo>
                  <a:lnTo>
                    <a:pt x="783550" y="250983"/>
                  </a:lnTo>
                  <a:lnTo>
                    <a:pt x="810259" y="208279"/>
                  </a:lnTo>
                  <a:lnTo>
                    <a:pt x="849352" y="177006"/>
                  </a:lnTo>
                  <a:lnTo>
                    <a:pt x="895350" y="163829"/>
                  </a:lnTo>
                  <a:lnTo>
                    <a:pt x="1403350" y="137159"/>
                  </a:lnTo>
                  <a:lnTo>
                    <a:pt x="1448792" y="123229"/>
                  </a:lnTo>
                  <a:lnTo>
                    <a:pt x="1487804" y="91439"/>
                  </a:lnTo>
                  <a:lnTo>
                    <a:pt x="1514435" y="48220"/>
                  </a:lnTo>
                  <a:lnTo>
                    <a:pt x="1522729" y="0"/>
                  </a:lnTo>
                </a:path>
              </a:pathLst>
            </a:custGeom>
            <a:ln w="38097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765300" y="5306059"/>
            <a:ext cx="1043305" cy="6261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0480" marR="5080" indent="-17780">
              <a:lnSpc>
                <a:spcPts val="2330"/>
              </a:lnSpc>
              <a:spcBef>
                <a:spcPts val="235"/>
              </a:spcBef>
            </a:pPr>
            <a:r>
              <a:rPr sz="2000" b="1" spc="-10" dirty="0">
                <a:latin typeface="Tahoma"/>
                <a:cs typeface="Tahoma"/>
              </a:rPr>
              <a:t>S</a:t>
            </a:r>
            <a:r>
              <a:rPr sz="2000" b="1" dirty="0">
                <a:latin typeface="Tahoma"/>
                <a:cs typeface="Tahoma"/>
              </a:rPr>
              <a:t>i</a:t>
            </a:r>
            <a:r>
              <a:rPr sz="2000" b="1" spc="-5" dirty="0">
                <a:latin typeface="Tahoma"/>
                <a:cs typeface="Tahoma"/>
              </a:rPr>
              <a:t>st</a:t>
            </a:r>
            <a:r>
              <a:rPr sz="2000" b="1" dirty="0">
                <a:latin typeface="Tahoma"/>
                <a:cs typeface="Tahoma"/>
              </a:rPr>
              <a:t>e</a:t>
            </a:r>
            <a:r>
              <a:rPr sz="2000" b="1" spc="-10" dirty="0">
                <a:latin typeface="Tahoma"/>
                <a:cs typeface="Tahoma"/>
              </a:rPr>
              <a:t>m</a:t>
            </a:r>
            <a:r>
              <a:rPr sz="2000" b="1" dirty="0">
                <a:latin typeface="Tahoma"/>
                <a:cs typeface="Tahoma"/>
              </a:rPr>
              <a:t>a  </a:t>
            </a:r>
            <a:r>
              <a:rPr sz="2000" b="1" spc="-5" dirty="0">
                <a:latin typeface="Tahoma"/>
                <a:cs typeface="Tahoma"/>
              </a:rPr>
              <a:t>Auxiliar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73470" y="5306059"/>
            <a:ext cx="1140460" cy="6261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48260">
              <a:lnSpc>
                <a:spcPts val="2330"/>
              </a:lnSpc>
              <a:spcBef>
                <a:spcPts val="235"/>
              </a:spcBef>
            </a:pPr>
            <a:r>
              <a:rPr sz="2000" b="1" spc="-5" dirty="0">
                <a:latin typeface="Tahoma"/>
                <a:cs typeface="Tahoma"/>
              </a:rPr>
              <a:t>Sistema  P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in</a:t>
            </a:r>
            <a:r>
              <a:rPr sz="2000" b="1" dirty="0">
                <a:latin typeface="Tahoma"/>
                <a:cs typeface="Tahoma"/>
              </a:rPr>
              <a:t>c</a:t>
            </a:r>
            <a:r>
              <a:rPr sz="2000" b="1" spc="-5" dirty="0">
                <a:latin typeface="Tahoma"/>
                <a:cs typeface="Tahoma"/>
              </a:rPr>
              <a:t>ip</a:t>
            </a:r>
            <a:r>
              <a:rPr sz="2000" b="1" dirty="0">
                <a:latin typeface="Tahoma"/>
                <a:cs typeface="Tahoma"/>
              </a:rPr>
              <a:t>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92600" y="36576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06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94200" y="36576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06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95800" y="36588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06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97400" y="36588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06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99000" y="36588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06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38040" y="487807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506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718559" y="5458459"/>
            <a:ext cx="1412240" cy="6261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77495" marR="5080" indent="-265430">
              <a:lnSpc>
                <a:spcPts val="2330"/>
              </a:lnSpc>
              <a:spcBef>
                <a:spcPts val="235"/>
              </a:spcBef>
            </a:pPr>
            <a:r>
              <a:rPr sz="2000" b="1" spc="-5" dirty="0">
                <a:latin typeface="Tahoma"/>
                <a:cs typeface="Tahoma"/>
              </a:rPr>
              <a:t>Ro</a:t>
            </a:r>
            <a:r>
              <a:rPr sz="2000" b="1" dirty="0">
                <a:latin typeface="Tahoma"/>
                <a:cs typeface="Tahoma"/>
              </a:rPr>
              <a:t>la</a:t>
            </a:r>
            <a:r>
              <a:rPr sz="2000" b="1" spc="-10" dirty="0">
                <a:latin typeface="Tahoma"/>
                <a:cs typeface="Tahoma"/>
              </a:rPr>
              <a:t>m</a:t>
            </a:r>
            <a:r>
              <a:rPr sz="2000" b="1" dirty="0">
                <a:latin typeface="Tahoma"/>
                <a:cs typeface="Tahoma"/>
              </a:rPr>
              <a:t>e</a:t>
            </a:r>
            <a:r>
              <a:rPr sz="2000" b="1" spc="-5" dirty="0">
                <a:latin typeface="Tahoma"/>
                <a:cs typeface="Tahoma"/>
              </a:rPr>
              <a:t>nto  Manual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0" y="9105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2397759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3600" spc="44" baseline="5787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latin typeface="Tahoma"/>
                <a:cs typeface="Tahoma"/>
              </a:rPr>
              <a:t>1959: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9105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1530" y="320039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355472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" y="2752090"/>
            <a:ext cx="7120890" cy="11010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11454" marR="5080" indent="-199390">
              <a:lnSpc>
                <a:spcPts val="2800"/>
              </a:lnSpc>
              <a:spcBef>
                <a:spcPts val="260"/>
              </a:spcBef>
              <a:buSzPct val="43750"/>
              <a:buFont typeface="Wingdings"/>
              <a:buChar char=""/>
              <a:tabLst>
                <a:tab pos="212090" algn="l"/>
                <a:tab pos="4801870" algn="l"/>
              </a:tabLst>
            </a:pPr>
            <a:r>
              <a:rPr sz="2400" spc="-5" dirty="0">
                <a:latin typeface="Tahoma"/>
                <a:cs typeface="Tahoma"/>
              </a:rPr>
              <a:t>Introdução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canais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autônomos	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Entrada/Saída  Criação das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Interrupções</a:t>
            </a:r>
            <a:endParaRPr sz="2400">
              <a:latin typeface="Tahoma"/>
              <a:cs typeface="Tahoma"/>
            </a:endParaRPr>
          </a:p>
          <a:p>
            <a:pPr marL="211454">
              <a:lnSpc>
                <a:spcPts val="2710"/>
              </a:lnSpc>
            </a:pPr>
            <a:r>
              <a:rPr sz="2400" b="1" spc="-5" dirty="0">
                <a:latin typeface="Tahoma"/>
                <a:cs typeface="Tahoma"/>
              </a:rPr>
              <a:t>Entrada/Saída </a:t>
            </a:r>
            <a:r>
              <a:rPr sz="2400" b="1" dirty="0">
                <a:latin typeface="Tahoma"/>
                <a:cs typeface="Tahoma"/>
              </a:rPr>
              <a:t>em </a:t>
            </a:r>
            <a:r>
              <a:rPr sz="2400" b="1" spc="-5" dirty="0">
                <a:latin typeface="Tahoma"/>
                <a:cs typeface="Tahoma"/>
              </a:rPr>
              <a:t>paralelo com </a:t>
            </a:r>
            <a:r>
              <a:rPr sz="2400" b="1" dirty="0">
                <a:latin typeface="Tahoma"/>
                <a:cs typeface="Tahoma"/>
              </a:rPr>
              <a:t>o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cálculo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70" y="2397759"/>
            <a:ext cx="431800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35"/>
              </a:lnSpc>
              <a:spcBef>
                <a:spcPts val="10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3600" spc="120" baseline="5787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Tahoma"/>
                <a:cs typeface="Tahoma"/>
              </a:rPr>
              <a:t>1960:</a:t>
            </a:r>
            <a:endParaRPr sz="2400">
              <a:latin typeface="Tahoma"/>
              <a:cs typeface="Tahoma"/>
            </a:endParaRPr>
          </a:p>
          <a:p>
            <a:pPr marL="666750" indent="-199390">
              <a:lnSpc>
                <a:spcPts val="2835"/>
              </a:lnSpc>
              <a:buSzPct val="43750"/>
              <a:buFont typeface="Wingdings"/>
              <a:buChar char=""/>
              <a:tabLst>
                <a:tab pos="666750" algn="l"/>
              </a:tabLst>
            </a:pPr>
            <a:r>
              <a:rPr sz="2400" spc="-5" dirty="0">
                <a:latin typeface="Tahoma"/>
                <a:cs typeface="Tahoma"/>
              </a:rPr>
              <a:t>Uso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Spooler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automático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0" y="33528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1600200" y="0"/>
                </a:moveTo>
                <a:lnTo>
                  <a:pt x="0" y="0"/>
                </a:lnTo>
                <a:lnTo>
                  <a:pt x="0" y="762000"/>
                </a:lnTo>
                <a:lnTo>
                  <a:pt x="1600200" y="7620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4200" y="3352800"/>
            <a:ext cx="1600200" cy="7620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Tahoma"/>
                <a:cs typeface="Tahoma"/>
              </a:rPr>
              <a:t>Spooler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4114800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1600200" y="0"/>
                </a:moveTo>
                <a:lnTo>
                  <a:pt x="0" y="0"/>
                </a:lnTo>
                <a:lnTo>
                  <a:pt x="0" y="1066800"/>
                </a:lnTo>
                <a:lnTo>
                  <a:pt x="1600200" y="106680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4200" y="4114800"/>
            <a:ext cx="1600200" cy="1066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73355" marR="168910" algn="ctr">
              <a:lnSpc>
                <a:spcPct val="96900"/>
              </a:lnSpc>
              <a:spcBef>
                <a:spcPts val="755"/>
              </a:spcBef>
            </a:pP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og</a:t>
            </a:r>
            <a:r>
              <a:rPr sz="2000" b="1" dirty="0">
                <a:latin typeface="Tahoma"/>
                <a:cs typeface="Tahoma"/>
              </a:rPr>
              <a:t>rama  </a:t>
            </a:r>
            <a:r>
              <a:rPr sz="2000" b="1" spc="-5" dirty="0">
                <a:latin typeface="Tahoma"/>
                <a:cs typeface="Tahoma"/>
              </a:rPr>
              <a:t>do    Usuário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6020" y="3156010"/>
            <a:ext cx="4055110" cy="1663700"/>
            <a:chOff x="1966020" y="3156010"/>
            <a:chExt cx="4055110" cy="1663700"/>
          </a:xfrm>
        </p:grpSpPr>
        <p:sp>
          <p:nvSpPr>
            <p:cNvPr id="8" name="object 8"/>
            <p:cNvSpPr/>
            <p:nvPr/>
          </p:nvSpPr>
          <p:spPr>
            <a:xfrm>
              <a:off x="1972309" y="3162299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105409" y="0"/>
                  </a:lnTo>
                  <a:lnTo>
                    <a:pt x="0" y="9906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2309" y="3162299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105409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99060"/>
                  </a:lnTo>
                  <a:lnTo>
                    <a:pt x="10540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5709" y="3505199"/>
              <a:ext cx="405130" cy="1270"/>
            </a:xfrm>
            <a:custGeom>
              <a:avLst/>
              <a:gdLst/>
              <a:ahLst/>
              <a:cxnLst/>
              <a:rect l="l" t="t" r="r" b="b"/>
              <a:pathLst>
                <a:path w="405130" h="1270">
                  <a:moveTo>
                    <a:pt x="-38097" y="635"/>
                  </a:moveTo>
                  <a:lnTo>
                    <a:pt x="443227" y="635"/>
                  </a:lnTo>
                </a:path>
              </a:pathLst>
            </a:custGeom>
            <a:ln w="7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4330" y="3392169"/>
              <a:ext cx="229870" cy="228600"/>
            </a:xfrm>
            <a:custGeom>
              <a:avLst/>
              <a:gdLst/>
              <a:ahLst/>
              <a:cxnLst/>
              <a:rect l="l" t="t" r="r" b="b"/>
              <a:pathLst>
                <a:path w="229869" h="228600">
                  <a:moveTo>
                    <a:pt x="1269" y="0"/>
                  </a:moveTo>
                  <a:lnTo>
                    <a:pt x="0" y="228599"/>
                  </a:lnTo>
                  <a:lnTo>
                    <a:pt x="229869" y="11430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2820" y="3657599"/>
              <a:ext cx="566420" cy="1270"/>
            </a:xfrm>
            <a:custGeom>
              <a:avLst/>
              <a:gdLst/>
              <a:ahLst/>
              <a:cxnLst/>
              <a:rect l="l" t="t" r="r" b="b"/>
              <a:pathLst>
                <a:path w="566420" h="1270">
                  <a:moveTo>
                    <a:pt x="-38097" y="635"/>
                  </a:moveTo>
                  <a:lnTo>
                    <a:pt x="604517" y="635"/>
                  </a:lnTo>
                </a:path>
              </a:pathLst>
            </a:custGeom>
            <a:ln w="7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62600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6691" y="240682"/>
                  </a:lnTo>
                  <a:lnTo>
                    <a:pt x="25588" y="285891"/>
                  </a:lnTo>
                  <a:lnTo>
                    <a:pt x="54927" y="324326"/>
                  </a:lnTo>
                  <a:lnTo>
                    <a:pt x="92945" y="354188"/>
                  </a:lnTo>
                  <a:lnTo>
                    <a:pt x="137877" y="373679"/>
                  </a:lnTo>
                  <a:lnTo>
                    <a:pt x="187960" y="381000"/>
                  </a:lnTo>
                  <a:lnTo>
                    <a:pt x="369570" y="381000"/>
                  </a:lnTo>
                  <a:lnTo>
                    <a:pt x="369570" y="320039"/>
                  </a:lnTo>
                  <a:lnTo>
                    <a:pt x="328929" y="320039"/>
                  </a:lnTo>
                  <a:lnTo>
                    <a:pt x="351532" y="291584"/>
                  </a:lnTo>
                  <a:lnTo>
                    <a:pt x="367823" y="260032"/>
                  </a:lnTo>
                  <a:lnTo>
                    <a:pt x="377686" y="226099"/>
                  </a:lnTo>
                  <a:lnTo>
                    <a:pt x="381000" y="190500"/>
                  </a:lnTo>
                  <a:lnTo>
                    <a:pt x="375979" y="146757"/>
                  </a:lnTo>
                  <a:lnTo>
                    <a:pt x="361672" y="106635"/>
                  </a:lnTo>
                  <a:lnTo>
                    <a:pt x="339212" y="71268"/>
                  </a:lnTo>
                  <a:lnTo>
                    <a:pt x="309731" y="41787"/>
                  </a:lnTo>
                  <a:lnTo>
                    <a:pt x="274364" y="19327"/>
                  </a:lnTo>
                  <a:lnTo>
                    <a:pt x="2342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2600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9570" y="320039"/>
                  </a:moveTo>
                  <a:lnTo>
                    <a:pt x="369570" y="381000"/>
                  </a:lnTo>
                  <a:lnTo>
                    <a:pt x="187960" y="381000"/>
                  </a:lnTo>
                  <a:lnTo>
                    <a:pt x="137877" y="373679"/>
                  </a:lnTo>
                  <a:lnTo>
                    <a:pt x="92945" y="354188"/>
                  </a:lnTo>
                  <a:lnTo>
                    <a:pt x="54927" y="324326"/>
                  </a:lnTo>
                  <a:lnTo>
                    <a:pt x="25588" y="285891"/>
                  </a:lnTo>
                  <a:lnTo>
                    <a:pt x="6691" y="240682"/>
                  </a:lnTo>
                  <a:lnTo>
                    <a:pt x="0" y="190500"/>
                  </a:lnTo>
                  <a:lnTo>
                    <a:pt x="5020" y="146757"/>
                  </a:lnTo>
                  <a:lnTo>
                    <a:pt x="19327" y="106635"/>
                  </a:lnTo>
                  <a:lnTo>
                    <a:pt x="41787" y="71268"/>
                  </a:lnTo>
                  <a:lnTo>
                    <a:pt x="71268" y="41787"/>
                  </a:lnTo>
                  <a:lnTo>
                    <a:pt x="106635" y="19327"/>
                  </a:lnTo>
                  <a:lnTo>
                    <a:pt x="146757" y="5020"/>
                  </a:lnTo>
                  <a:lnTo>
                    <a:pt x="190500" y="0"/>
                  </a:lnTo>
                  <a:lnTo>
                    <a:pt x="234242" y="5020"/>
                  </a:lnTo>
                  <a:lnTo>
                    <a:pt x="274364" y="19327"/>
                  </a:lnTo>
                  <a:lnTo>
                    <a:pt x="309731" y="41787"/>
                  </a:lnTo>
                  <a:lnTo>
                    <a:pt x="339212" y="71268"/>
                  </a:lnTo>
                  <a:lnTo>
                    <a:pt x="361672" y="106635"/>
                  </a:lnTo>
                  <a:lnTo>
                    <a:pt x="375979" y="146757"/>
                  </a:lnTo>
                  <a:lnTo>
                    <a:pt x="381000" y="190500"/>
                  </a:lnTo>
                  <a:lnTo>
                    <a:pt x="377686" y="226099"/>
                  </a:lnTo>
                  <a:lnTo>
                    <a:pt x="367823" y="260032"/>
                  </a:lnTo>
                  <a:lnTo>
                    <a:pt x="351532" y="291584"/>
                  </a:lnTo>
                  <a:lnTo>
                    <a:pt x="328929" y="320039"/>
                  </a:lnTo>
                  <a:lnTo>
                    <a:pt x="369570" y="32003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000" y="354456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599"/>
                  </a:lnTo>
                  <a:lnTo>
                    <a:pt x="228600" y="11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62600" y="4419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757" y="5020"/>
                  </a:lnTo>
                  <a:lnTo>
                    <a:pt x="106635" y="19327"/>
                  </a:lnTo>
                  <a:lnTo>
                    <a:pt x="71268" y="41787"/>
                  </a:lnTo>
                  <a:lnTo>
                    <a:pt x="41787" y="71268"/>
                  </a:lnTo>
                  <a:lnTo>
                    <a:pt x="19327" y="106635"/>
                  </a:lnTo>
                  <a:lnTo>
                    <a:pt x="5020" y="146757"/>
                  </a:lnTo>
                  <a:lnTo>
                    <a:pt x="0" y="190500"/>
                  </a:lnTo>
                  <a:lnTo>
                    <a:pt x="6691" y="240682"/>
                  </a:lnTo>
                  <a:lnTo>
                    <a:pt x="25588" y="285891"/>
                  </a:lnTo>
                  <a:lnTo>
                    <a:pt x="54927" y="324326"/>
                  </a:lnTo>
                  <a:lnTo>
                    <a:pt x="92945" y="354188"/>
                  </a:lnTo>
                  <a:lnTo>
                    <a:pt x="137877" y="373679"/>
                  </a:lnTo>
                  <a:lnTo>
                    <a:pt x="187960" y="381000"/>
                  </a:lnTo>
                  <a:lnTo>
                    <a:pt x="369570" y="381000"/>
                  </a:lnTo>
                  <a:lnTo>
                    <a:pt x="369570" y="320039"/>
                  </a:lnTo>
                  <a:lnTo>
                    <a:pt x="328929" y="320039"/>
                  </a:lnTo>
                  <a:lnTo>
                    <a:pt x="351532" y="292119"/>
                  </a:lnTo>
                  <a:lnTo>
                    <a:pt x="367823" y="260508"/>
                  </a:lnTo>
                  <a:lnTo>
                    <a:pt x="377686" y="226278"/>
                  </a:lnTo>
                  <a:lnTo>
                    <a:pt x="381000" y="190500"/>
                  </a:lnTo>
                  <a:lnTo>
                    <a:pt x="375979" y="146757"/>
                  </a:lnTo>
                  <a:lnTo>
                    <a:pt x="361672" y="106635"/>
                  </a:lnTo>
                  <a:lnTo>
                    <a:pt x="339212" y="71268"/>
                  </a:lnTo>
                  <a:lnTo>
                    <a:pt x="309731" y="41787"/>
                  </a:lnTo>
                  <a:lnTo>
                    <a:pt x="274364" y="19327"/>
                  </a:lnTo>
                  <a:lnTo>
                    <a:pt x="234242" y="50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2600" y="4419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9570" y="320039"/>
                  </a:moveTo>
                  <a:lnTo>
                    <a:pt x="369570" y="381000"/>
                  </a:lnTo>
                  <a:lnTo>
                    <a:pt x="187960" y="381000"/>
                  </a:lnTo>
                  <a:lnTo>
                    <a:pt x="137877" y="373679"/>
                  </a:lnTo>
                  <a:lnTo>
                    <a:pt x="92945" y="354188"/>
                  </a:lnTo>
                  <a:lnTo>
                    <a:pt x="54927" y="324326"/>
                  </a:lnTo>
                  <a:lnTo>
                    <a:pt x="25588" y="285891"/>
                  </a:lnTo>
                  <a:lnTo>
                    <a:pt x="6691" y="240682"/>
                  </a:lnTo>
                  <a:lnTo>
                    <a:pt x="0" y="190500"/>
                  </a:lnTo>
                  <a:lnTo>
                    <a:pt x="5020" y="146757"/>
                  </a:lnTo>
                  <a:lnTo>
                    <a:pt x="19327" y="106635"/>
                  </a:lnTo>
                  <a:lnTo>
                    <a:pt x="41787" y="71268"/>
                  </a:lnTo>
                  <a:lnTo>
                    <a:pt x="71268" y="41787"/>
                  </a:lnTo>
                  <a:lnTo>
                    <a:pt x="106635" y="19327"/>
                  </a:lnTo>
                  <a:lnTo>
                    <a:pt x="146757" y="5020"/>
                  </a:lnTo>
                  <a:lnTo>
                    <a:pt x="190500" y="0"/>
                  </a:lnTo>
                  <a:lnTo>
                    <a:pt x="234242" y="5020"/>
                  </a:lnTo>
                  <a:lnTo>
                    <a:pt x="274364" y="19327"/>
                  </a:lnTo>
                  <a:lnTo>
                    <a:pt x="309731" y="41787"/>
                  </a:lnTo>
                  <a:lnTo>
                    <a:pt x="339212" y="71268"/>
                  </a:lnTo>
                  <a:lnTo>
                    <a:pt x="361672" y="106635"/>
                  </a:lnTo>
                  <a:lnTo>
                    <a:pt x="375979" y="146757"/>
                  </a:lnTo>
                  <a:lnTo>
                    <a:pt x="381000" y="190500"/>
                  </a:lnTo>
                  <a:lnTo>
                    <a:pt x="377686" y="226278"/>
                  </a:lnTo>
                  <a:lnTo>
                    <a:pt x="367823" y="260508"/>
                  </a:lnTo>
                  <a:lnTo>
                    <a:pt x="351532" y="292119"/>
                  </a:lnTo>
                  <a:lnTo>
                    <a:pt x="328929" y="320039"/>
                  </a:lnTo>
                  <a:lnTo>
                    <a:pt x="369570" y="320039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96179" y="4686299"/>
              <a:ext cx="566420" cy="1270"/>
            </a:xfrm>
            <a:custGeom>
              <a:avLst/>
              <a:gdLst/>
              <a:ahLst/>
              <a:cxnLst/>
              <a:rect l="l" t="t" r="r" b="b"/>
              <a:pathLst>
                <a:path w="566420" h="1270">
                  <a:moveTo>
                    <a:pt x="-38097" y="635"/>
                  </a:moveTo>
                  <a:lnTo>
                    <a:pt x="604517" y="635"/>
                  </a:lnTo>
                </a:path>
              </a:pathLst>
            </a:custGeom>
            <a:ln w="77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2820" y="4571999"/>
              <a:ext cx="229870" cy="229870"/>
            </a:xfrm>
            <a:custGeom>
              <a:avLst/>
              <a:gdLst/>
              <a:ahLst/>
              <a:cxnLst/>
              <a:rect l="l" t="t" r="r" b="b"/>
              <a:pathLst>
                <a:path w="229870" h="229870">
                  <a:moveTo>
                    <a:pt x="229869" y="0"/>
                  </a:moveTo>
                  <a:lnTo>
                    <a:pt x="0" y="114300"/>
                  </a:lnTo>
                  <a:lnTo>
                    <a:pt x="228600" y="229869"/>
                  </a:lnTo>
                  <a:lnTo>
                    <a:pt x="2298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0909" y="4180839"/>
              <a:ext cx="533400" cy="504190"/>
            </a:xfrm>
            <a:custGeom>
              <a:avLst/>
              <a:gdLst/>
              <a:ahLst/>
              <a:cxnLst/>
              <a:rect l="l" t="t" r="r" b="b"/>
              <a:pathLst>
                <a:path w="533400" h="504189">
                  <a:moveTo>
                    <a:pt x="533400" y="0"/>
                  </a:moveTo>
                  <a:lnTo>
                    <a:pt x="73659" y="0"/>
                  </a:lnTo>
                  <a:lnTo>
                    <a:pt x="73659" y="41910"/>
                  </a:lnTo>
                  <a:lnTo>
                    <a:pt x="35559" y="41910"/>
                  </a:lnTo>
                  <a:lnTo>
                    <a:pt x="35559" y="83820"/>
                  </a:lnTo>
                  <a:lnTo>
                    <a:pt x="0" y="83820"/>
                  </a:lnTo>
                  <a:lnTo>
                    <a:pt x="0" y="474980"/>
                  </a:lnTo>
                  <a:lnTo>
                    <a:pt x="26312" y="482937"/>
                  </a:lnTo>
                  <a:lnTo>
                    <a:pt x="51435" y="490061"/>
                  </a:lnTo>
                  <a:lnTo>
                    <a:pt x="80367" y="496947"/>
                  </a:lnTo>
                  <a:lnTo>
                    <a:pt x="118109" y="504190"/>
                  </a:lnTo>
                  <a:lnTo>
                    <a:pt x="173054" y="495798"/>
                  </a:lnTo>
                  <a:lnTo>
                    <a:pt x="216673" y="483969"/>
                  </a:lnTo>
                  <a:lnTo>
                    <a:pt x="252881" y="470145"/>
                  </a:lnTo>
                  <a:lnTo>
                    <a:pt x="285591" y="455771"/>
                  </a:lnTo>
                  <a:lnTo>
                    <a:pt x="318717" y="442289"/>
                  </a:lnTo>
                  <a:lnTo>
                    <a:pt x="356175" y="431145"/>
                  </a:lnTo>
                  <a:lnTo>
                    <a:pt x="401878" y="423780"/>
                  </a:lnTo>
                  <a:lnTo>
                    <a:pt x="459739" y="421640"/>
                  </a:lnTo>
                  <a:lnTo>
                    <a:pt x="459739" y="379730"/>
                  </a:lnTo>
                  <a:lnTo>
                    <a:pt x="496569" y="379730"/>
                  </a:lnTo>
                  <a:lnTo>
                    <a:pt x="496569" y="336550"/>
                  </a:lnTo>
                  <a:lnTo>
                    <a:pt x="533400" y="33655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0909" y="4180839"/>
              <a:ext cx="533400" cy="504190"/>
            </a:xfrm>
            <a:custGeom>
              <a:avLst/>
              <a:gdLst/>
              <a:ahLst/>
              <a:cxnLst/>
              <a:rect l="l" t="t" r="r" b="b"/>
              <a:pathLst>
                <a:path w="533400" h="504189">
                  <a:moveTo>
                    <a:pt x="0" y="83820"/>
                  </a:moveTo>
                  <a:lnTo>
                    <a:pt x="35559" y="83820"/>
                  </a:lnTo>
                  <a:lnTo>
                    <a:pt x="35559" y="41910"/>
                  </a:lnTo>
                  <a:lnTo>
                    <a:pt x="73659" y="41910"/>
                  </a:lnTo>
                  <a:lnTo>
                    <a:pt x="73659" y="0"/>
                  </a:lnTo>
                  <a:lnTo>
                    <a:pt x="533400" y="0"/>
                  </a:lnTo>
                  <a:lnTo>
                    <a:pt x="533400" y="336550"/>
                  </a:lnTo>
                  <a:lnTo>
                    <a:pt x="496569" y="336550"/>
                  </a:lnTo>
                  <a:lnTo>
                    <a:pt x="496569" y="379730"/>
                  </a:lnTo>
                  <a:lnTo>
                    <a:pt x="459739" y="379730"/>
                  </a:lnTo>
                  <a:lnTo>
                    <a:pt x="459739" y="421640"/>
                  </a:lnTo>
                  <a:lnTo>
                    <a:pt x="401878" y="423780"/>
                  </a:lnTo>
                  <a:lnTo>
                    <a:pt x="356175" y="431145"/>
                  </a:lnTo>
                  <a:lnTo>
                    <a:pt x="318717" y="442289"/>
                  </a:lnTo>
                  <a:lnTo>
                    <a:pt x="285591" y="455771"/>
                  </a:lnTo>
                  <a:lnTo>
                    <a:pt x="252881" y="470145"/>
                  </a:lnTo>
                  <a:lnTo>
                    <a:pt x="216673" y="483969"/>
                  </a:lnTo>
                  <a:lnTo>
                    <a:pt x="173054" y="495798"/>
                  </a:lnTo>
                  <a:lnTo>
                    <a:pt x="118109" y="504190"/>
                  </a:lnTo>
                  <a:lnTo>
                    <a:pt x="80367" y="496947"/>
                  </a:lnTo>
                  <a:lnTo>
                    <a:pt x="51435" y="490061"/>
                  </a:lnTo>
                  <a:lnTo>
                    <a:pt x="26312" y="482937"/>
                  </a:lnTo>
                  <a:lnTo>
                    <a:pt x="0" y="474980"/>
                  </a:lnTo>
                  <a:lnTo>
                    <a:pt x="0" y="83820"/>
                  </a:lnTo>
                  <a:close/>
                </a:path>
                <a:path w="533400" h="504189">
                  <a:moveTo>
                    <a:pt x="35559" y="83820"/>
                  </a:moveTo>
                  <a:lnTo>
                    <a:pt x="459739" y="83820"/>
                  </a:lnTo>
                  <a:lnTo>
                    <a:pt x="459739" y="379730"/>
                  </a:lnTo>
                </a:path>
                <a:path w="533400" h="504189">
                  <a:moveTo>
                    <a:pt x="73659" y="41910"/>
                  </a:moveTo>
                  <a:lnTo>
                    <a:pt x="496569" y="41910"/>
                  </a:lnTo>
                  <a:lnTo>
                    <a:pt x="496569" y="33655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6230" y="3773169"/>
              <a:ext cx="267970" cy="383540"/>
            </a:xfrm>
            <a:custGeom>
              <a:avLst/>
              <a:gdLst/>
              <a:ahLst/>
              <a:cxnLst/>
              <a:rect l="l" t="t" r="r" b="b"/>
              <a:pathLst>
                <a:path w="267969" h="383539">
                  <a:moveTo>
                    <a:pt x="0" y="383539"/>
                  </a:moveTo>
                  <a:lnTo>
                    <a:pt x="267969" y="0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34309" y="4079239"/>
              <a:ext cx="224790" cy="252729"/>
            </a:xfrm>
            <a:custGeom>
              <a:avLst/>
              <a:gdLst/>
              <a:ahLst/>
              <a:cxnLst/>
              <a:rect l="l" t="t" r="r" b="b"/>
              <a:pathLst>
                <a:path w="224789" h="252729">
                  <a:moveTo>
                    <a:pt x="36829" y="0"/>
                  </a:moveTo>
                  <a:lnTo>
                    <a:pt x="0" y="252730"/>
                  </a:lnTo>
                  <a:lnTo>
                    <a:pt x="224789" y="130810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43600" y="394334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-25338" y="24764"/>
                  </a:moveTo>
                  <a:lnTo>
                    <a:pt x="25338" y="24764"/>
                  </a:lnTo>
                </a:path>
              </a:pathLst>
            </a:custGeom>
            <a:ln w="4953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9531" y="4069079"/>
              <a:ext cx="50800" cy="101600"/>
            </a:xfrm>
            <a:custGeom>
              <a:avLst/>
              <a:gdLst/>
              <a:ahLst/>
              <a:cxnLst/>
              <a:rect l="l" t="t" r="r" b="b"/>
              <a:pathLst>
                <a:path w="50800" h="101600">
                  <a:moveTo>
                    <a:pt x="0" y="0"/>
                  </a:moveTo>
                  <a:lnTo>
                    <a:pt x="50676" y="0"/>
                  </a:lnTo>
                </a:path>
                <a:path w="50800" h="101600">
                  <a:moveTo>
                    <a:pt x="0" y="101600"/>
                  </a:moveTo>
                  <a:lnTo>
                    <a:pt x="50676" y="10160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4870" y="424687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-25338" y="15240"/>
                  </a:moveTo>
                  <a:lnTo>
                    <a:pt x="25338" y="15240"/>
                  </a:lnTo>
                </a:path>
              </a:pathLst>
            </a:custGeom>
            <a:ln w="304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7400" y="3801109"/>
              <a:ext cx="153670" cy="618490"/>
            </a:xfrm>
            <a:custGeom>
              <a:avLst/>
              <a:gdLst/>
              <a:ahLst/>
              <a:cxnLst/>
              <a:rect l="l" t="t" r="r" b="b"/>
              <a:pathLst>
                <a:path w="153670" h="618489">
                  <a:moveTo>
                    <a:pt x="152400" y="151130"/>
                  </a:moveTo>
                  <a:lnTo>
                    <a:pt x="76200" y="0"/>
                  </a:lnTo>
                  <a:lnTo>
                    <a:pt x="0" y="151130"/>
                  </a:lnTo>
                  <a:lnTo>
                    <a:pt x="152400" y="151130"/>
                  </a:lnTo>
                  <a:close/>
                </a:path>
                <a:path w="153670" h="618489">
                  <a:moveTo>
                    <a:pt x="153670" y="466090"/>
                  </a:moveTo>
                  <a:lnTo>
                    <a:pt x="1270" y="466090"/>
                  </a:lnTo>
                  <a:lnTo>
                    <a:pt x="77470" y="618490"/>
                  </a:lnTo>
                  <a:lnTo>
                    <a:pt x="153670" y="4660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02969" y="548512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0" y="9105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101089" y="5391150"/>
            <a:ext cx="6257290" cy="110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Invenção dos discos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tambores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magnéticos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790"/>
              </a:lnSpc>
              <a:spcBef>
                <a:spcPts val="125"/>
              </a:spcBef>
            </a:pPr>
            <a:r>
              <a:rPr sz="2400" spc="-5" dirty="0">
                <a:latin typeface="Tahoma"/>
                <a:cs typeface="Tahoma"/>
              </a:rPr>
              <a:t>S.O.s Típicos: FMS (Fortran Monitor System) </a:t>
            </a:r>
            <a:r>
              <a:rPr sz="2400" dirty="0">
                <a:latin typeface="Tahoma"/>
                <a:cs typeface="Tahoma"/>
              </a:rPr>
              <a:t>e  </a:t>
            </a:r>
            <a:r>
              <a:rPr sz="2400" spc="-5" dirty="0">
                <a:latin typeface="Tahoma"/>
                <a:cs typeface="Tahoma"/>
              </a:rPr>
              <a:t>IBSYS (da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IBM)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2969" y="583945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2969" y="619379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22340" y="3756659"/>
            <a:ext cx="1598930" cy="6261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5405" marR="5080" indent="-53340">
              <a:lnSpc>
                <a:spcPts val="2330"/>
              </a:lnSpc>
              <a:spcBef>
                <a:spcPts val="235"/>
              </a:spcBef>
            </a:pP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b="1" spc="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rc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â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mb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o 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Automático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2032000"/>
            <a:ext cx="7515859" cy="143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660" marR="5080" indent="-314960">
              <a:lnSpc>
                <a:spcPts val="34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27660" algn="l"/>
              </a:tabLst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Terceira Geração </a:t>
            </a:r>
            <a:r>
              <a:rPr sz="2800" spc="-5" dirty="0">
                <a:latin typeface="Arial"/>
                <a:cs typeface="Arial"/>
              </a:rPr>
              <a:t>(1965-1980)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Circuitos  integrados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Multiprogramação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Time-sharing</a:t>
            </a:r>
            <a:endParaRPr sz="2800">
              <a:latin typeface="Arial"/>
              <a:cs typeface="Arial"/>
            </a:endParaRPr>
          </a:p>
          <a:p>
            <a:pPr marL="579755" algn="ctr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latin typeface="Times New Roman"/>
                <a:cs typeface="Times New Roman"/>
              </a:rPr>
              <a:t>Produtos Incompatíveis (conjunto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instruções)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3751579"/>
            <a:ext cx="3792220" cy="7632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86765" marR="5080" indent="-774700">
              <a:lnSpc>
                <a:spcPct val="101699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Máquinas imensas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poderosas  científicas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(7094)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429" y="3751579"/>
            <a:ext cx="3418204" cy="7632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6240">
              <a:lnSpc>
                <a:spcPct val="101699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Máquinas comerciais  orientadas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caracter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(1401)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6870" y="4970779"/>
            <a:ext cx="4020185" cy="14579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3175" marR="5080" indent="-1261110">
              <a:lnSpc>
                <a:spcPct val="101699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Alta carga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desenvolvimento 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5" dirty="0">
                <a:latin typeface="Times New Roman"/>
                <a:cs typeface="Times New Roman"/>
              </a:rPr>
              <a:t>manutenção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37084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IBM </a:t>
            </a:r>
            <a:r>
              <a:rPr sz="2400" dirty="0">
                <a:latin typeface="Times New Roman"/>
                <a:cs typeface="Times New Roman"/>
              </a:rPr>
              <a:t>introduz 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Sistema/360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02329" y="3387091"/>
            <a:ext cx="529590" cy="325120"/>
            <a:chOff x="3402329" y="3387091"/>
            <a:chExt cx="529590" cy="325120"/>
          </a:xfrm>
        </p:grpSpPr>
        <p:sp>
          <p:nvSpPr>
            <p:cNvPr id="7" name="object 7"/>
            <p:cNvSpPr/>
            <p:nvPr/>
          </p:nvSpPr>
          <p:spPr>
            <a:xfrm>
              <a:off x="3493769" y="3406140"/>
              <a:ext cx="419100" cy="250190"/>
            </a:xfrm>
            <a:custGeom>
              <a:avLst/>
              <a:gdLst/>
              <a:ahLst/>
              <a:cxnLst/>
              <a:rect l="l" t="t" r="r" b="b"/>
              <a:pathLst>
                <a:path w="419100" h="250189">
                  <a:moveTo>
                    <a:pt x="419100" y="0"/>
                  </a:moveTo>
                  <a:lnTo>
                    <a:pt x="0" y="250190"/>
                  </a:lnTo>
                </a:path>
              </a:pathLst>
            </a:custGeom>
            <a:ln w="38097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2329" y="3604260"/>
              <a:ext cx="127000" cy="107950"/>
            </a:xfrm>
            <a:custGeom>
              <a:avLst/>
              <a:gdLst/>
              <a:ahLst/>
              <a:cxnLst/>
              <a:rect l="l" t="t" r="r" b="b"/>
              <a:pathLst>
                <a:path w="127000" h="107950">
                  <a:moveTo>
                    <a:pt x="68580" y="0"/>
                  </a:moveTo>
                  <a:lnTo>
                    <a:pt x="0" y="107950"/>
                  </a:lnTo>
                  <a:lnTo>
                    <a:pt x="127000" y="9778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561331" y="3401061"/>
            <a:ext cx="280670" cy="360680"/>
            <a:chOff x="5561331" y="3401061"/>
            <a:chExt cx="280670" cy="360680"/>
          </a:xfrm>
        </p:grpSpPr>
        <p:sp>
          <p:nvSpPr>
            <p:cNvPr id="10" name="object 10"/>
            <p:cNvSpPr/>
            <p:nvPr/>
          </p:nvSpPr>
          <p:spPr>
            <a:xfrm>
              <a:off x="5580379" y="3420110"/>
              <a:ext cx="196850" cy="257810"/>
            </a:xfrm>
            <a:custGeom>
              <a:avLst/>
              <a:gdLst/>
              <a:ahLst/>
              <a:cxnLst/>
              <a:rect l="l" t="t" r="r" b="b"/>
              <a:pathLst>
                <a:path w="196850" h="257810">
                  <a:moveTo>
                    <a:pt x="0" y="0"/>
                  </a:moveTo>
                  <a:lnTo>
                    <a:pt x="196850" y="257809"/>
                  </a:lnTo>
                </a:path>
              </a:pathLst>
            </a:custGeom>
            <a:ln w="38097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7699" y="3637280"/>
              <a:ext cx="114300" cy="124460"/>
            </a:xfrm>
            <a:custGeom>
              <a:avLst/>
              <a:gdLst/>
              <a:ahLst/>
              <a:cxnLst/>
              <a:rect l="l" t="t" r="r" b="b"/>
              <a:pathLst>
                <a:path w="114300" h="124460">
                  <a:moveTo>
                    <a:pt x="90170" y="0"/>
                  </a:moveTo>
                  <a:lnTo>
                    <a:pt x="0" y="68580"/>
                  </a:lnTo>
                  <a:lnTo>
                    <a:pt x="114300" y="12446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952751" y="4607561"/>
            <a:ext cx="476250" cy="398780"/>
            <a:chOff x="2952751" y="4607561"/>
            <a:chExt cx="476250" cy="398780"/>
          </a:xfrm>
        </p:grpSpPr>
        <p:sp>
          <p:nvSpPr>
            <p:cNvPr id="13" name="object 13"/>
            <p:cNvSpPr/>
            <p:nvPr/>
          </p:nvSpPr>
          <p:spPr>
            <a:xfrm>
              <a:off x="2971800" y="4626610"/>
              <a:ext cx="374650" cy="312420"/>
            </a:xfrm>
            <a:custGeom>
              <a:avLst/>
              <a:gdLst/>
              <a:ahLst/>
              <a:cxnLst/>
              <a:rect l="l" t="t" r="r" b="b"/>
              <a:pathLst>
                <a:path w="374650" h="312420">
                  <a:moveTo>
                    <a:pt x="0" y="0"/>
                  </a:moveTo>
                  <a:lnTo>
                    <a:pt x="374650" y="312419"/>
                  </a:lnTo>
                </a:path>
              </a:pathLst>
            </a:custGeom>
            <a:ln w="38097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04540" y="4889500"/>
              <a:ext cx="124460" cy="116839"/>
            </a:xfrm>
            <a:custGeom>
              <a:avLst/>
              <a:gdLst/>
              <a:ahLst/>
              <a:cxnLst/>
              <a:rect l="l" t="t" r="r" b="b"/>
              <a:pathLst>
                <a:path w="124460" h="116839">
                  <a:moveTo>
                    <a:pt x="72389" y="0"/>
                  </a:moveTo>
                  <a:lnTo>
                    <a:pt x="0" y="87630"/>
                  </a:lnTo>
                  <a:lnTo>
                    <a:pt x="124460" y="11683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612129" y="4607561"/>
            <a:ext cx="529590" cy="323850"/>
            <a:chOff x="5612129" y="4607561"/>
            <a:chExt cx="529590" cy="323850"/>
          </a:xfrm>
        </p:grpSpPr>
        <p:sp>
          <p:nvSpPr>
            <p:cNvPr id="16" name="object 16"/>
            <p:cNvSpPr/>
            <p:nvPr/>
          </p:nvSpPr>
          <p:spPr>
            <a:xfrm>
              <a:off x="5703569" y="4626610"/>
              <a:ext cx="419100" cy="250190"/>
            </a:xfrm>
            <a:custGeom>
              <a:avLst/>
              <a:gdLst/>
              <a:ahLst/>
              <a:cxnLst/>
              <a:rect l="l" t="t" r="r" b="b"/>
              <a:pathLst>
                <a:path w="419100" h="250189">
                  <a:moveTo>
                    <a:pt x="419100" y="0"/>
                  </a:moveTo>
                  <a:lnTo>
                    <a:pt x="0" y="250189"/>
                  </a:lnTo>
                </a:path>
              </a:pathLst>
            </a:custGeom>
            <a:ln w="38097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2129" y="4823460"/>
              <a:ext cx="127000" cy="107950"/>
            </a:xfrm>
            <a:custGeom>
              <a:avLst/>
              <a:gdLst/>
              <a:ahLst/>
              <a:cxnLst/>
              <a:rect l="l" t="t" r="r" b="b"/>
              <a:pathLst>
                <a:path w="127000" h="107950">
                  <a:moveTo>
                    <a:pt x="68580" y="0"/>
                  </a:moveTo>
                  <a:lnTo>
                    <a:pt x="0" y="107950"/>
                  </a:lnTo>
                  <a:lnTo>
                    <a:pt x="127000" y="9778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820920" y="5750561"/>
            <a:ext cx="114300" cy="323850"/>
            <a:chOff x="4820920" y="5750561"/>
            <a:chExt cx="114300" cy="323850"/>
          </a:xfrm>
        </p:grpSpPr>
        <p:sp>
          <p:nvSpPr>
            <p:cNvPr id="19" name="object 19"/>
            <p:cNvSpPr/>
            <p:nvPr/>
          </p:nvSpPr>
          <p:spPr>
            <a:xfrm>
              <a:off x="4876800" y="5769610"/>
              <a:ext cx="1270" cy="196850"/>
            </a:xfrm>
            <a:custGeom>
              <a:avLst/>
              <a:gdLst/>
              <a:ahLst/>
              <a:cxnLst/>
              <a:rect l="l" t="t" r="r" b="b"/>
              <a:pathLst>
                <a:path w="1270" h="196850">
                  <a:moveTo>
                    <a:pt x="635" y="-19048"/>
                  </a:moveTo>
                  <a:lnTo>
                    <a:pt x="635" y="215898"/>
                  </a:lnTo>
                </a:path>
              </a:pathLst>
            </a:custGeom>
            <a:ln w="39367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20920" y="5958840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70">
                  <a:moveTo>
                    <a:pt x="114300" y="0"/>
                  </a:moveTo>
                  <a:lnTo>
                    <a:pt x="0" y="1270"/>
                  </a:lnTo>
                  <a:lnTo>
                    <a:pt x="57150" y="11557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0" y="9105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Histórico </a:t>
            </a:r>
            <a:r>
              <a:rPr sz="3200" spc="-10" dirty="0">
                <a:latin typeface="Times New Roman"/>
                <a:cs typeface="Times New Roman"/>
              </a:rPr>
              <a:t>(Terceira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Geração)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1375409"/>
            <a:ext cx="8074025" cy="48564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40360" indent="-314960">
              <a:lnSpc>
                <a:spcPct val="100000"/>
              </a:lnSpc>
              <a:spcBef>
                <a:spcPts val="660"/>
              </a:spcBef>
              <a:buSzPct val="75000"/>
              <a:buFont typeface="Wingdings"/>
              <a:buChar char=""/>
              <a:tabLst>
                <a:tab pos="340360" algn="l"/>
              </a:tabLst>
            </a:pPr>
            <a:r>
              <a:rPr sz="3200" b="1" spc="-5" dirty="0">
                <a:latin typeface="Arial"/>
                <a:cs typeface="Arial"/>
              </a:rPr>
              <a:t>Multiprogramação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482600" marR="17780" lvl="1">
              <a:lnSpc>
                <a:spcPct val="93900"/>
              </a:lnSpc>
              <a:spcBef>
                <a:spcPts val="695"/>
              </a:spcBef>
              <a:buClr>
                <a:srgbClr val="9999CC"/>
              </a:buClr>
              <a:buSzPct val="76785"/>
              <a:tabLst>
                <a:tab pos="740410" algn="l"/>
              </a:tabLst>
            </a:pPr>
            <a:r>
              <a:rPr sz="2800" spc="-5" dirty="0">
                <a:latin typeface="Arial"/>
                <a:cs typeface="Arial"/>
              </a:rPr>
              <a:t>Dividir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memória em diversas partes  (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partições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alocar </a:t>
            </a:r>
            <a:r>
              <a:rPr sz="2800" dirty="0">
                <a:latin typeface="Arial"/>
                <a:cs typeface="Arial"/>
              </a:rPr>
              <a:t>a cada </a:t>
            </a:r>
            <a:r>
              <a:rPr sz="2800" spc="-5" dirty="0">
                <a:latin typeface="Arial"/>
                <a:cs typeface="Arial"/>
              </a:rPr>
              <a:t>uma dessas partes  um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job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482600" marR="77470" lvl="1">
              <a:lnSpc>
                <a:spcPct val="93900"/>
              </a:lnSpc>
              <a:spcBef>
                <a:spcPts val="695"/>
              </a:spcBef>
              <a:buClr>
                <a:srgbClr val="9999CC"/>
              </a:buClr>
              <a:buSzPct val="76785"/>
              <a:tabLst>
                <a:tab pos="740410" algn="l"/>
              </a:tabLst>
            </a:pPr>
            <a:r>
              <a:rPr sz="2800" spc="-5" dirty="0">
                <a:latin typeface="Arial"/>
                <a:cs typeface="Arial"/>
              </a:rPr>
              <a:t>Manter na memória simultaneamente uma  quantidade de </a:t>
            </a:r>
            <a:r>
              <a:rPr sz="2800" i="1" spc="-5" dirty="0">
                <a:latin typeface="Arial"/>
                <a:cs typeface="Arial"/>
              </a:rPr>
              <a:t>jobs </a:t>
            </a:r>
            <a:r>
              <a:rPr sz="2800" spc="-5" dirty="0">
                <a:latin typeface="Arial"/>
                <a:cs typeface="Arial"/>
              </a:rPr>
              <a:t>suficientes para </a:t>
            </a:r>
            <a:r>
              <a:rPr sz="2800" spc="-10" dirty="0">
                <a:latin typeface="Arial"/>
                <a:cs typeface="Arial"/>
              </a:rPr>
              <a:t>ocupar  </a:t>
            </a:r>
            <a:r>
              <a:rPr sz="2800" spc="-5" dirty="0">
                <a:latin typeface="Arial"/>
                <a:cs typeface="Arial"/>
              </a:rPr>
              <a:t>100% do tempo do processador, diminuindo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ociosidade.</a:t>
            </a:r>
            <a:endParaRPr sz="2800" dirty="0">
              <a:latin typeface="Arial"/>
              <a:cs typeface="Arial"/>
            </a:endParaRPr>
          </a:p>
          <a:p>
            <a:pPr marL="482600" marR="412750" lvl="1">
              <a:lnSpc>
                <a:spcPct val="93900"/>
              </a:lnSpc>
              <a:spcBef>
                <a:spcPts val="695"/>
              </a:spcBef>
              <a:buClr>
                <a:srgbClr val="9999CC"/>
              </a:buClr>
              <a:buSzPct val="76785"/>
              <a:tabLst>
                <a:tab pos="74041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Importante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hardware </a:t>
            </a:r>
            <a:r>
              <a:rPr sz="2800" dirty="0">
                <a:latin typeface="Arial"/>
                <a:cs typeface="Arial"/>
              </a:rPr>
              <a:t>é </a:t>
            </a:r>
            <a:r>
              <a:rPr sz="2800" spc="-5" dirty="0">
                <a:latin typeface="Arial"/>
                <a:cs typeface="Arial"/>
              </a:rPr>
              <a:t>que protegia </a:t>
            </a:r>
            <a:r>
              <a:rPr sz="2800" dirty="0">
                <a:latin typeface="Arial"/>
                <a:cs typeface="Arial"/>
              </a:rPr>
              <a:t>cada  </a:t>
            </a:r>
            <a:r>
              <a:rPr sz="2800" spc="-5" dirty="0">
                <a:latin typeface="Arial"/>
                <a:cs typeface="Arial"/>
              </a:rPr>
              <a:t>um dos </a:t>
            </a:r>
            <a:r>
              <a:rPr sz="2800" i="1" spc="-5" dirty="0">
                <a:latin typeface="Arial"/>
                <a:cs typeface="Arial"/>
              </a:rPr>
              <a:t>jobs </a:t>
            </a:r>
            <a:r>
              <a:rPr sz="2800" spc="-5" dirty="0">
                <a:latin typeface="Arial"/>
                <a:cs typeface="Arial"/>
              </a:rPr>
              <a:t>contra acesso indevidos de  outros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jobs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9105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2034540"/>
            <a:ext cx="8052434" cy="254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660" marR="5080" indent="-314960">
              <a:lnSpc>
                <a:spcPts val="39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27660" algn="l"/>
              </a:tabLst>
            </a:pPr>
            <a:r>
              <a:rPr sz="3200" spc="-5" dirty="0">
                <a:latin typeface="Arial"/>
                <a:cs typeface="Arial"/>
              </a:rPr>
              <a:t>Mesmo </a:t>
            </a:r>
            <a:r>
              <a:rPr sz="3200" dirty="0">
                <a:latin typeface="Arial"/>
                <a:cs typeface="Arial"/>
              </a:rPr>
              <a:t>com o </a:t>
            </a:r>
            <a:r>
              <a:rPr sz="3200" spc="-5" dirty="0">
                <a:latin typeface="Arial"/>
                <a:cs typeface="Arial"/>
              </a:rPr>
              <a:t>surgimento de </a:t>
            </a:r>
            <a:r>
              <a:rPr sz="3200" spc="-10" dirty="0">
                <a:latin typeface="Arial"/>
                <a:cs typeface="Arial"/>
              </a:rPr>
              <a:t>novas  </a:t>
            </a:r>
            <a:r>
              <a:rPr sz="3200" spc="-5" dirty="0">
                <a:latin typeface="Arial"/>
                <a:cs typeface="Arial"/>
              </a:rPr>
              <a:t>tecnologias, 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tempo </a:t>
            </a:r>
            <a:r>
              <a:rPr sz="3200" spc="-5" dirty="0">
                <a:latin typeface="Arial"/>
                <a:cs typeface="Arial"/>
              </a:rPr>
              <a:t>de processamento  ainda era algo </a:t>
            </a:r>
            <a:r>
              <a:rPr sz="3200" spc="-10" dirty="0">
                <a:latin typeface="Arial"/>
                <a:cs typeface="Arial"/>
              </a:rPr>
              <a:t>crítico. </a:t>
            </a:r>
            <a:r>
              <a:rPr sz="3200" spc="-5" dirty="0">
                <a:latin typeface="Arial"/>
                <a:cs typeface="Arial"/>
              </a:rPr>
              <a:t>Para corrigir um erro  </a:t>
            </a:r>
            <a:r>
              <a:rPr sz="3200" spc="-1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programação, por exemplo, </a:t>
            </a:r>
            <a:r>
              <a:rPr sz="3200" dirty="0">
                <a:latin typeface="Arial"/>
                <a:cs typeface="Arial"/>
              </a:rPr>
              <a:t>o  </a:t>
            </a:r>
            <a:r>
              <a:rPr sz="3200" spc="-5" dirty="0">
                <a:latin typeface="Arial"/>
                <a:cs typeface="Arial"/>
              </a:rPr>
              <a:t>programador poderia levar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horas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679" y="5916929"/>
            <a:ext cx="2901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" dirty="0">
                <a:latin typeface="Arial"/>
                <a:cs typeface="Arial"/>
              </a:rPr>
              <a:t>Ti</a:t>
            </a:r>
            <a:r>
              <a:rPr sz="4000" i="1" spc="-10" dirty="0">
                <a:latin typeface="Arial"/>
                <a:cs typeface="Arial"/>
              </a:rPr>
              <a:t>m</a:t>
            </a:r>
            <a:r>
              <a:rPr sz="4000" i="1" spc="-5" dirty="0">
                <a:latin typeface="Arial"/>
                <a:cs typeface="Arial"/>
              </a:rPr>
              <a:t>e</a:t>
            </a:r>
            <a:r>
              <a:rPr sz="4000" i="1" dirty="0">
                <a:latin typeface="Arial"/>
                <a:cs typeface="Arial"/>
              </a:rPr>
              <a:t>Sh</a:t>
            </a:r>
            <a:r>
              <a:rPr sz="4000" i="1" spc="-5" dirty="0">
                <a:latin typeface="Arial"/>
                <a:cs typeface="Arial"/>
              </a:rPr>
              <a:t>arin</a:t>
            </a:r>
            <a:r>
              <a:rPr sz="4000" i="1" dirty="0">
                <a:latin typeface="Arial"/>
                <a:cs typeface="Arial"/>
              </a:rPr>
              <a:t>g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5550" y="4817747"/>
            <a:ext cx="171450" cy="1108075"/>
            <a:chOff x="5035550" y="4817747"/>
            <a:chExt cx="171450" cy="1108075"/>
          </a:xfrm>
        </p:grpSpPr>
        <p:sp>
          <p:nvSpPr>
            <p:cNvPr id="5" name="object 5"/>
            <p:cNvSpPr/>
            <p:nvPr/>
          </p:nvSpPr>
          <p:spPr>
            <a:xfrm>
              <a:off x="5119369" y="4846320"/>
              <a:ext cx="1270" cy="919480"/>
            </a:xfrm>
            <a:custGeom>
              <a:avLst/>
              <a:gdLst/>
              <a:ahLst/>
              <a:cxnLst/>
              <a:rect l="l" t="t" r="r" b="b"/>
              <a:pathLst>
                <a:path w="1270" h="919479">
                  <a:moveTo>
                    <a:pt x="0" y="0"/>
                  </a:moveTo>
                  <a:lnTo>
                    <a:pt x="1269" y="919479"/>
                  </a:lnTo>
                </a:path>
              </a:pathLst>
            </a:custGeom>
            <a:ln w="5714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5550" y="575437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6360" y="17144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9105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932180" y="4911090"/>
            <a:ext cx="1948180" cy="1389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1905000"/>
            <a:ext cx="7479032" cy="351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14960" algn="just">
              <a:lnSpc>
                <a:spcPts val="3254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40360" algn="l"/>
              </a:tabLst>
            </a:pPr>
            <a:r>
              <a:rPr sz="2800" b="1" i="1" spc="-5" dirty="0">
                <a:latin typeface="Arial"/>
                <a:cs typeface="Arial"/>
              </a:rPr>
              <a:t>TimeSharing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cada </a:t>
            </a:r>
            <a:r>
              <a:rPr sz="2800" spc="-5" dirty="0">
                <a:latin typeface="Arial"/>
                <a:cs typeface="Arial"/>
              </a:rPr>
              <a:t>usuário tinha um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terminal</a:t>
            </a:r>
            <a:endParaRPr sz="2800" dirty="0">
              <a:latin typeface="Arial"/>
              <a:cs typeface="Arial"/>
            </a:endParaRPr>
          </a:p>
          <a:p>
            <a:pPr marL="340360" algn="just">
              <a:lnSpc>
                <a:spcPts val="3254"/>
              </a:lnSpc>
            </a:pPr>
            <a:r>
              <a:rPr sz="2800" i="1" spc="-5" dirty="0">
                <a:latin typeface="Arial"/>
                <a:cs typeface="Arial"/>
              </a:rPr>
              <a:t>on-line </a:t>
            </a:r>
            <a:r>
              <a:rPr sz="2800" dirty="0">
                <a:latin typeface="Arial"/>
                <a:cs typeface="Arial"/>
              </a:rPr>
              <a:t>à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disposição;</a:t>
            </a:r>
            <a:endParaRPr sz="2800" dirty="0">
              <a:latin typeface="Arial"/>
              <a:cs typeface="Arial"/>
            </a:endParaRPr>
          </a:p>
          <a:p>
            <a:pPr marL="482600" marR="462280" lvl="1" algn="just">
              <a:lnSpc>
                <a:spcPts val="2710"/>
              </a:lnSpc>
              <a:spcBef>
                <a:spcPts val="650"/>
              </a:spcBef>
              <a:buClr>
                <a:srgbClr val="9999CC"/>
              </a:buClr>
              <a:buSzPct val="79166"/>
              <a:tabLst>
                <a:tab pos="740410" algn="l"/>
              </a:tabLst>
            </a:pPr>
            <a:r>
              <a:rPr sz="2400" spc="-5" dirty="0">
                <a:latin typeface="Arial"/>
                <a:cs typeface="Arial"/>
              </a:rPr>
              <a:t>Primeiro sistema </a:t>
            </a:r>
            <a:r>
              <a:rPr sz="2400" i="1" spc="-5" dirty="0">
                <a:latin typeface="Arial"/>
                <a:cs typeface="Arial"/>
              </a:rPr>
              <a:t>TimeSharing</a:t>
            </a:r>
            <a:r>
              <a:rPr sz="2400" spc="-5" dirty="0">
                <a:latin typeface="Arial"/>
                <a:cs typeface="Arial"/>
              </a:rPr>
              <a:t>: CTSS (</a:t>
            </a:r>
            <a:r>
              <a:rPr sz="2400" i="1" spc="-5" dirty="0">
                <a:latin typeface="Arial"/>
                <a:cs typeface="Arial"/>
              </a:rPr>
              <a:t>Compatible  Time Sharing </a:t>
            </a:r>
            <a:r>
              <a:rPr sz="2400" i="1" dirty="0">
                <a:latin typeface="Arial"/>
                <a:cs typeface="Arial"/>
              </a:rPr>
              <a:t>System</a:t>
            </a:r>
            <a:r>
              <a:rPr sz="2400" dirty="0">
                <a:latin typeface="Arial"/>
                <a:cs typeface="Arial"/>
              </a:rPr>
              <a:t>) – </a:t>
            </a:r>
            <a:r>
              <a:rPr sz="2400" spc="-5" dirty="0">
                <a:latin typeface="Arial"/>
                <a:cs typeface="Arial"/>
              </a:rPr>
              <a:t>7094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modificado.</a:t>
            </a:r>
            <a:endParaRPr sz="2400" dirty="0">
              <a:latin typeface="Arial"/>
              <a:cs typeface="Arial"/>
            </a:endParaRPr>
          </a:p>
          <a:p>
            <a:pPr marL="482600" marR="17780" lvl="1" algn="just">
              <a:lnSpc>
                <a:spcPct val="93900"/>
              </a:lnSpc>
              <a:spcBef>
                <a:spcPts val="545"/>
              </a:spcBef>
              <a:buClr>
                <a:srgbClr val="9999CC"/>
              </a:buClr>
              <a:buSzPct val="79166"/>
              <a:tabLst>
                <a:tab pos="740410" algn="l"/>
              </a:tabLst>
            </a:pPr>
            <a:r>
              <a:rPr sz="2400" spc="-5" dirty="0">
                <a:latin typeface="Arial"/>
                <a:cs typeface="Arial"/>
              </a:rPr>
              <a:t>Ex.: </a:t>
            </a:r>
            <a:r>
              <a:rPr sz="2400" dirty="0">
                <a:latin typeface="Arial"/>
                <a:cs typeface="Arial"/>
              </a:rPr>
              <a:t>se 20 </a:t>
            </a:r>
            <a:r>
              <a:rPr sz="2400" spc="-5" dirty="0">
                <a:latin typeface="Arial"/>
                <a:cs typeface="Arial"/>
              </a:rPr>
              <a:t>usuários estão ativos </a:t>
            </a:r>
            <a:r>
              <a:rPr sz="2400" dirty="0">
                <a:latin typeface="Arial"/>
                <a:cs typeface="Arial"/>
              </a:rPr>
              <a:t>e 17 </a:t>
            </a:r>
            <a:r>
              <a:rPr sz="2400" spc="-5" dirty="0">
                <a:latin typeface="Arial"/>
                <a:cs typeface="Arial"/>
              </a:rPr>
              <a:t>estão ausentes, 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processador </a:t>
            </a: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alocado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cada </a:t>
            </a:r>
            <a:r>
              <a:rPr sz="2400" dirty="0">
                <a:latin typeface="Arial"/>
                <a:cs typeface="Arial"/>
              </a:rPr>
              <a:t>um dos 3 </a:t>
            </a:r>
            <a:r>
              <a:rPr sz="2400" i="1" spc="-5" dirty="0">
                <a:latin typeface="Arial"/>
                <a:cs typeface="Arial"/>
              </a:rPr>
              <a:t>jobs </a:t>
            </a:r>
            <a:r>
              <a:rPr sz="2400" spc="-5" dirty="0">
                <a:latin typeface="Arial"/>
                <a:cs typeface="Arial"/>
              </a:rPr>
              <a:t>sendo  </a:t>
            </a:r>
            <a:r>
              <a:rPr sz="2400" spc="-5" dirty="0" err="1">
                <a:latin typeface="Arial"/>
                <a:cs typeface="Arial"/>
              </a:rPr>
              <a:t>executados</a:t>
            </a:r>
            <a:r>
              <a:rPr sz="2400" spc="-5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80059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269" y="2034540"/>
            <a:ext cx="7573009" cy="3945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060" marR="810260" indent="-314960">
              <a:lnSpc>
                <a:spcPts val="39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53060" algn="l"/>
              </a:tabLst>
            </a:pPr>
            <a:r>
              <a:rPr sz="3200" b="1" i="1" spc="-5" dirty="0">
                <a:latin typeface="Arial"/>
                <a:cs typeface="Arial"/>
              </a:rPr>
              <a:t>Spooling </a:t>
            </a:r>
            <a:r>
              <a:rPr sz="3200" spc="-10" dirty="0">
                <a:latin typeface="Arial"/>
                <a:cs typeface="Arial"/>
              </a:rPr>
              <a:t>(</a:t>
            </a:r>
            <a:r>
              <a:rPr sz="3200" i="1" spc="-10" dirty="0">
                <a:latin typeface="Arial"/>
                <a:cs typeface="Arial"/>
              </a:rPr>
              <a:t>Simultaneous Peripheral  </a:t>
            </a:r>
            <a:r>
              <a:rPr sz="3200" i="1" spc="-5" dirty="0">
                <a:latin typeface="Arial"/>
                <a:cs typeface="Arial"/>
              </a:rPr>
              <a:t>Operation On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Line</a:t>
            </a:r>
            <a:r>
              <a:rPr sz="3200" dirty="0">
                <a:latin typeface="Arial"/>
                <a:cs typeface="Arial"/>
              </a:rPr>
              <a:t>):</a:t>
            </a:r>
          </a:p>
          <a:p>
            <a:pPr marL="494665" lvl="1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76785"/>
              <a:tabLst>
                <a:tab pos="753110" algn="l"/>
              </a:tabLst>
            </a:pPr>
            <a:r>
              <a:rPr sz="2800" spc="-5" dirty="0">
                <a:latin typeface="Arial"/>
                <a:cs typeface="Arial"/>
              </a:rPr>
              <a:t>Possibilitar que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leitura de cartões 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jobs</a:t>
            </a:r>
            <a:endParaRPr sz="2800" dirty="0">
              <a:latin typeface="Arial"/>
              <a:cs typeface="Arial"/>
            </a:endParaRPr>
          </a:p>
          <a:p>
            <a:pPr marL="753110">
              <a:lnSpc>
                <a:spcPct val="100000"/>
              </a:lnSpc>
              <a:spcBef>
                <a:spcPts val="130"/>
              </a:spcBef>
            </a:pPr>
            <a:r>
              <a:rPr sz="2800" spc="-5" dirty="0">
                <a:latin typeface="Arial"/>
                <a:cs typeface="Arial"/>
              </a:rPr>
              <a:t>fosse feita direta do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disco;</a:t>
            </a:r>
            <a:endParaRPr sz="2800" dirty="0">
              <a:latin typeface="Arial"/>
              <a:cs typeface="Arial"/>
            </a:endParaRPr>
          </a:p>
          <a:p>
            <a:pPr marL="495300" marR="314960" lvl="1">
              <a:lnSpc>
                <a:spcPct val="103899"/>
              </a:lnSpc>
              <a:spcBef>
                <a:spcPts val="695"/>
              </a:spcBef>
              <a:buClr>
                <a:srgbClr val="9999CC"/>
              </a:buClr>
              <a:buSzPct val="76785"/>
              <a:tabLst>
                <a:tab pos="753110" algn="l"/>
              </a:tabLst>
            </a:pPr>
            <a:r>
              <a:rPr sz="2800" spc="-5" dirty="0">
                <a:latin typeface="Arial"/>
                <a:cs typeface="Arial"/>
              </a:rPr>
              <a:t>Assim que um </a:t>
            </a:r>
            <a:r>
              <a:rPr sz="2800" i="1" spc="-5" dirty="0">
                <a:latin typeface="Arial"/>
                <a:cs typeface="Arial"/>
              </a:rPr>
              <a:t>job </a:t>
            </a:r>
            <a:r>
              <a:rPr sz="2800" spc="-5" dirty="0">
                <a:latin typeface="Arial"/>
                <a:cs typeface="Arial"/>
              </a:rPr>
              <a:t>terminava,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sistema  </a:t>
            </a:r>
            <a:r>
              <a:rPr sz="2800" spc="-10" dirty="0">
                <a:latin typeface="Arial"/>
                <a:cs typeface="Arial"/>
              </a:rPr>
              <a:t>operacional </a:t>
            </a:r>
            <a:r>
              <a:rPr sz="2800" dirty="0">
                <a:latin typeface="Arial"/>
                <a:cs typeface="Arial"/>
              </a:rPr>
              <a:t>já </a:t>
            </a:r>
            <a:r>
              <a:rPr sz="2800" spc="-5" dirty="0">
                <a:latin typeface="Arial"/>
                <a:cs typeface="Arial"/>
              </a:rPr>
              <a:t>alocava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novo </a:t>
            </a:r>
            <a:r>
              <a:rPr sz="2800" i="1" spc="-5" dirty="0">
                <a:latin typeface="Arial"/>
                <a:cs typeface="Arial"/>
              </a:rPr>
              <a:t>job </a:t>
            </a:r>
            <a:r>
              <a:rPr sz="2800" dirty="0">
                <a:latin typeface="Arial"/>
                <a:cs typeface="Arial"/>
              </a:rPr>
              <a:t>à </a:t>
            </a:r>
            <a:r>
              <a:rPr sz="2800" spc="-5" dirty="0">
                <a:latin typeface="Arial"/>
                <a:cs typeface="Arial"/>
              </a:rPr>
              <a:t>uma  partição livre da memória direto do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disco.</a:t>
            </a:r>
            <a:endParaRPr sz="2800" dirty="0">
              <a:latin typeface="Arial"/>
              <a:cs typeface="Arial"/>
            </a:endParaRPr>
          </a:p>
          <a:p>
            <a:pPr marL="494665" lvl="1">
              <a:lnSpc>
                <a:spcPct val="100000"/>
              </a:lnSpc>
              <a:spcBef>
                <a:spcPts val="830"/>
              </a:spcBef>
              <a:buClr>
                <a:srgbClr val="9999CC"/>
              </a:buClr>
              <a:buSzPct val="76785"/>
              <a:tabLst>
                <a:tab pos="753110" algn="l"/>
              </a:tabLst>
            </a:pPr>
            <a:r>
              <a:rPr sz="2800" spc="-5" dirty="0">
                <a:latin typeface="Arial"/>
                <a:cs typeface="Arial"/>
              </a:rPr>
              <a:t>Impressão.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9105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120129" y="5401309"/>
            <a:ext cx="1619250" cy="125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3369" y="6379274"/>
            <a:ext cx="254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44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273050" cy="525780"/>
            <a:chOff x="3810" y="0"/>
            <a:chExt cx="273050" cy="525780"/>
          </a:xfrm>
        </p:grpSpPr>
        <p:sp>
          <p:nvSpPr>
            <p:cNvPr id="4" name="object 4"/>
            <p:cNvSpPr/>
            <p:nvPr/>
          </p:nvSpPr>
          <p:spPr>
            <a:xfrm>
              <a:off x="265430" y="0"/>
              <a:ext cx="11430" cy="525780"/>
            </a:xfrm>
            <a:custGeom>
              <a:avLst/>
              <a:gdLst/>
              <a:ahLst/>
              <a:cxnLst/>
              <a:rect l="l" t="t" r="r" b="b"/>
              <a:pathLst>
                <a:path w="11429" h="52578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11430" y="525780"/>
                  </a:lnTo>
                  <a:lnTo>
                    <a:pt x="11430" y="41148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3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79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0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9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4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4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3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2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9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8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7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3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3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2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8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7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2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2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860" y="0"/>
              <a:ext cx="7620" cy="525780"/>
            </a:xfrm>
            <a:custGeom>
              <a:avLst/>
              <a:gdLst/>
              <a:ahLst/>
              <a:cxnLst/>
              <a:rect l="l" t="t" r="r" b="b"/>
              <a:pathLst>
                <a:path w="7619" h="525780">
                  <a:moveTo>
                    <a:pt x="762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7620" y="525780"/>
                  </a:lnTo>
                  <a:lnTo>
                    <a:pt x="7620" y="265430"/>
                  </a:lnTo>
                  <a:close/>
                </a:path>
                <a:path w="7619" h="52578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7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97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6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2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18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81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7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5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5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1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0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6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14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6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9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5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5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635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69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5080" cy="524510"/>
            </a:xfrm>
            <a:custGeom>
              <a:avLst/>
              <a:gdLst/>
              <a:ahLst/>
              <a:cxnLst/>
              <a:rect l="l" t="t" r="r" b="b"/>
              <a:pathLst>
                <a:path w="5080" h="524510">
                  <a:moveTo>
                    <a:pt x="508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32079" y="0"/>
            <a:ext cx="9000490" cy="535940"/>
            <a:chOff x="132079" y="0"/>
            <a:chExt cx="9000490" cy="535940"/>
          </a:xfrm>
        </p:grpSpPr>
        <p:sp>
          <p:nvSpPr>
            <p:cNvPr id="54" name="object 54"/>
            <p:cNvSpPr/>
            <p:nvPr/>
          </p:nvSpPr>
          <p:spPr>
            <a:xfrm>
              <a:off x="9065323" y="135889"/>
              <a:ext cx="67310" cy="264160"/>
            </a:xfrm>
            <a:custGeom>
              <a:avLst/>
              <a:gdLst/>
              <a:ahLst/>
              <a:cxnLst/>
              <a:rect l="l" t="t" r="r" b="b"/>
              <a:pathLst>
                <a:path w="67309" h="264160">
                  <a:moveTo>
                    <a:pt x="67246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7246" y="264160"/>
                  </a:lnTo>
                  <a:lnTo>
                    <a:pt x="6724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3104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9674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6245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2816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950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607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8264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922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579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236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89408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5511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62082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8653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5224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51795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8366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4937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162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819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477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134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791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448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10618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76323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4203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0774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7345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39163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04873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7058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374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032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689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346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8003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6604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31823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9753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63179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54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4352" y="264159"/>
                  </a:lnTo>
                  <a:lnTo>
                    <a:pt x="3554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288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94663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60373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2607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9178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5749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2320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88916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2155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54" y="0"/>
                  </a:moveTo>
                  <a:lnTo>
                    <a:pt x="34264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3070" y="264160"/>
                  </a:lnTo>
                  <a:lnTo>
                    <a:pt x="67360" y="264160"/>
                  </a:lnTo>
                  <a:lnTo>
                    <a:pt x="68554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8726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529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186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843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500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15866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8157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4728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1299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7870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44416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1012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7583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4276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6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084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741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398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7055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713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37071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60278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6849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3420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9991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6562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3133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9704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639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296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953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6110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2680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925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582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1239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896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553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21115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8682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5253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91824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8395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4966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81537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8108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480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7137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794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6451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7657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42325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50803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7374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3945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0516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7087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3658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0229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692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349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2006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663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320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977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634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292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9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94950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60660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926369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9330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0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590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8247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9043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561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7218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875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532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6189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8470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50444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51615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8186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4757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41328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7899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4470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31041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773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5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430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2087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744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4020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10590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71654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3736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00307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6878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3449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900204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31615" y="135889"/>
              <a:ext cx="69850" cy="264160"/>
            </a:xfrm>
            <a:custGeom>
              <a:avLst/>
              <a:gdLst/>
              <a:ahLst/>
              <a:cxnLst/>
              <a:rect l="l" t="t" r="r" b="b"/>
              <a:pathLst>
                <a:path w="69850" h="264160">
                  <a:moveTo>
                    <a:pt x="69773" y="0"/>
                  </a:moveTo>
                  <a:lnTo>
                    <a:pt x="35483" y="0"/>
                  </a:lnTo>
                  <a:lnTo>
                    <a:pt x="1181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9773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9857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642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72998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9570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6140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62712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92858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5856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52427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8998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5569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42140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8711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5282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31853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8424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49958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21566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8261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483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1140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797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454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1116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76902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4261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90832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7403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3974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80545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7116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3687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7038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695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352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009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6666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53237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98112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6382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429532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9523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6094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32665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9236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5807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2250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907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15645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8788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80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5359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019317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7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8502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5073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91644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8215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4786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813577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7928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4499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71070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7641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4212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60909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6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6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747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405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50621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719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376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403361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6907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3478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30049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6620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23191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9762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63331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13029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960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6171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02742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9314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58849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924565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8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4" y="264159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9027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5598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82169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8740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5311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882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84535" y="135889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5151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1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25" y="264159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17220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8292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90" y="13335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4863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14350" y="135889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80059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90" y="380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45770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89" y="380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08940" y="0"/>
              <a:ext cx="269240" cy="266700"/>
            </a:xfrm>
            <a:custGeom>
              <a:avLst/>
              <a:gdLst/>
              <a:ahLst/>
              <a:cxnLst/>
              <a:rect l="l" t="t" r="r" b="b"/>
              <a:pathLst>
                <a:path w="269240" h="266700">
                  <a:moveTo>
                    <a:pt x="128270" y="134620"/>
                  </a:moveTo>
                  <a:lnTo>
                    <a:pt x="0" y="134620"/>
                  </a:lnTo>
                  <a:lnTo>
                    <a:pt x="0" y="266700"/>
                  </a:lnTo>
                  <a:lnTo>
                    <a:pt x="128270" y="266700"/>
                  </a:lnTo>
                  <a:lnTo>
                    <a:pt x="128270" y="134620"/>
                  </a:lnTo>
                  <a:close/>
                </a:path>
                <a:path w="269240" h="266700">
                  <a:moveTo>
                    <a:pt x="269240" y="0"/>
                  </a:moveTo>
                  <a:lnTo>
                    <a:pt x="138430" y="0"/>
                  </a:lnTo>
                  <a:lnTo>
                    <a:pt x="138430" y="128270"/>
                  </a:lnTo>
                  <a:lnTo>
                    <a:pt x="269240" y="128270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47370" y="134620"/>
              <a:ext cx="130810" cy="132080"/>
            </a:xfrm>
            <a:custGeom>
              <a:avLst/>
              <a:gdLst/>
              <a:ahLst/>
              <a:cxnLst/>
              <a:rect l="l" t="t" r="r" b="b"/>
              <a:pathLst>
                <a:path w="130809" h="132079">
                  <a:moveTo>
                    <a:pt x="130809" y="0"/>
                  </a:moveTo>
                  <a:lnTo>
                    <a:pt x="0" y="0"/>
                  </a:lnTo>
                  <a:lnTo>
                    <a:pt x="0" y="132079"/>
                  </a:lnTo>
                  <a:lnTo>
                    <a:pt x="130809" y="13207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74319" y="274320"/>
              <a:ext cx="127000" cy="128270"/>
            </a:xfrm>
            <a:custGeom>
              <a:avLst/>
              <a:gdLst/>
              <a:ahLst/>
              <a:cxnLst/>
              <a:rect l="l" t="t" r="r" b="b"/>
              <a:pathLst>
                <a:path w="127000" h="128270">
                  <a:moveTo>
                    <a:pt x="127000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27000" y="12826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32079" y="135889"/>
              <a:ext cx="130810" cy="128270"/>
            </a:xfrm>
            <a:custGeom>
              <a:avLst/>
              <a:gdLst/>
              <a:ahLst/>
              <a:cxnLst/>
              <a:rect l="l" t="t" r="r" b="b"/>
              <a:pathLst>
                <a:path w="130810" h="128270">
                  <a:moveTo>
                    <a:pt x="130809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30809" y="12826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74320" y="270509"/>
              <a:ext cx="262890" cy="265430"/>
            </a:xfrm>
            <a:custGeom>
              <a:avLst/>
              <a:gdLst/>
              <a:ahLst/>
              <a:cxnLst/>
              <a:rect l="l" t="t" r="r" b="b"/>
              <a:pathLst>
                <a:path w="262890" h="265430">
                  <a:moveTo>
                    <a:pt x="127000" y="139700"/>
                  </a:moveTo>
                  <a:lnTo>
                    <a:pt x="0" y="139700"/>
                  </a:lnTo>
                  <a:lnTo>
                    <a:pt x="0" y="265430"/>
                  </a:lnTo>
                  <a:lnTo>
                    <a:pt x="127000" y="265430"/>
                  </a:lnTo>
                  <a:lnTo>
                    <a:pt x="127000" y="139700"/>
                  </a:lnTo>
                  <a:close/>
                </a:path>
                <a:path w="262890" h="265430">
                  <a:moveTo>
                    <a:pt x="262890" y="0"/>
                  </a:moveTo>
                  <a:lnTo>
                    <a:pt x="134620" y="0"/>
                  </a:lnTo>
                  <a:lnTo>
                    <a:pt x="134620" y="129540"/>
                  </a:lnTo>
                  <a:lnTo>
                    <a:pt x="262890" y="12954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8" name="object 308"/>
          <p:cNvSpPr txBox="1"/>
          <p:nvPr/>
        </p:nvSpPr>
        <p:spPr>
          <a:xfrm>
            <a:off x="811530" y="209549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1010919" y="2002790"/>
            <a:ext cx="7525384" cy="11036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7400"/>
              </a:lnSpc>
              <a:spcBef>
                <a:spcPts val="175"/>
              </a:spcBef>
              <a:tabLst>
                <a:tab pos="1411605" algn="l"/>
                <a:tab pos="2051050" algn="l"/>
                <a:tab pos="3364229" algn="l"/>
                <a:tab pos="4987925" algn="l"/>
                <a:tab pos="6072505" algn="l"/>
                <a:tab pos="6804659" algn="l"/>
              </a:tabLst>
            </a:pPr>
            <a:r>
              <a:rPr sz="2400" spc="-5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ven</a:t>
            </a:r>
            <a:r>
              <a:rPr sz="2400" dirty="0">
                <a:latin typeface="Tahoma"/>
                <a:cs typeface="Tahoma"/>
              </a:rPr>
              <a:t>ç</a:t>
            </a:r>
            <a:r>
              <a:rPr sz="2400" spc="-5" dirty="0">
                <a:latin typeface="Tahoma"/>
                <a:cs typeface="Tahoma"/>
              </a:rPr>
              <a:t>ã</a:t>
            </a:r>
            <a:r>
              <a:rPr sz="2400" dirty="0">
                <a:latin typeface="Tahoma"/>
                <a:cs typeface="Tahoma"/>
              </a:rPr>
              <a:t>o	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os	</a:t>
            </a:r>
            <a:r>
              <a:rPr sz="2400" spc="-10" dirty="0">
                <a:latin typeface="Tahoma"/>
                <a:cs typeface="Tahoma"/>
              </a:rPr>
              <a:t>Ci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uit</a:t>
            </a:r>
            <a:r>
              <a:rPr sz="2400" spc="-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s	I</a:t>
            </a:r>
            <a:r>
              <a:rPr sz="2400" spc="-5" dirty="0">
                <a:latin typeface="Tahoma"/>
                <a:cs typeface="Tahoma"/>
              </a:rPr>
              <a:t>nteg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1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os	</a:t>
            </a:r>
            <a:r>
              <a:rPr sz="2400" spc="-10" dirty="0">
                <a:latin typeface="Tahoma"/>
                <a:cs typeface="Tahoma"/>
              </a:rPr>
              <a:t>(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hi</a:t>
            </a:r>
            <a:r>
              <a:rPr sz="2400" spc="-5" dirty="0">
                <a:latin typeface="Tahoma"/>
                <a:cs typeface="Tahoma"/>
              </a:rPr>
              <a:t>ps</a:t>
            </a:r>
            <a:r>
              <a:rPr sz="2400" dirty="0">
                <a:latin typeface="Tahoma"/>
                <a:cs typeface="Tahoma"/>
              </a:rPr>
              <a:t>)	com	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ai</a:t>
            </a:r>
            <a:r>
              <a:rPr sz="2400" spc="-1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escala de integração (SSI </a:t>
            </a: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Small Scale Integration)  Sistema OS/360 (IBM): 1o.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usar circuitos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SSI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811530" y="280796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2438400" y="3519170"/>
            <a:ext cx="4724400" cy="314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546100" y="910590"/>
            <a:ext cx="153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Hi</a:t>
            </a:r>
            <a:r>
              <a:rPr sz="3200" spc="-10" dirty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tór</a:t>
            </a:r>
            <a:r>
              <a:rPr sz="3200" spc="-10" dirty="0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159" y="485244"/>
            <a:ext cx="64008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/>
              <a:t>I</a:t>
            </a:r>
            <a:r>
              <a:rPr lang="en-US" sz="3600" spc="-10"/>
              <a:t>n</a:t>
            </a:r>
            <a:r>
              <a:rPr lang="en-US" sz="3600" spc="5"/>
              <a:t>t</a:t>
            </a:r>
            <a:r>
              <a:rPr lang="en-US" sz="3600" spc="-5"/>
              <a:t>ro</a:t>
            </a:r>
            <a:r>
              <a:rPr lang="en-US" sz="3600" spc="-10"/>
              <a:t>d</a:t>
            </a:r>
            <a:r>
              <a:rPr lang="en-US" sz="3600" spc="-5"/>
              <a:t>ução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3159" y="2068511"/>
            <a:ext cx="6400800" cy="4298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4625" marR="5080" indent="-16256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239395" algn="l"/>
                <a:tab pos="240029" algn="l"/>
                <a:tab pos="1457960" algn="l"/>
                <a:tab pos="3422650" algn="l"/>
                <a:tab pos="4708525" algn="l"/>
                <a:tab pos="6029325" algn="l"/>
                <a:tab pos="7569200" algn="l"/>
              </a:tabLst>
            </a:pPr>
            <a:r>
              <a:rPr lang="en-US" dirty="0"/>
              <a:t>	</a:t>
            </a:r>
            <a:r>
              <a:rPr lang="en-US" spc="-5" dirty="0"/>
              <a:t>Discos,	</a:t>
            </a:r>
            <a:r>
              <a:rPr lang="en-US" spc="-5" dirty="0" err="1"/>
              <a:t>impressoras</a:t>
            </a:r>
            <a:r>
              <a:rPr lang="en-US" spc="-5" dirty="0"/>
              <a:t>,	</a:t>
            </a:r>
            <a:r>
              <a:rPr lang="en-US" spc="-5" dirty="0" err="1"/>
              <a:t>teclado</a:t>
            </a:r>
            <a:r>
              <a:rPr lang="en-US" spc="-5" dirty="0"/>
              <a:t>, 	</a:t>
            </a:r>
            <a:r>
              <a:rPr lang="en-US" dirty="0"/>
              <a:t> </a:t>
            </a:r>
            <a:r>
              <a:rPr lang="en-US" spc="-5" dirty="0"/>
              <a:t>monitor,	interfaces	</a:t>
            </a:r>
            <a:r>
              <a:rPr lang="en-US" dirty="0"/>
              <a:t>de </a:t>
            </a:r>
            <a:r>
              <a:rPr lang="en-US" spc="-5" dirty="0"/>
              <a:t>redes </a:t>
            </a:r>
            <a:r>
              <a:rPr lang="en-US" dirty="0"/>
              <a:t>e </a:t>
            </a:r>
            <a:r>
              <a:rPr lang="en-US" spc="-5" dirty="0"/>
              <a:t>outros </a:t>
            </a:r>
            <a:r>
              <a:rPr lang="en-US" spc="-5" dirty="0" err="1"/>
              <a:t>dispositivos</a:t>
            </a:r>
            <a:r>
              <a:rPr lang="en-US" spc="-5" dirty="0"/>
              <a:t> de  entrada 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spc="-5" dirty="0" err="1"/>
              <a:t>saída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605269" y="6366574"/>
            <a:ext cx="203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  <a:spcAft>
                <a:spcPts val="600"/>
              </a:spcAft>
            </a:pPr>
            <a:fld id="{81D60167-4931-47E6-BA6A-407CBD079E47}" type="slidenum">
              <a:rPr lang="pt-BR" dirty="0">
                <a:latin typeface="Arial"/>
                <a:cs typeface="Arial"/>
              </a:rPr>
              <a:pPr marL="38100">
                <a:lnSpc>
                  <a:spcPts val="2090"/>
                </a:lnSpc>
                <a:spcAft>
                  <a:spcPts val="600"/>
                </a:spcAft>
              </a:pPr>
              <a:t>4</a:t>
            </a:fld>
            <a:endParaRPr lang="pt-BR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30" y="3411220"/>
            <a:ext cx="9144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pt-BR" sz="1550" spc="-195">
                <a:latin typeface="Symbol"/>
                <a:cs typeface="Symbol"/>
              </a:rPr>
              <a:t></a:t>
            </a:r>
            <a:endParaRPr lang="pt-BR" sz="15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230" y="2838450"/>
            <a:ext cx="39604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25000"/>
              </a:lnSpc>
              <a:spcBef>
                <a:spcPts val="100"/>
              </a:spcBef>
              <a:buSzPct val="64583"/>
              <a:buFont typeface="Symbol"/>
              <a:buChar char=""/>
              <a:tabLst>
                <a:tab pos="239395" algn="l"/>
                <a:tab pos="240029" algn="l"/>
              </a:tabLst>
            </a:pPr>
            <a:r>
              <a:rPr sz="2400" spc="-5" dirty="0">
                <a:latin typeface="Arial"/>
                <a:cs typeface="Arial"/>
              </a:rPr>
              <a:t>Um ou mais processadores  Memória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principal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190" y="1640839"/>
            <a:ext cx="4916170" cy="122428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692785" lvl="1" indent="-667385">
              <a:spcBef>
                <a:spcPts val="1460"/>
              </a:spcBef>
              <a:buAutoNum type="arabicPeriod"/>
              <a:tabLst>
                <a:tab pos="692785" algn="l"/>
              </a:tabLst>
            </a:pPr>
            <a:r>
              <a:rPr lang="pt-BR" sz="2800" b="1" spc="-5">
                <a:solidFill>
                  <a:srgbClr val="0066FF"/>
                </a:solidFill>
                <a:latin typeface="Tahoma"/>
                <a:cs typeface="Tahoma"/>
              </a:rPr>
              <a:t>Sistema</a:t>
            </a:r>
            <a:r>
              <a:rPr lang="pt-BR" sz="2800" b="1" spc="-6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lang="pt-BR" sz="2800" b="1" spc="-5">
                <a:solidFill>
                  <a:srgbClr val="0066FF"/>
                </a:solidFill>
                <a:latin typeface="Tahoma"/>
                <a:cs typeface="Tahoma"/>
              </a:rPr>
              <a:t>Computacional</a:t>
            </a:r>
            <a:endParaRPr lang="pt-BR" sz="2800">
              <a:latin typeface="Tahoma"/>
              <a:cs typeface="Tahoma"/>
            </a:endParaRPr>
          </a:p>
          <a:p>
            <a:pPr marL="344170" lvl="2" indent="-200025">
              <a:spcBef>
                <a:spcPts val="1360"/>
              </a:spcBef>
              <a:buSzPct val="71428"/>
              <a:buFont typeface="Wingdings"/>
              <a:buChar char=""/>
              <a:tabLst>
                <a:tab pos="344805" algn="l"/>
              </a:tabLst>
            </a:pPr>
            <a:r>
              <a:rPr lang="pt-BR" sz="2800" b="1" spc="-5">
                <a:latin typeface="Arial"/>
                <a:cs typeface="Arial"/>
              </a:rPr>
              <a:t>Consiste</a:t>
            </a:r>
            <a:r>
              <a:rPr lang="pt-BR" sz="2800" b="1" spc="-10">
                <a:latin typeface="Arial"/>
                <a:cs typeface="Arial"/>
              </a:rPr>
              <a:t> </a:t>
            </a:r>
            <a:r>
              <a:rPr lang="pt-BR" sz="2800" b="1" spc="-5">
                <a:latin typeface="Arial"/>
                <a:cs typeface="Arial"/>
              </a:rPr>
              <a:t>de:</a:t>
            </a:r>
            <a:endParaRPr lang="pt-BR"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904336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Aula </a:t>
            </a:r>
            <a:r>
              <a:rPr spc="-5" dirty="0">
                <a:solidFill>
                  <a:srgbClr val="FF0000"/>
                </a:solidFill>
              </a:rPr>
              <a:t>de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Hoje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3090" y="1813559"/>
            <a:ext cx="720026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40690">
              <a:lnSpc>
                <a:spcPts val="3310"/>
              </a:lnSpc>
              <a:spcBef>
                <a:spcPts val="100"/>
              </a:spcBef>
              <a:buAutoNum type="arabicPeriod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Tipos de Sistemas Operacionais</a:t>
            </a:r>
            <a:r>
              <a:rPr sz="2800" b="1" spc="-5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(SOs)</a:t>
            </a:r>
            <a:endParaRPr sz="2800">
              <a:latin typeface="Tahoma"/>
              <a:cs typeface="Tahoma"/>
            </a:endParaRPr>
          </a:p>
          <a:p>
            <a:pPr marL="452755" indent="-440690">
              <a:lnSpc>
                <a:spcPts val="3310"/>
              </a:lnSpc>
              <a:buAutoNum type="arabicPeriod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Estruturas de</a:t>
            </a:r>
            <a:r>
              <a:rPr sz="2800" b="1" spc="-1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904336"/>
            <a:ext cx="8651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Aula </a:t>
            </a:r>
            <a:r>
              <a:rPr spc="-5" dirty="0">
                <a:solidFill>
                  <a:srgbClr val="FF0000"/>
                </a:solidFill>
              </a:rPr>
              <a:t>de </a:t>
            </a:r>
            <a:r>
              <a:rPr spc="-5" dirty="0" err="1">
                <a:solidFill>
                  <a:srgbClr val="FF0000"/>
                </a:solidFill>
              </a:rPr>
              <a:t>Hoje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19" y="1689099"/>
            <a:ext cx="6116955" cy="22313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680085" lvl="1" indent="-667385">
              <a:lnSpc>
                <a:spcPct val="100000"/>
              </a:lnSpc>
              <a:spcBef>
                <a:spcPts val="1080"/>
              </a:spcBef>
              <a:buAutoNum type="arabicPeriod" startAt="5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Evolução dos</a:t>
            </a:r>
            <a:r>
              <a:rPr sz="2800" b="1" spc="-1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3754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latin typeface="Tahoma"/>
                <a:cs typeface="Tahoma"/>
              </a:rPr>
              <a:t>Quarta </a:t>
            </a:r>
            <a:r>
              <a:rPr sz="2000" b="1" dirty="0">
                <a:latin typeface="Tahoma"/>
                <a:cs typeface="Tahoma"/>
              </a:rPr>
              <a:t>e </a:t>
            </a:r>
            <a:r>
              <a:rPr sz="2000" b="1" spc="-5" dirty="0">
                <a:latin typeface="Tahoma"/>
                <a:cs typeface="Tahoma"/>
              </a:rPr>
              <a:t>Quinta Geração de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Computadores</a:t>
            </a:r>
            <a:endParaRPr sz="2000">
              <a:latin typeface="Tahoma"/>
              <a:cs typeface="Tahoma"/>
            </a:endParaRPr>
          </a:p>
          <a:p>
            <a:pPr marL="680085" lvl="1" indent="-667385">
              <a:lnSpc>
                <a:spcPts val="3310"/>
              </a:lnSpc>
              <a:spcBef>
                <a:spcPts val="50"/>
              </a:spcBef>
              <a:buAutoNum type="arabicPeriod" startAt="6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Tipos de</a:t>
            </a:r>
            <a:r>
              <a:rPr sz="2800" b="1" spc="-1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60"/>
              </a:lnSpc>
              <a:buAutoNum type="arabicPeriod" startAt="6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Diferentes Visões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de</a:t>
            </a:r>
            <a:r>
              <a:rPr sz="2800" b="1" spc="-3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310"/>
              </a:lnSpc>
              <a:buAutoNum type="arabicPeriod" startAt="6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Estruturas de</a:t>
            </a:r>
            <a:r>
              <a:rPr sz="2800" b="1" spc="-1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40503"/>
            <a:ext cx="7236460" cy="10118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0"/>
              </a:spcBef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Um Breve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 err="1">
                <a:solidFill>
                  <a:srgbClr val="0066FF"/>
                </a:solidFill>
                <a:latin typeface="Tahoma"/>
                <a:cs typeface="Tahoma"/>
              </a:rPr>
              <a:t>Histórico</a:t>
            </a:r>
            <a:endParaRPr sz="28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3600" spc="120" baseline="5787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4a. Geração de Computadores (1980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lang="pt-BR"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1990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364115"/>
            <a:ext cx="9372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069" y="348869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69" y="2687320"/>
            <a:ext cx="7936865" cy="10998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10820" marR="5080" indent="-198120">
              <a:lnSpc>
                <a:spcPts val="2790"/>
              </a:lnSpc>
              <a:spcBef>
                <a:spcPts val="265"/>
              </a:spcBef>
              <a:buSzPct val="43750"/>
              <a:buFont typeface="Wingdings"/>
              <a:buChar char=""/>
              <a:tabLst>
                <a:tab pos="210820" algn="l"/>
              </a:tabLst>
            </a:pPr>
            <a:r>
              <a:rPr sz="2400" b="1" spc="-5" dirty="0">
                <a:latin typeface="Tahoma"/>
                <a:cs typeface="Tahoma"/>
              </a:rPr>
              <a:t>Invenção </a:t>
            </a:r>
            <a:r>
              <a:rPr sz="2400" b="1" dirty="0">
                <a:latin typeface="Tahoma"/>
                <a:cs typeface="Tahoma"/>
              </a:rPr>
              <a:t>dos </a:t>
            </a:r>
            <a:r>
              <a:rPr sz="2400" b="1" spc="-5" dirty="0">
                <a:latin typeface="Tahoma"/>
                <a:cs typeface="Tahoma"/>
              </a:rPr>
              <a:t>Circuitos Integrados com alta escala  de integração (LSI </a:t>
            </a:r>
            <a:r>
              <a:rPr sz="2400" b="1" dirty="0">
                <a:latin typeface="Tahoma"/>
                <a:cs typeface="Tahoma"/>
              </a:rPr>
              <a:t>- </a:t>
            </a:r>
            <a:r>
              <a:rPr sz="2400" b="1" spc="-5" dirty="0">
                <a:latin typeface="Tahoma"/>
                <a:cs typeface="Tahoma"/>
              </a:rPr>
              <a:t>Largel Scale Integration)  Sistemas Operacionais para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Microcomputadores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419862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0" y="3750309"/>
            <a:ext cx="230632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24790" marR="5080" indent="-212090">
              <a:lnSpc>
                <a:spcPts val="2800"/>
              </a:lnSpc>
              <a:spcBef>
                <a:spcPts val="259"/>
              </a:spcBef>
              <a:buSzPct val="43750"/>
              <a:buFont typeface="Wingdings"/>
              <a:buChar char=""/>
              <a:tabLst>
                <a:tab pos="224790" algn="l"/>
              </a:tabLst>
            </a:pPr>
            <a:r>
              <a:rPr sz="2400" b="1" spc="-5" dirty="0">
                <a:latin typeface="Tahoma"/>
                <a:cs typeface="Tahoma"/>
              </a:rPr>
              <a:t>CP/M (8</a:t>
            </a:r>
            <a:r>
              <a:rPr sz="2400" b="1" spc="-7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bits)  DOS (16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bits)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00" y="4460240"/>
            <a:ext cx="274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224790" algn="l"/>
              </a:tabLst>
            </a:pPr>
            <a:r>
              <a:rPr sz="2400" b="1" spc="-5" dirty="0">
                <a:latin typeface="Tahoma"/>
                <a:cs typeface="Tahoma"/>
              </a:rPr>
              <a:t>UNIX (32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bits)...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69" y="490727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189" y="4814570"/>
            <a:ext cx="5417185" cy="7454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90"/>
              </a:lnSpc>
              <a:spcBef>
                <a:spcPts val="265"/>
              </a:spcBef>
            </a:pPr>
            <a:r>
              <a:rPr sz="2400" b="1" spc="-5" dirty="0">
                <a:latin typeface="Tahoma"/>
                <a:cs typeface="Tahoma"/>
              </a:rPr>
              <a:t>Sistemas Operacionais de Rede  Sistemas Operacionais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Distribuídos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069" y="526160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269" y="2034540"/>
            <a:ext cx="7970520" cy="3718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060" marR="164465" indent="-314960">
              <a:lnSpc>
                <a:spcPts val="39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53060" algn="l"/>
              </a:tabLst>
            </a:pPr>
            <a:r>
              <a:rPr sz="3200" spc="-10" dirty="0">
                <a:latin typeface="Arial"/>
                <a:cs typeface="Arial"/>
              </a:rPr>
              <a:t>Evolução </a:t>
            </a:r>
            <a:r>
              <a:rPr sz="3200" spc="-5" dirty="0">
                <a:latin typeface="Arial"/>
                <a:cs typeface="Arial"/>
              </a:rPr>
              <a:t>do DOS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MS-DOS </a:t>
            </a:r>
            <a:r>
              <a:rPr sz="3200" spc="-5" dirty="0">
                <a:latin typeface="Arial"/>
                <a:cs typeface="Arial"/>
              </a:rPr>
              <a:t>(</a:t>
            </a:r>
            <a:r>
              <a:rPr sz="3200" i="1" spc="-5" dirty="0">
                <a:latin typeface="Arial"/>
                <a:cs typeface="Arial"/>
              </a:rPr>
              <a:t>MicroSoft  DOS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495300" marR="1108075" lvl="1">
              <a:lnSpc>
                <a:spcPct val="103899"/>
              </a:lnSpc>
              <a:spcBef>
                <a:spcPts val="540"/>
              </a:spcBef>
              <a:buClr>
                <a:srgbClr val="9999CC"/>
              </a:buClr>
              <a:buSzPct val="76785"/>
              <a:tabLst>
                <a:tab pos="753110" algn="l"/>
              </a:tabLst>
            </a:pPr>
            <a:r>
              <a:rPr sz="2800" spc="-5" dirty="0">
                <a:latin typeface="Arial"/>
                <a:cs typeface="Arial"/>
              </a:rPr>
              <a:t>Tanto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CP/M quanto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MS-DOS eram  </a:t>
            </a:r>
            <a:r>
              <a:rPr sz="2800" spc="-10" dirty="0">
                <a:latin typeface="Arial"/>
                <a:cs typeface="Arial"/>
              </a:rPr>
              <a:t>baseados </a:t>
            </a:r>
            <a:r>
              <a:rPr sz="2800" spc="-5" dirty="0">
                <a:latin typeface="Arial"/>
                <a:cs typeface="Arial"/>
              </a:rPr>
              <a:t>em comandos;</a:t>
            </a:r>
            <a:endParaRPr sz="2800" dirty="0">
              <a:latin typeface="Arial"/>
              <a:cs typeface="Arial"/>
            </a:endParaRPr>
          </a:p>
          <a:p>
            <a:pPr marL="353060" marR="30480" indent="-314960">
              <a:lnSpc>
                <a:spcPct val="103899"/>
              </a:lnSpc>
              <a:spcBef>
                <a:spcPts val="805"/>
              </a:spcBef>
              <a:buSzPct val="75000"/>
              <a:buFont typeface="Wingdings"/>
              <a:buChar char=""/>
              <a:tabLst>
                <a:tab pos="353060" algn="l"/>
              </a:tabLst>
            </a:pPr>
            <a:r>
              <a:rPr sz="3200" spc="-5" dirty="0">
                <a:latin typeface="Arial"/>
                <a:cs typeface="Arial"/>
              </a:rPr>
              <a:t>Macintosh Apple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10" dirty="0">
                <a:latin typeface="Arial"/>
                <a:cs typeface="Arial"/>
              </a:rPr>
              <a:t>Sistemas </a:t>
            </a:r>
            <a:r>
              <a:rPr sz="3200" spc="-5" dirty="0">
                <a:latin typeface="Arial"/>
                <a:cs typeface="Arial"/>
              </a:rPr>
              <a:t>baseados em  janelas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i="1" dirty="0">
                <a:latin typeface="Arial"/>
                <a:cs typeface="Arial"/>
              </a:rPr>
              <a:t>GUI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i="1" spc="-5" dirty="0">
                <a:latin typeface="Arial"/>
                <a:cs typeface="Arial"/>
              </a:rPr>
              <a:t>Graphical User</a:t>
            </a:r>
            <a:r>
              <a:rPr sz="3200" i="1" spc="-5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Interface</a:t>
            </a:r>
            <a:r>
              <a:rPr sz="3200" dirty="0">
                <a:latin typeface="Arial"/>
                <a:cs typeface="Arial"/>
              </a:rPr>
              <a:t>)</a:t>
            </a:r>
          </a:p>
          <a:p>
            <a:pPr marL="353060" indent="-314960">
              <a:lnSpc>
                <a:spcPct val="100000"/>
              </a:lnSpc>
              <a:spcBef>
                <a:spcPts val="950"/>
              </a:spcBef>
              <a:buSzPct val="75000"/>
              <a:buFont typeface="Wingdings"/>
              <a:buChar char=""/>
              <a:tabLst>
                <a:tab pos="353060" algn="l"/>
              </a:tabLst>
            </a:pPr>
            <a:r>
              <a:rPr sz="3200" spc="-5" dirty="0">
                <a:latin typeface="Arial"/>
                <a:cs typeface="Arial"/>
              </a:rPr>
              <a:t>Microsoft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Plataforma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Windows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910590"/>
            <a:ext cx="9144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Hi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tór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604520"/>
            <a:ext cx="8787130" cy="359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pt-BR"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                                    </a:t>
            </a:r>
            <a:r>
              <a:rPr sz="3200" spc="-5" dirty="0" err="1">
                <a:solidFill>
                  <a:srgbClr val="FF3300"/>
                </a:solidFill>
                <a:latin typeface="Times New Roman"/>
                <a:cs typeface="Times New Roman"/>
              </a:rPr>
              <a:t>Histórico</a:t>
            </a:r>
            <a:r>
              <a:rPr lang="pt-BR"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endParaRPr sz="32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Quinta </a:t>
            </a:r>
            <a:r>
              <a:rPr sz="3200" spc="-10" dirty="0">
                <a:solidFill>
                  <a:srgbClr val="FF3300"/>
                </a:solidFill>
                <a:latin typeface="Times New Roman"/>
                <a:cs typeface="Times New Roman"/>
              </a:rPr>
              <a:t>Geração</a:t>
            </a:r>
            <a:r>
              <a:rPr sz="3200" spc="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3300"/>
                </a:solidFill>
                <a:latin typeface="Times New Roman"/>
                <a:cs typeface="Times New Roman"/>
              </a:rPr>
              <a:t>(1990-hoje)</a:t>
            </a:r>
            <a:endParaRPr sz="3200" dirty="0">
              <a:latin typeface="Times New Roman"/>
              <a:cs typeface="Times New Roman"/>
            </a:endParaRPr>
          </a:p>
          <a:p>
            <a:pPr marL="354330" marR="30480" indent="-316230">
              <a:lnSpc>
                <a:spcPct val="104000"/>
              </a:lnSpc>
              <a:spcBef>
                <a:spcPts val="355"/>
              </a:spcBef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3200" spc="-10" dirty="0">
                <a:latin typeface="Arial"/>
                <a:cs typeface="Arial"/>
              </a:rPr>
              <a:t>Era da </a:t>
            </a:r>
            <a:r>
              <a:rPr sz="3200" dirty="0">
                <a:latin typeface="Arial"/>
                <a:cs typeface="Arial"/>
              </a:rPr>
              <a:t>computação </a:t>
            </a:r>
            <a:r>
              <a:rPr sz="3200" spc="-10" dirty="0">
                <a:latin typeface="Arial"/>
                <a:cs typeface="Arial"/>
              </a:rPr>
              <a:t>distribuída: </a:t>
            </a:r>
            <a:r>
              <a:rPr sz="3200" spc="-5" dirty="0">
                <a:latin typeface="Arial"/>
                <a:cs typeface="Arial"/>
              </a:rPr>
              <a:t>um processo </a:t>
            </a:r>
            <a:r>
              <a:rPr sz="3200" dirty="0">
                <a:latin typeface="Arial"/>
                <a:cs typeface="Arial"/>
              </a:rPr>
              <a:t>é  </a:t>
            </a:r>
            <a:r>
              <a:rPr sz="3200" spc="-5" dirty="0">
                <a:latin typeface="Arial"/>
                <a:cs typeface="Arial"/>
              </a:rPr>
              <a:t>dividido em subprocessos que executam em  sistemas multiprocessados 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5" dirty="0">
                <a:latin typeface="Arial"/>
                <a:cs typeface="Arial"/>
              </a:rPr>
              <a:t>em redes de  computadores ou até mesmo em sistemas  </a:t>
            </a:r>
            <a:r>
              <a:rPr sz="3200" spc="-10" dirty="0">
                <a:latin typeface="Arial"/>
                <a:cs typeface="Arial"/>
              </a:rPr>
              <a:t>virtualmente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paralelos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0" y="4239259"/>
            <a:ext cx="5886450" cy="242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269" y="2032000"/>
            <a:ext cx="8074025" cy="4189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060" marR="30480" indent="-314960">
              <a:lnSpc>
                <a:spcPts val="34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53060" algn="l"/>
              </a:tabLst>
            </a:pP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protocolo de comunicações TCP/IP tornou-se  largamente utilizado (Depto de Defesa dos EUA) 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LANs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Local Area </a:t>
            </a:r>
            <a:r>
              <a:rPr sz="2800" i="1" dirty="0">
                <a:latin typeface="Arial"/>
                <a:cs typeface="Arial"/>
              </a:rPr>
              <a:t>Networks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tornaram-se</a:t>
            </a:r>
            <a:endParaRPr sz="2800" dirty="0">
              <a:latin typeface="Arial"/>
              <a:cs typeface="Arial"/>
            </a:endParaRPr>
          </a:p>
          <a:p>
            <a:pPr marL="353060" marR="405130">
              <a:lnSpc>
                <a:spcPts val="3490"/>
              </a:lnSpc>
              <a:spcBef>
                <a:spcPts val="10"/>
              </a:spcBef>
            </a:pPr>
            <a:r>
              <a:rPr sz="2800" spc="-5" dirty="0">
                <a:latin typeface="Arial"/>
                <a:cs typeface="Arial"/>
              </a:rPr>
              <a:t>mais práticas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econômicas com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surgimento  do padrão </a:t>
            </a:r>
            <a:r>
              <a:rPr sz="2800" b="1" i="1" spc="-5" dirty="0">
                <a:latin typeface="Arial"/>
                <a:cs typeface="Arial"/>
              </a:rPr>
              <a:t>Ethernet </a:t>
            </a:r>
            <a:r>
              <a:rPr sz="2800" spc="-5" dirty="0">
                <a:latin typeface="Arial"/>
                <a:cs typeface="Arial"/>
              </a:rPr>
              <a:t>desenvolvido pela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Xerox;</a:t>
            </a:r>
            <a:endParaRPr sz="2800" dirty="0">
              <a:latin typeface="Arial"/>
              <a:cs typeface="Arial"/>
            </a:endParaRPr>
          </a:p>
          <a:p>
            <a:pPr marL="353060" marR="621665" indent="-314960">
              <a:lnSpc>
                <a:spcPct val="103899"/>
              </a:lnSpc>
              <a:spcBef>
                <a:spcPts val="560"/>
              </a:spcBef>
              <a:buSzPct val="75000"/>
              <a:buFont typeface="Wingdings"/>
              <a:buChar char=""/>
              <a:tabLst>
                <a:tab pos="353060" algn="l"/>
              </a:tabLst>
            </a:pPr>
            <a:r>
              <a:rPr sz="2800" spc="-5" dirty="0">
                <a:latin typeface="Arial"/>
                <a:cs typeface="Arial"/>
              </a:rPr>
              <a:t>Desenvolvimento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popularização do modelo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cliente/servidor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353060" indent="-314960">
              <a:lnSpc>
                <a:spcPct val="100000"/>
              </a:lnSpc>
              <a:spcBef>
                <a:spcPts val="830"/>
              </a:spcBef>
              <a:buSzPct val="75000"/>
              <a:buFont typeface="Wingdings"/>
              <a:buChar char=""/>
              <a:tabLst>
                <a:tab pos="353060" algn="l"/>
              </a:tabLst>
            </a:pPr>
            <a:r>
              <a:rPr sz="2800" spc="-5" dirty="0">
                <a:latin typeface="Arial"/>
                <a:cs typeface="Arial"/>
              </a:rPr>
              <a:t>Difusão das redes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computadores</a:t>
            </a:r>
            <a:endParaRPr sz="2800" dirty="0">
              <a:latin typeface="Arial"/>
              <a:cs typeface="Arial"/>
            </a:endParaRPr>
          </a:p>
          <a:p>
            <a:pPr marL="494665" lvl="1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tabLst>
                <a:tab pos="75311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Internet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929372"/>
            <a:ext cx="9144000" cy="475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ctr">
              <a:lnSpc>
                <a:spcPct val="102099"/>
              </a:lnSpc>
              <a:spcBef>
                <a:spcPts val="20"/>
              </a:spcBef>
            </a:pPr>
            <a:r>
              <a:rPr sz="3200" spc="-5" dirty="0">
                <a:latin typeface="Times New Roman"/>
                <a:cs typeface="Times New Roman"/>
              </a:rPr>
              <a:t>Histórico  Quinta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Geração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217409" y="5210809"/>
            <a:ext cx="1104900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1686560"/>
            <a:ext cx="8145780" cy="432308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40360" indent="-314960">
              <a:lnSpc>
                <a:spcPct val="100000"/>
              </a:lnSpc>
              <a:spcBef>
                <a:spcPts val="590"/>
              </a:spcBef>
              <a:buSzPct val="75000"/>
              <a:buFont typeface="Wingdings"/>
              <a:buChar char=""/>
              <a:tabLst>
                <a:tab pos="340360" algn="l"/>
              </a:tabLst>
            </a:pPr>
            <a:r>
              <a:rPr sz="2800" spc="-5" dirty="0">
                <a:latin typeface="Arial"/>
                <a:cs typeface="Arial"/>
              </a:rPr>
              <a:t>Sistemas Operacionais Distribuídos:</a:t>
            </a:r>
            <a:endParaRPr sz="2800">
              <a:latin typeface="Arial"/>
              <a:cs typeface="Arial"/>
            </a:endParaRPr>
          </a:p>
          <a:p>
            <a:pPr marL="740410" marR="17780" lvl="1" indent="-257810">
              <a:lnSpc>
                <a:spcPct val="94000"/>
              </a:lnSpc>
              <a:spcBef>
                <a:spcPts val="59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0410" algn="l"/>
              </a:tabLst>
            </a:pPr>
            <a:r>
              <a:rPr sz="2400" spc="-5" dirty="0">
                <a:latin typeface="Arial"/>
                <a:cs typeface="Arial"/>
              </a:rPr>
              <a:t>Apresenta-se </a:t>
            </a:r>
            <a:r>
              <a:rPr sz="2400" dirty="0">
                <a:latin typeface="Arial"/>
                <a:cs typeface="Arial"/>
              </a:rPr>
              <a:t>como um </a:t>
            </a:r>
            <a:r>
              <a:rPr sz="2400" spc="-5" dirty="0">
                <a:latin typeface="Arial"/>
                <a:cs typeface="Arial"/>
              </a:rPr>
              <a:t>sistema operacional  centralizado, mas que, na realidade, tem suas funções  executadas por </a:t>
            </a:r>
            <a:r>
              <a:rPr sz="240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conjunto de máquinas  independentes; </a:t>
            </a:r>
            <a:r>
              <a:rPr sz="2400" dirty="0">
                <a:latin typeface="Arial"/>
                <a:cs typeface="Arial"/>
              </a:rPr>
              <a:t>cria </a:t>
            </a:r>
            <a:r>
              <a:rPr sz="2400" spc="-5" dirty="0">
                <a:latin typeface="Arial"/>
                <a:cs typeface="Arial"/>
              </a:rPr>
              <a:t>uma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“ilusão” </a:t>
            </a:r>
            <a:r>
              <a:rPr sz="2400" dirty="0">
                <a:latin typeface="Arial"/>
                <a:cs typeface="Arial"/>
              </a:rPr>
              <a:t>ao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usuário.</a:t>
            </a:r>
            <a:endParaRPr sz="2400">
              <a:latin typeface="Arial"/>
              <a:cs typeface="Arial"/>
            </a:endParaRPr>
          </a:p>
          <a:p>
            <a:pPr marL="340360" indent="-314960">
              <a:lnSpc>
                <a:spcPct val="100000"/>
              </a:lnSpc>
              <a:spcBef>
                <a:spcPts val="500"/>
              </a:spcBef>
              <a:buSzPct val="75000"/>
              <a:buFont typeface="Wingdings"/>
              <a:buChar char=""/>
              <a:tabLst>
                <a:tab pos="340360" algn="l"/>
              </a:tabLst>
            </a:pPr>
            <a:r>
              <a:rPr sz="2800" spc="-5" dirty="0">
                <a:latin typeface="Arial"/>
                <a:cs typeface="Arial"/>
              </a:rPr>
              <a:t>Descentralização do controle;</a:t>
            </a:r>
            <a:endParaRPr sz="2800">
              <a:latin typeface="Arial"/>
              <a:cs typeface="Arial"/>
            </a:endParaRPr>
          </a:p>
          <a:p>
            <a:pPr marL="340360" indent="-31496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75000"/>
              <a:buFont typeface="Wingdings"/>
              <a:buChar char=""/>
              <a:tabLst>
                <a:tab pos="34036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Linux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340360" indent="-314960">
              <a:lnSpc>
                <a:spcPct val="100000"/>
              </a:lnSpc>
              <a:spcBef>
                <a:spcPts val="490"/>
              </a:spcBef>
              <a:buSzPct val="75000"/>
              <a:buFont typeface="Wingdings"/>
              <a:buChar char=""/>
              <a:tabLst>
                <a:tab pos="340360" algn="l"/>
              </a:tabLst>
            </a:pPr>
            <a:r>
              <a:rPr sz="2800" spc="-5" dirty="0">
                <a:latin typeface="Arial"/>
                <a:cs typeface="Arial"/>
              </a:rPr>
              <a:t>Família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Windows </a:t>
            </a:r>
            <a:r>
              <a:rPr sz="2800" spc="-5" dirty="0">
                <a:latin typeface="Arial"/>
                <a:cs typeface="Arial"/>
              </a:rPr>
              <a:t>(Vista, 7, 8,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10);</a:t>
            </a:r>
            <a:endParaRPr sz="2800">
              <a:latin typeface="Arial"/>
              <a:cs typeface="Arial"/>
            </a:endParaRPr>
          </a:p>
          <a:p>
            <a:pPr marL="340360" marR="74930" indent="-314960">
              <a:lnSpc>
                <a:spcPts val="3160"/>
              </a:lnSpc>
              <a:spcBef>
                <a:spcPts val="765"/>
              </a:spcBef>
              <a:buSzPct val="75000"/>
              <a:buFont typeface="Wingdings"/>
              <a:buChar char=""/>
              <a:tabLst>
                <a:tab pos="340360" algn="l"/>
              </a:tabLst>
            </a:pPr>
            <a:r>
              <a:rPr sz="2800" spc="-5" dirty="0">
                <a:latin typeface="Arial"/>
                <a:cs typeface="Arial"/>
              </a:rPr>
              <a:t>Sistemas Operacionais em Rede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não </a:t>
            </a:r>
            <a:r>
              <a:rPr sz="2800" dirty="0">
                <a:latin typeface="Arial"/>
                <a:cs typeface="Arial"/>
              </a:rPr>
              <a:t>são  </a:t>
            </a:r>
            <a:r>
              <a:rPr sz="2800" spc="-5" dirty="0">
                <a:latin typeface="Arial"/>
                <a:cs typeface="Arial"/>
              </a:rPr>
              <a:t>diferentes dos SOs para os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monoprocessadores.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" y="929372"/>
            <a:ext cx="8597900" cy="475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ctr">
              <a:lnSpc>
                <a:spcPct val="102099"/>
              </a:lnSpc>
              <a:spcBef>
                <a:spcPts val="20"/>
              </a:spcBef>
            </a:pPr>
            <a:r>
              <a:rPr sz="3200" spc="-5" dirty="0">
                <a:latin typeface="Times New Roman"/>
                <a:cs typeface="Times New Roman"/>
              </a:rPr>
              <a:t>Histórico  Quinta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Geração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199630" y="3529329"/>
            <a:ext cx="1209040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0471" y="637927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28760" cy="537210"/>
            <a:chOff x="3810" y="0"/>
            <a:chExt cx="9128760" cy="537210"/>
          </a:xfrm>
        </p:grpSpPr>
        <p:sp>
          <p:nvSpPr>
            <p:cNvPr id="4" name="object 4"/>
            <p:cNvSpPr/>
            <p:nvPr/>
          </p:nvSpPr>
          <p:spPr>
            <a:xfrm>
              <a:off x="265430" y="0"/>
              <a:ext cx="11430" cy="525780"/>
            </a:xfrm>
            <a:custGeom>
              <a:avLst/>
              <a:gdLst/>
              <a:ahLst/>
              <a:cxnLst/>
              <a:rect l="l" t="t" r="r" b="b"/>
              <a:pathLst>
                <a:path w="11429" h="52578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11430" y="525780"/>
                  </a:lnTo>
                  <a:lnTo>
                    <a:pt x="11430" y="41148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3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79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0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9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4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4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3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2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9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8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7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3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3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2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8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7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2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2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860" y="0"/>
              <a:ext cx="7620" cy="525780"/>
            </a:xfrm>
            <a:custGeom>
              <a:avLst/>
              <a:gdLst/>
              <a:ahLst/>
              <a:cxnLst/>
              <a:rect l="l" t="t" r="r" b="b"/>
              <a:pathLst>
                <a:path w="7619" h="525780">
                  <a:moveTo>
                    <a:pt x="762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7620" y="525780"/>
                  </a:lnTo>
                  <a:lnTo>
                    <a:pt x="7620" y="265430"/>
                  </a:lnTo>
                  <a:close/>
                </a:path>
                <a:path w="7619" h="52578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7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97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6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2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18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81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7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5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5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1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0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6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14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6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9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5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5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635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69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5080" cy="524510"/>
            </a:xfrm>
            <a:custGeom>
              <a:avLst/>
              <a:gdLst/>
              <a:ahLst/>
              <a:cxnLst/>
              <a:rect l="l" t="t" r="r" b="b"/>
              <a:pathLst>
                <a:path w="5080" h="524510">
                  <a:moveTo>
                    <a:pt x="508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65323" y="135889"/>
              <a:ext cx="67310" cy="264160"/>
            </a:xfrm>
            <a:custGeom>
              <a:avLst/>
              <a:gdLst/>
              <a:ahLst/>
              <a:cxnLst/>
              <a:rect l="l" t="t" r="r" b="b"/>
              <a:pathLst>
                <a:path w="67309" h="264160">
                  <a:moveTo>
                    <a:pt x="67246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7246" y="264160"/>
                  </a:lnTo>
                  <a:lnTo>
                    <a:pt x="6724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104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967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624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281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950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07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265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22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579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236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8940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5511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082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8653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22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179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836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4937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162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20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477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34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791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448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061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7632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20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0774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7345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391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048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058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375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32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689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346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03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660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182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975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317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54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4352" y="264159"/>
                  </a:lnTo>
                  <a:lnTo>
                    <a:pt x="3554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288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9466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03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260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178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57496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320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8891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155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54" y="0"/>
                  </a:moveTo>
                  <a:lnTo>
                    <a:pt x="34264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3070" y="264160"/>
                  </a:lnTo>
                  <a:lnTo>
                    <a:pt x="67360" y="264160"/>
                  </a:lnTo>
                  <a:lnTo>
                    <a:pt x="68554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872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29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186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843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01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15867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15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4728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2996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7870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4441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012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758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27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6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084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41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398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056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13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37071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27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684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42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999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656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133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39704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39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296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953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11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268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25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582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39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896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55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111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8682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25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1824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395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4966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153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10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480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37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794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51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7657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232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080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374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3945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0516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08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365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229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692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49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06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66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20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977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34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292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9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494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0660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2636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33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0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590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47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04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61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18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875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32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189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47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0444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615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186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4757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328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7899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470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041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7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5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30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087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44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02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59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1654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3736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307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6878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449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020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1615" y="135889"/>
              <a:ext cx="69850" cy="264160"/>
            </a:xfrm>
            <a:custGeom>
              <a:avLst/>
              <a:gdLst/>
              <a:ahLst/>
              <a:cxnLst/>
              <a:rect l="l" t="t" r="r" b="b"/>
              <a:pathLst>
                <a:path w="69850" h="264160">
                  <a:moveTo>
                    <a:pt x="69773" y="0"/>
                  </a:moveTo>
                  <a:lnTo>
                    <a:pt x="35483" y="0"/>
                  </a:lnTo>
                  <a:lnTo>
                    <a:pt x="1181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9773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7985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42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299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57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14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71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285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585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427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8998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569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140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711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282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1853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42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499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56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26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483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40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797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54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117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690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261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0832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40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3974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545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11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68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38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5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52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09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667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23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811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382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295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52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094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665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236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580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50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07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64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788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80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35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19317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7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502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07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644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215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786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35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792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49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07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64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21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0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6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6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79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05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62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19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76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3361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6907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47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04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62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19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76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333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29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8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4" y="264159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740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311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2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1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25" y="264159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90" y="13335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80060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90" y="380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45769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89" y="380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08940" y="0"/>
              <a:ext cx="269240" cy="266700"/>
            </a:xfrm>
            <a:custGeom>
              <a:avLst/>
              <a:gdLst/>
              <a:ahLst/>
              <a:cxnLst/>
              <a:rect l="l" t="t" r="r" b="b"/>
              <a:pathLst>
                <a:path w="269240" h="266700">
                  <a:moveTo>
                    <a:pt x="128270" y="134620"/>
                  </a:moveTo>
                  <a:lnTo>
                    <a:pt x="0" y="134620"/>
                  </a:lnTo>
                  <a:lnTo>
                    <a:pt x="0" y="266700"/>
                  </a:lnTo>
                  <a:lnTo>
                    <a:pt x="128270" y="266700"/>
                  </a:lnTo>
                  <a:lnTo>
                    <a:pt x="128270" y="134620"/>
                  </a:lnTo>
                  <a:close/>
                </a:path>
                <a:path w="269240" h="266700">
                  <a:moveTo>
                    <a:pt x="269240" y="0"/>
                  </a:moveTo>
                  <a:lnTo>
                    <a:pt x="138430" y="0"/>
                  </a:lnTo>
                  <a:lnTo>
                    <a:pt x="138430" y="128270"/>
                  </a:lnTo>
                  <a:lnTo>
                    <a:pt x="269240" y="128270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47369" y="134619"/>
              <a:ext cx="130810" cy="132080"/>
            </a:xfrm>
            <a:custGeom>
              <a:avLst/>
              <a:gdLst/>
              <a:ahLst/>
              <a:cxnLst/>
              <a:rect l="l" t="t" r="r" b="b"/>
              <a:pathLst>
                <a:path w="130809" h="132079">
                  <a:moveTo>
                    <a:pt x="130809" y="0"/>
                  </a:moveTo>
                  <a:lnTo>
                    <a:pt x="0" y="0"/>
                  </a:lnTo>
                  <a:lnTo>
                    <a:pt x="0" y="132079"/>
                  </a:lnTo>
                  <a:lnTo>
                    <a:pt x="130809" y="13207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19" y="274320"/>
              <a:ext cx="127000" cy="128270"/>
            </a:xfrm>
            <a:custGeom>
              <a:avLst/>
              <a:gdLst/>
              <a:ahLst/>
              <a:cxnLst/>
              <a:rect l="l" t="t" r="r" b="b"/>
              <a:pathLst>
                <a:path w="127000" h="128270">
                  <a:moveTo>
                    <a:pt x="127000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27000" y="12826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32080" y="135890"/>
              <a:ext cx="130810" cy="128270"/>
            </a:xfrm>
            <a:custGeom>
              <a:avLst/>
              <a:gdLst/>
              <a:ahLst/>
              <a:cxnLst/>
              <a:rect l="l" t="t" r="r" b="b"/>
              <a:pathLst>
                <a:path w="130810" h="128270">
                  <a:moveTo>
                    <a:pt x="130809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30809" y="12826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74320" y="270509"/>
              <a:ext cx="262890" cy="265430"/>
            </a:xfrm>
            <a:custGeom>
              <a:avLst/>
              <a:gdLst/>
              <a:ahLst/>
              <a:cxnLst/>
              <a:rect l="l" t="t" r="r" b="b"/>
              <a:pathLst>
                <a:path w="262890" h="265430">
                  <a:moveTo>
                    <a:pt x="127000" y="139700"/>
                  </a:moveTo>
                  <a:lnTo>
                    <a:pt x="0" y="139700"/>
                  </a:lnTo>
                  <a:lnTo>
                    <a:pt x="0" y="265430"/>
                  </a:lnTo>
                  <a:lnTo>
                    <a:pt x="127000" y="265430"/>
                  </a:lnTo>
                  <a:lnTo>
                    <a:pt x="127000" y="139700"/>
                  </a:lnTo>
                  <a:close/>
                </a:path>
                <a:path w="262890" h="265430">
                  <a:moveTo>
                    <a:pt x="262890" y="0"/>
                  </a:moveTo>
                  <a:lnTo>
                    <a:pt x="134620" y="0"/>
                  </a:lnTo>
                  <a:lnTo>
                    <a:pt x="134620" y="129540"/>
                  </a:lnTo>
                  <a:lnTo>
                    <a:pt x="262890" y="12954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7" name="object 307"/>
          <p:cNvSpPr txBox="1">
            <a:spLocks noGrp="1"/>
          </p:cNvSpPr>
          <p:nvPr>
            <p:ph type="title"/>
          </p:nvPr>
        </p:nvSpPr>
        <p:spPr>
          <a:xfrm>
            <a:off x="19050" y="317500"/>
            <a:ext cx="9113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Atualida</a:t>
            </a:r>
            <a:r>
              <a:rPr sz="3600" dirty="0">
                <a:solidFill>
                  <a:srgbClr val="FF0000"/>
                </a:solidFill>
              </a:rPr>
              <a:t>d</a:t>
            </a:r>
            <a:r>
              <a:rPr sz="3600" spc="-5" dirty="0">
                <a:solidFill>
                  <a:srgbClr val="FF0000"/>
                </a:solidFill>
              </a:rPr>
              <a:t>es</a:t>
            </a:r>
            <a:endParaRPr sz="3600" dirty="0"/>
          </a:p>
        </p:txBody>
      </p:sp>
      <p:sp>
        <p:nvSpPr>
          <p:cNvPr id="308" name="object 308"/>
          <p:cNvSpPr txBox="1"/>
          <p:nvPr/>
        </p:nvSpPr>
        <p:spPr>
          <a:xfrm>
            <a:off x="600709" y="634788"/>
            <a:ext cx="7875905" cy="560153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330" indent="-316230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Sistemas Operacionais Orientados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Objetos</a:t>
            </a:r>
            <a:endParaRPr sz="2800" dirty="0">
              <a:latin typeface="Arial"/>
              <a:cs typeface="Arial"/>
            </a:endParaRPr>
          </a:p>
          <a:p>
            <a:pPr marL="495301" lvl="1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79166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Reúso</a:t>
            </a:r>
            <a:endParaRPr sz="2400" dirty="0">
              <a:latin typeface="Arial"/>
              <a:cs typeface="Arial"/>
            </a:endParaRPr>
          </a:p>
          <a:p>
            <a:pPr marL="495301" lvl="1">
              <a:lnSpc>
                <a:spcPct val="100000"/>
              </a:lnSpc>
              <a:spcBef>
                <a:spcPts val="420"/>
              </a:spcBef>
              <a:buClr>
                <a:srgbClr val="9999CC"/>
              </a:buClr>
              <a:buSzPct val="79166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Interface orientada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objetos</a:t>
            </a:r>
            <a:endParaRPr sz="2400" dirty="0">
              <a:latin typeface="Arial"/>
              <a:cs typeface="Arial"/>
            </a:endParaRPr>
          </a:p>
          <a:p>
            <a:pPr marL="354330" indent="-316230">
              <a:lnSpc>
                <a:spcPct val="100000"/>
              </a:lnSpc>
              <a:spcBef>
                <a:spcPts val="500"/>
              </a:spcBef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JavaOS</a:t>
            </a:r>
            <a:endParaRPr sz="2800" dirty="0">
              <a:latin typeface="Arial"/>
              <a:cs typeface="Arial"/>
            </a:endParaRPr>
          </a:p>
          <a:p>
            <a:pPr marL="495301" lvl="1">
              <a:lnSpc>
                <a:spcPct val="100000"/>
              </a:lnSpc>
              <a:spcBef>
                <a:spcPts val="420"/>
              </a:spcBef>
              <a:buClr>
                <a:srgbClr val="9999CC"/>
              </a:buClr>
              <a:buSzPct val="79166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Portabilidade;</a:t>
            </a:r>
            <a:endParaRPr sz="2400" dirty="0">
              <a:latin typeface="Arial"/>
              <a:cs typeface="Arial"/>
            </a:endParaRPr>
          </a:p>
          <a:p>
            <a:pPr marL="354330" indent="-316230">
              <a:lnSpc>
                <a:spcPct val="100000"/>
              </a:lnSpc>
              <a:spcBef>
                <a:spcPts val="490"/>
              </a:spcBef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Sistemas Operacionais de Tempo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Real</a:t>
            </a:r>
            <a:endParaRPr sz="2800" dirty="0">
              <a:latin typeface="Arial"/>
              <a:cs typeface="Arial"/>
            </a:endParaRPr>
          </a:p>
          <a:p>
            <a:pPr marL="495301" lvl="1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79166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Importante:</a:t>
            </a:r>
            <a:endParaRPr sz="2400" dirty="0">
              <a:latin typeface="Arial"/>
              <a:cs typeface="Arial"/>
            </a:endParaRPr>
          </a:p>
          <a:p>
            <a:pPr marL="1154430" lvl="2" indent="-201930">
              <a:lnSpc>
                <a:spcPct val="100000"/>
              </a:lnSpc>
              <a:spcBef>
                <a:spcPts val="350"/>
              </a:spcBef>
              <a:buSzPct val="65000"/>
              <a:buFont typeface="Wingdings"/>
              <a:buChar char=""/>
              <a:tabLst>
                <a:tab pos="1154430" algn="l"/>
              </a:tabLst>
            </a:pPr>
            <a:r>
              <a:rPr sz="2000" spc="-5" dirty="0">
                <a:latin typeface="Arial"/>
                <a:cs typeface="Arial"/>
              </a:rPr>
              <a:t>Gerenciamento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Tempo (críticos </a:t>
            </a:r>
            <a:r>
              <a:rPr sz="2000" dirty="0">
                <a:latin typeface="Arial"/>
                <a:cs typeface="Arial"/>
              </a:rPr>
              <a:t>e não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críticos);</a:t>
            </a:r>
            <a:endParaRPr sz="2000" dirty="0">
              <a:latin typeface="Arial"/>
              <a:cs typeface="Arial"/>
            </a:endParaRPr>
          </a:p>
          <a:p>
            <a:pPr marL="1154430" lvl="2" indent="-201930">
              <a:lnSpc>
                <a:spcPct val="100000"/>
              </a:lnSpc>
              <a:spcBef>
                <a:spcPts val="360"/>
              </a:spcBef>
              <a:buSzPct val="65000"/>
              <a:buFont typeface="Wingdings"/>
              <a:buChar char=""/>
              <a:tabLst>
                <a:tab pos="1154430" algn="l"/>
              </a:tabLst>
            </a:pPr>
            <a:r>
              <a:rPr sz="2000" spc="-5" dirty="0">
                <a:latin typeface="Arial"/>
                <a:cs typeface="Arial"/>
              </a:rPr>
              <a:t>Gerenciamento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processos críticos (aviões,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caldeiras);</a:t>
            </a:r>
            <a:endParaRPr sz="2000" dirty="0">
              <a:latin typeface="Arial"/>
              <a:cs typeface="Arial"/>
            </a:endParaRPr>
          </a:p>
          <a:p>
            <a:pPr marL="495301" lvl="1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79166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RTLinux (Real Time Linux);</a:t>
            </a:r>
            <a:endParaRPr sz="2400" dirty="0">
              <a:latin typeface="Arial"/>
              <a:cs typeface="Arial"/>
            </a:endParaRPr>
          </a:p>
          <a:p>
            <a:pPr marL="1154430" lvl="2" indent="-201930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SzPct val="65000"/>
              <a:buFont typeface="Wingdings"/>
              <a:buChar char=""/>
              <a:tabLst>
                <a:tab pos="1154430" algn="l"/>
              </a:tabLst>
            </a:pPr>
            <a:r>
              <a:rPr sz="2000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http://www.fsmlabs.com/</a:t>
            </a:r>
            <a:endParaRPr sz="2000" dirty="0">
              <a:latin typeface="Arial"/>
              <a:cs typeface="Arial"/>
            </a:endParaRPr>
          </a:p>
          <a:p>
            <a:pPr marL="354330" marR="30480" indent="-316230">
              <a:lnSpc>
                <a:spcPts val="3160"/>
              </a:lnSpc>
              <a:spcBef>
                <a:spcPts val="760"/>
              </a:spcBef>
              <a:buSzPct val="75000"/>
              <a:buFont typeface="Wingdings"/>
              <a:buChar char=""/>
              <a:tabLst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Sistemas Operacionais Embarcados: telefones,  aparelhos eletrodomésticos;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PDAs;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6675119" y="1728470"/>
            <a:ext cx="1238250" cy="924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51650" y="5759450"/>
            <a:ext cx="1247140" cy="900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589519" y="2743200"/>
            <a:ext cx="1352550" cy="1018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6630669" y="6366574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904336"/>
            <a:ext cx="8651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Aula </a:t>
            </a:r>
            <a:r>
              <a:rPr spc="-5" dirty="0">
                <a:solidFill>
                  <a:srgbClr val="FF0000"/>
                </a:solidFill>
              </a:rPr>
              <a:t>de </a:t>
            </a:r>
            <a:r>
              <a:rPr spc="-5" dirty="0" err="1">
                <a:solidFill>
                  <a:srgbClr val="FF0000"/>
                </a:solidFill>
              </a:rPr>
              <a:t>Hoje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19" y="1689099"/>
            <a:ext cx="6116955" cy="22313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680085" lvl="1" indent="-667385">
              <a:lnSpc>
                <a:spcPct val="100000"/>
              </a:lnSpc>
              <a:spcBef>
                <a:spcPts val="1080"/>
              </a:spcBef>
              <a:buAutoNum type="arabicPeriod" startAt="5"/>
              <a:tabLst>
                <a:tab pos="680085" algn="l"/>
              </a:tabLst>
            </a:pP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Evolução dos</a:t>
            </a:r>
            <a:r>
              <a:rPr sz="2800" b="1" spc="-15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3754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BFBFBF"/>
                </a:solidFill>
                <a:latin typeface="Tahoma"/>
                <a:cs typeface="Tahoma"/>
              </a:rPr>
              <a:t>Quarta </a:t>
            </a:r>
            <a:r>
              <a:rPr sz="2000" b="1" dirty="0">
                <a:solidFill>
                  <a:srgbClr val="BFBFBF"/>
                </a:solidFill>
                <a:latin typeface="Tahoma"/>
                <a:cs typeface="Tahoma"/>
              </a:rPr>
              <a:t>e </a:t>
            </a:r>
            <a:r>
              <a:rPr sz="2000" b="1" spc="-5" dirty="0">
                <a:solidFill>
                  <a:srgbClr val="BFBFBF"/>
                </a:solidFill>
                <a:latin typeface="Tahoma"/>
                <a:cs typeface="Tahoma"/>
              </a:rPr>
              <a:t>Quinta Geração de</a:t>
            </a:r>
            <a:r>
              <a:rPr sz="2000" b="1" spc="-15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BFBFBF"/>
                </a:solidFill>
                <a:latin typeface="Tahoma"/>
                <a:cs typeface="Tahoma"/>
              </a:rPr>
              <a:t>Computadores</a:t>
            </a:r>
            <a:endParaRPr sz="2000">
              <a:latin typeface="Tahoma"/>
              <a:cs typeface="Tahoma"/>
            </a:endParaRPr>
          </a:p>
          <a:p>
            <a:pPr marL="680085" lvl="1" indent="-667385">
              <a:lnSpc>
                <a:spcPts val="3310"/>
              </a:lnSpc>
              <a:spcBef>
                <a:spcPts val="50"/>
              </a:spcBef>
              <a:buAutoNum type="arabicPeriod" startAt="6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Tipos de</a:t>
            </a:r>
            <a:r>
              <a:rPr sz="2800" b="1" spc="-1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60"/>
              </a:lnSpc>
              <a:buAutoNum type="arabicPeriod" startAt="6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Diferentes Visões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de</a:t>
            </a:r>
            <a:r>
              <a:rPr sz="2800" b="1" spc="-3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310"/>
              </a:lnSpc>
              <a:buAutoNum type="arabicPeriod" startAt="6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Estruturas de</a:t>
            </a:r>
            <a:r>
              <a:rPr sz="2800" b="1" spc="-1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9317"/>
            <a:ext cx="7696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2570" y="1465368"/>
            <a:ext cx="8576945" cy="261810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50"/>
              </a:spcBef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1.6 Tipos de Sistemas</a:t>
            </a:r>
            <a:r>
              <a:rPr sz="2800" b="1" spc="-1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Operacionais</a:t>
            </a:r>
            <a:endParaRPr sz="2800">
              <a:latin typeface="Tahoma"/>
              <a:cs typeface="Tahoma"/>
            </a:endParaRPr>
          </a:p>
          <a:p>
            <a:pPr marL="318770" marR="93980" indent="-166370">
              <a:lnSpc>
                <a:spcPts val="2820"/>
              </a:lnSpc>
              <a:spcBef>
                <a:spcPts val="875"/>
              </a:spcBef>
              <a:tabLst>
                <a:tab pos="2728595" algn="l"/>
                <a:tab pos="4138929" algn="l"/>
                <a:tab pos="4775835" algn="l"/>
                <a:tab pos="8085455" algn="l"/>
              </a:tabLst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3600" spc="-532" baseline="5787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latin typeface="Tahoma"/>
                <a:cs typeface="Tahoma"/>
              </a:rPr>
              <a:t>C</a:t>
            </a:r>
            <a:r>
              <a:rPr sz="2400" b="1" spc="120" dirty="0">
                <a:latin typeface="Tahoma"/>
                <a:cs typeface="Tahoma"/>
              </a:rPr>
              <a:t>l</a:t>
            </a:r>
            <a:r>
              <a:rPr sz="2400" b="1" spc="130" dirty="0">
                <a:latin typeface="Tahoma"/>
                <a:cs typeface="Tahoma"/>
              </a:rPr>
              <a:t>a</a:t>
            </a:r>
            <a:r>
              <a:rPr sz="2400" b="1" spc="120" dirty="0">
                <a:latin typeface="Tahoma"/>
                <a:cs typeface="Tahoma"/>
              </a:rPr>
              <a:t>s</a:t>
            </a:r>
            <a:r>
              <a:rPr sz="2400" b="1" spc="130" dirty="0">
                <a:latin typeface="Tahoma"/>
                <a:cs typeface="Tahoma"/>
              </a:rPr>
              <a:t>s</a:t>
            </a:r>
            <a:r>
              <a:rPr sz="2400" b="1" spc="120" dirty="0">
                <a:latin typeface="Tahoma"/>
                <a:cs typeface="Tahoma"/>
              </a:rPr>
              <a:t>i</a:t>
            </a:r>
            <a:r>
              <a:rPr sz="2400" b="1" spc="130" dirty="0">
                <a:latin typeface="Tahoma"/>
                <a:cs typeface="Tahoma"/>
              </a:rPr>
              <a:t>fi</a:t>
            </a:r>
            <a:r>
              <a:rPr sz="2400" b="1" spc="120" dirty="0">
                <a:latin typeface="Tahoma"/>
                <a:cs typeface="Tahoma"/>
              </a:rPr>
              <a:t>c</a:t>
            </a:r>
            <a:r>
              <a:rPr sz="2400" b="1" spc="130" dirty="0">
                <a:latin typeface="Tahoma"/>
                <a:cs typeface="Tahoma"/>
              </a:rPr>
              <a:t>aç</a:t>
            </a:r>
            <a:r>
              <a:rPr sz="2400" b="1" spc="120" dirty="0">
                <a:latin typeface="Tahoma"/>
                <a:cs typeface="Tahoma"/>
              </a:rPr>
              <a:t>ã</a:t>
            </a:r>
            <a:r>
              <a:rPr sz="2400" b="1" dirty="0">
                <a:latin typeface="Tahoma"/>
                <a:cs typeface="Tahoma"/>
              </a:rPr>
              <a:t>o	</a:t>
            </a:r>
            <a:r>
              <a:rPr sz="2400" b="1" spc="125" dirty="0">
                <a:latin typeface="Tahoma"/>
                <a:cs typeface="Tahoma"/>
              </a:rPr>
              <a:t>q</a:t>
            </a:r>
            <a:r>
              <a:rPr sz="2400" b="1" spc="130" dirty="0">
                <a:latin typeface="Tahoma"/>
                <a:cs typeface="Tahoma"/>
              </a:rPr>
              <a:t>uan</a:t>
            </a:r>
            <a:r>
              <a:rPr sz="2400" b="1" spc="120" dirty="0">
                <a:latin typeface="Tahoma"/>
                <a:cs typeface="Tahoma"/>
              </a:rPr>
              <a:t>t</a:t>
            </a:r>
            <a:r>
              <a:rPr sz="2400" b="1" dirty="0">
                <a:latin typeface="Tahoma"/>
                <a:cs typeface="Tahoma"/>
              </a:rPr>
              <a:t>o	</a:t>
            </a:r>
            <a:r>
              <a:rPr sz="2400" b="1" spc="130" dirty="0">
                <a:latin typeface="Tahoma"/>
                <a:cs typeface="Tahoma"/>
              </a:rPr>
              <a:t>a</a:t>
            </a:r>
            <a:r>
              <a:rPr sz="2400" b="1" dirty="0">
                <a:latin typeface="Tahoma"/>
                <a:cs typeface="Tahoma"/>
              </a:rPr>
              <a:t>o	</a:t>
            </a:r>
            <a:r>
              <a:rPr sz="2400" b="1" spc="130" dirty="0">
                <a:latin typeface="Tahoma"/>
                <a:cs typeface="Tahoma"/>
              </a:rPr>
              <a:t>c</a:t>
            </a:r>
            <a:r>
              <a:rPr sz="2400" b="1" spc="125" dirty="0">
                <a:latin typeface="Tahoma"/>
                <a:cs typeface="Tahoma"/>
              </a:rPr>
              <a:t>omp</a:t>
            </a:r>
            <a:r>
              <a:rPr sz="2400" b="1" spc="130" dirty="0">
                <a:latin typeface="Tahoma"/>
                <a:cs typeface="Tahoma"/>
              </a:rPr>
              <a:t>a</a:t>
            </a:r>
            <a:r>
              <a:rPr sz="2400" b="1" spc="125" dirty="0">
                <a:latin typeface="Tahoma"/>
                <a:cs typeface="Tahoma"/>
              </a:rPr>
              <a:t>r</a:t>
            </a:r>
            <a:r>
              <a:rPr sz="2400" b="1" spc="130" dirty="0">
                <a:latin typeface="Tahoma"/>
                <a:cs typeface="Tahoma"/>
              </a:rPr>
              <a:t>t</a:t>
            </a:r>
            <a:r>
              <a:rPr sz="2400" b="1" spc="120" dirty="0">
                <a:latin typeface="Tahoma"/>
                <a:cs typeface="Tahoma"/>
              </a:rPr>
              <a:t>il</a:t>
            </a:r>
            <a:r>
              <a:rPr sz="2400" b="1" spc="130" dirty="0">
                <a:latin typeface="Tahoma"/>
                <a:cs typeface="Tahoma"/>
              </a:rPr>
              <a:t>ha</a:t>
            </a:r>
            <a:r>
              <a:rPr sz="2400" b="1" spc="125" dirty="0">
                <a:latin typeface="Tahoma"/>
                <a:cs typeface="Tahoma"/>
              </a:rPr>
              <a:t>m</a:t>
            </a:r>
            <a:r>
              <a:rPr sz="2400" b="1" spc="120" dirty="0">
                <a:latin typeface="Tahoma"/>
                <a:cs typeface="Tahoma"/>
              </a:rPr>
              <a:t>e</a:t>
            </a:r>
            <a:r>
              <a:rPr sz="2400" b="1" spc="130" dirty="0">
                <a:latin typeface="Tahoma"/>
                <a:cs typeface="Tahoma"/>
              </a:rPr>
              <a:t>nt</a:t>
            </a:r>
            <a:r>
              <a:rPr sz="2400" b="1" dirty="0">
                <a:latin typeface="Tahoma"/>
                <a:cs typeface="Tahoma"/>
              </a:rPr>
              <a:t>o	</a:t>
            </a:r>
            <a:r>
              <a:rPr sz="2400" b="1" spc="125" dirty="0">
                <a:latin typeface="Tahoma"/>
                <a:cs typeface="Tahoma"/>
              </a:rPr>
              <a:t>d</a:t>
            </a:r>
            <a:r>
              <a:rPr sz="2400" b="1" dirty="0">
                <a:latin typeface="Tahoma"/>
                <a:cs typeface="Tahoma"/>
              </a:rPr>
              <a:t>e  </a:t>
            </a:r>
            <a:r>
              <a:rPr sz="2400" b="1" spc="-5" dirty="0">
                <a:latin typeface="Tahoma"/>
                <a:cs typeface="Tahoma"/>
              </a:rPr>
              <a:t>hardware</a:t>
            </a:r>
            <a:endParaRPr sz="2400">
              <a:latin typeface="Tahoma"/>
              <a:cs typeface="Tahoma"/>
            </a:endParaRPr>
          </a:p>
          <a:p>
            <a:pPr marL="781050" indent="-199390">
              <a:lnSpc>
                <a:spcPts val="2670"/>
              </a:lnSpc>
              <a:buSzPct val="43750"/>
              <a:buFont typeface="Wingdings"/>
              <a:buChar char=""/>
              <a:tabLst>
                <a:tab pos="781050" algn="l"/>
              </a:tabLst>
            </a:pPr>
            <a:r>
              <a:rPr sz="2400" b="1" spc="-5" dirty="0">
                <a:latin typeface="Tahoma"/>
                <a:cs typeface="Tahoma"/>
              </a:rPr>
              <a:t>Sistemas Operacionais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Monoprogramados</a:t>
            </a:r>
            <a:endParaRPr sz="2400">
              <a:latin typeface="Tahoma"/>
              <a:cs typeface="Tahoma"/>
            </a:endParaRPr>
          </a:p>
          <a:p>
            <a:pPr marL="1211580" marR="90805" lvl="1" indent="-199390">
              <a:lnSpc>
                <a:spcPts val="2320"/>
              </a:lnSpc>
              <a:spcBef>
                <a:spcPts val="110"/>
              </a:spcBef>
              <a:buSzPct val="45000"/>
              <a:buFont typeface="Wingdings"/>
              <a:buChar char=""/>
              <a:tabLst>
                <a:tab pos="1211580" algn="l"/>
              </a:tabLst>
            </a:pPr>
            <a:r>
              <a:rPr sz="2000" b="1" spc="-5" dirty="0">
                <a:latin typeface="Tahoma"/>
                <a:cs typeface="Tahoma"/>
              </a:rPr>
              <a:t>Só permite um programa ativo </a:t>
            </a:r>
            <a:r>
              <a:rPr sz="2000" b="1" dirty="0">
                <a:latin typeface="Tahoma"/>
                <a:cs typeface="Tahoma"/>
              </a:rPr>
              <a:t>em um </a:t>
            </a:r>
            <a:r>
              <a:rPr sz="2000" b="1" spc="-5" dirty="0">
                <a:latin typeface="Tahoma"/>
                <a:cs typeface="Tahoma"/>
              </a:rPr>
              <a:t>dado período de  tempo, </a:t>
            </a:r>
            <a:r>
              <a:rPr sz="2000" b="1" dirty="0">
                <a:latin typeface="Tahoma"/>
                <a:cs typeface="Tahoma"/>
              </a:rPr>
              <a:t>o </a:t>
            </a:r>
            <a:r>
              <a:rPr sz="2000" b="1" spc="-5" dirty="0">
                <a:latin typeface="Tahoma"/>
                <a:cs typeface="Tahoma"/>
              </a:rPr>
              <a:t>qual permanece na memória até seu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término</a:t>
            </a:r>
            <a:endParaRPr sz="2000">
              <a:latin typeface="Tahoma"/>
              <a:cs typeface="Tahoma"/>
            </a:endParaRPr>
          </a:p>
          <a:p>
            <a:pPr marL="1211580" lvl="1" indent="-200025">
              <a:lnSpc>
                <a:spcPts val="2265"/>
              </a:lnSpc>
              <a:buSzPct val="45000"/>
              <a:buFont typeface="Wingdings"/>
              <a:buChar char=""/>
              <a:tabLst>
                <a:tab pos="1211580" algn="l"/>
              </a:tabLst>
            </a:pPr>
            <a:r>
              <a:rPr sz="2000" b="1" spc="-5" dirty="0">
                <a:latin typeface="Tahoma"/>
                <a:cs typeface="Tahoma"/>
              </a:rPr>
              <a:t>Ex: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413892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919" y="4046220"/>
            <a:ext cx="637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Sistemas Operacionais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Multiprogramados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060" y="4403090"/>
            <a:ext cx="7494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indent="-199390">
              <a:lnSpc>
                <a:spcPct val="100000"/>
              </a:lnSpc>
              <a:spcBef>
                <a:spcPts val="100"/>
              </a:spcBef>
              <a:buSzPct val="45000"/>
              <a:buFont typeface="Wingdings"/>
              <a:buChar char=""/>
              <a:tabLst>
                <a:tab pos="212090" algn="l"/>
                <a:tab pos="1440180" algn="l"/>
                <a:tab pos="2228850" algn="l"/>
                <a:tab pos="2728595" algn="l"/>
                <a:tab pos="3322954" algn="l"/>
                <a:tab pos="4753610" algn="l"/>
                <a:tab pos="7165975" algn="l"/>
              </a:tabLst>
            </a:pPr>
            <a:r>
              <a:rPr sz="2000" b="1" spc="-10" dirty="0">
                <a:latin typeface="Tahoma"/>
                <a:cs typeface="Tahoma"/>
              </a:rPr>
              <a:t>M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-5" dirty="0">
                <a:latin typeface="Tahoma"/>
                <a:cs typeface="Tahoma"/>
              </a:rPr>
              <a:t>nt</a:t>
            </a:r>
            <a:r>
              <a:rPr sz="2000" b="1" dirty="0">
                <a:latin typeface="Tahoma"/>
                <a:cs typeface="Tahoma"/>
              </a:rPr>
              <a:t>ém	m</a:t>
            </a:r>
            <a:r>
              <a:rPr sz="2000" b="1" spc="-10" dirty="0">
                <a:latin typeface="Tahoma"/>
                <a:cs typeface="Tahoma"/>
              </a:rPr>
              <a:t>a</a:t>
            </a:r>
            <a:r>
              <a:rPr sz="2000" b="1" dirty="0">
                <a:latin typeface="Tahoma"/>
                <a:cs typeface="Tahoma"/>
              </a:rPr>
              <a:t>is	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dirty="0">
                <a:latin typeface="Tahoma"/>
                <a:cs typeface="Tahoma"/>
              </a:rPr>
              <a:t>e	</a:t>
            </a:r>
            <a:r>
              <a:rPr sz="2000" b="1" spc="-5" dirty="0">
                <a:latin typeface="Tahoma"/>
                <a:cs typeface="Tahoma"/>
              </a:rPr>
              <a:t>u</a:t>
            </a:r>
            <a:r>
              <a:rPr sz="2000" b="1" dirty="0">
                <a:latin typeface="Tahoma"/>
                <a:cs typeface="Tahoma"/>
              </a:rPr>
              <a:t>m	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spc="-10" dirty="0">
                <a:latin typeface="Tahoma"/>
                <a:cs typeface="Tahoma"/>
              </a:rPr>
              <a:t>r</a:t>
            </a:r>
            <a:r>
              <a:rPr sz="2000" b="1" dirty="0">
                <a:latin typeface="Tahoma"/>
                <a:cs typeface="Tahoma"/>
              </a:rPr>
              <a:t>o</a:t>
            </a:r>
            <a:r>
              <a:rPr sz="2000" b="1" spc="-5" dirty="0">
                <a:latin typeface="Tahoma"/>
                <a:cs typeface="Tahoma"/>
              </a:rPr>
              <a:t>g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10" dirty="0">
                <a:latin typeface="Tahoma"/>
                <a:cs typeface="Tahoma"/>
              </a:rPr>
              <a:t>a</a:t>
            </a:r>
            <a:r>
              <a:rPr sz="2000" b="1" dirty="0">
                <a:latin typeface="Tahoma"/>
                <a:cs typeface="Tahoma"/>
              </a:rPr>
              <a:t>ma	</a:t>
            </a:r>
            <a:r>
              <a:rPr sz="2000" b="1" spc="-5" dirty="0">
                <a:latin typeface="Tahoma"/>
                <a:cs typeface="Tahoma"/>
              </a:rPr>
              <a:t>si</a:t>
            </a:r>
            <a:r>
              <a:rPr sz="2000" b="1" dirty="0">
                <a:latin typeface="Tahoma"/>
                <a:cs typeface="Tahoma"/>
              </a:rPr>
              <a:t>m</a:t>
            </a:r>
            <a:r>
              <a:rPr sz="2000" b="1" spc="-5" dirty="0">
                <a:latin typeface="Tahoma"/>
                <a:cs typeface="Tahoma"/>
              </a:rPr>
              <a:t>ul</a:t>
            </a:r>
            <a:r>
              <a:rPr sz="2000" b="1" spc="5" dirty="0">
                <a:latin typeface="Tahoma"/>
                <a:cs typeface="Tahoma"/>
              </a:rPr>
              <a:t>t</a:t>
            </a:r>
            <a:r>
              <a:rPr sz="2000" b="1" spc="-10" dirty="0">
                <a:latin typeface="Tahoma"/>
                <a:cs typeface="Tahoma"/>
              </a:rPr>
              <a:t>a</a:t>
            </a:r>
            <a:r>
              <a:rPr sz="2000" b="1" spc="-5" dirty="0">
                <a:latin typeface="Tahoma"/>
                <a:cs typeface="Tahoma"/>
              </a:rPr>
              <a:t>n</a:t>
            </a:r>
            <a:r>
              <a:rPr sz="2000" b="1" dirty="0">
                <a:latin typeface="Tahoma"/>
                <a:cs typeface="Tahoma"/>
              </a:rPr>
              <a:t>eame</a:t>
            </a:r>
            <a:r>
              <a:rPr sz="2000" b="1" spc="-5" dirty="0">
                <a:latin typeface="Tahoma"/>
                <a:cs typeface="Tahoma"/>
              </a:rPr>
              <a:t>nt</a:t>
            </a:r>
            <a:r>
              <a:rPr sz="2000" b="1" dirty="0">
                <a:latin typeface="Tahoma"/>
                <a:cs typeface="Tahoma"/>
              </a:rPr>
              <a:t>e	</a:t>
            </a:r>
            <a:r>
              <a:rPr sz="2000" b="1" spc="-5" dirty="0">
                <a:latin typeface="Tahoma"/>
                <a:cs typeface="Tahoma"/>
              </a:rPr>
              <a:t>na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1450" y="4699000"/>
            <a:ext cx="7293609" cy="9207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35"/>
              </a:spcBef>
              <a:tabLst>
                <a:tab pos="1310005" algn="l"/>
                <a:tab pos="2666365" algn="l"/>
                <a:tab pos="3408045" algn="l"/>
                <a:tab pos="4608195" algn="l"/>
                <a:tab pos="4933950" algn="l"/>
              </a:tabLst>
            </a:pPr>
            <a:r>
              <a:rPr sz="2000" b="1" spc="-10" dirty="0">
                <a:latin typeface="Tahoma"/>
                <a:cs typeface="Tahoma"/>
              </a:rPr>
              <a:t>m</a:t>
            </a:r>
            <a:r>
              <a:rPr sz="2000" b="1" dirty="0">
                <a:latin typeface="Tahoma"/>
                <a:cs typeface="Tahoma"/>
              </a:rPr>
              <a:t>emó</a:t>
            </a:r>
            <a:r>
              <a:rPr sz="2000" b="1" spc="-10" dirty="0">
                <a:latin typeface="Tahoma"/>
                <a:cs typeface="Tahoma"/>
              </a:rPr>
              <a:t>r</a:t>
            </a:r>
            <a:r>
              <a:rPr sz="2000" b="1" dirty="0">
                <a:latin typeface="Tahoma"/>
                <a:cs typeface="Tahoma"/>
              </a:rPr>
              <a:t>ia	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ri</a:t>
            </a:r>
            <a:r>
              <a:rPr sz="2000" b="1" spc="-5" dirty="0">
                <a:latin typeface="Tahoma"/>
                <a:cs typeface="Tahoma"/>
              </a:rPr>
              <a:t>nc</a:t>
            </a:r>
            <a:r>
              <a:rPr sz="2000" b="1" dirty="0">
                <a:latin typeface="Tahoma"/>
                <a:cs typeface="Tahoma"/>
              </a:rPr>
              <a:t>i</a:t>
            </a:r>
            <a:r>
              <a:rPr sz="2000" b="1" spc="-10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al,	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ara	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erm</a:t>
            </a:r>
            <a:r>
              <a:rPr sz="2000" b="1" spc="-5" dirty="0">
                <a:latin typeface="Tahoma"/>
                <a:cs typeface="Tahoma"/>
              </a:rPr>
              <a:t>it</a:t>
            </a:r>
            <a:r>
              <a:rPr sz="2000" b="1" dirty="0">
                <a:latin typeface="Tahoma"/>
                <a:cs typeface="Tahoma"/>
              </a:rPr>
              <a:t>ir	o	</a:t>
            </a:r>
            <a:r>
              <a:rPr sz="2000" b="1" spc="-5" dirty="0">
                <a:latin typeface="Tahoma"/>
                <a:cs typeface="Tahoma"/>
              </a:rPr>
              <a:t>c</a:t>
            </a:r>
            <a:r>
              <a:rPr sz="2000" b="1" dirty="0">
                <a:latin typeface="Tahoma"/>
                <a:cs typeface="Tahoma"/>
              </a:rPr>
              <a:t>om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spc="-10" dirty="0">
                <a:latin typeface="Tahoma"/>
                <a:cs typeface="Tahoma"/>
              </a:rPr>
              <a:t>a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t</a:t>
            </a:r>
            <a:r>
              <a:rPr sz="2000" b="1" dirty="0">
                <a:latin typeface="Tahoma"/>
                <a:cs typeface="Tahoma"/>
              </a:rPr>
              <a:t>i</a:t>
            </a:r>
            <a:r>
              <a:rPr sz="2000" b="1" spc="-5" dirty="0">
                <a:latin typeface="Tahoma"/>
                <a:cs typeface="Tahoma"/>
              </a:rPr>
              <a:t>lh</a:t>
            </a:r>
            <a:r>
              <a:rPr sz="2000" b="1" dirty="0">
                <a:latin typeface="Tahoma"/>
                <a:cs typeface="Tahoma"/>
              </a:rPr>
              <a:t>ame</a:t>
            </a:r>
            <a:r>
              <a:rPr sz="2000" b="1" spc="-5" dirty="0">
                <a:latin typeface="Tahoma"/>
                <a:cs typeface="Tahoma"/>
              </a:rPr>
              <a:t>nto  efetivo do tempo de UCP </a:t>
            </a:r>
            <a:r>
              <a:rPr sz="2000" b="1" dirty="0">
                <a:latin typeface="Tahoma"/>
                <a:cs typeface="Tahoma"/>
              </a:rPr>
              <a:t>e </a:t>
            </a:r>
            <a:r>
              <a:rPr sz="2000" b="1" spc="-5" dirty="0">
                <a:latin typeface="Tahoma"/>
                <a:cs typeface="Tahoma"/>
              </a:rPr>
              <a:t>demais recursos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255"/>
              </a:lnSpc>
            </a:pPr>
            <a:r>
              <a:rPr sz="2000" b="1" spc="-5" dirty="0">
                <a:latin typeface="Tahoma"/>
                <a:cs typeface="Tahoma"/>
              </a:rPr>
              <a:t>EX: Unix, VMS, Windows,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2060" y="536702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553" y="685799"/>
            <a:ext cx="4619455" cy="297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4800" spc="-10"/>
              <a:t>Aula </a:t>
            </a:r>
            <a:r>
              <a:rPr lang="en-US" sz="4800" spc="-5"/>
              <a:t>de Hoje</a:t>
            </a:r>
            <a:endParaRPr lang="en-US" sz="4800" spc="-10"/>
          </a:p>
        </p:txBody>
      </p:sp>
      <p:sp>
        <p:nvSpPr>
          <p:cNvPr id="3" name="object 3"/>
          <p:cNvSpPr txBox="1"/>
          <p:nvPr/>
        </p:nvSpPr>
        <p:spPr>
          <a:xfrm>
            <a:off x="3836592" y="3843867"/>
            <a:ext cx="4625947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453390" algn="l"/>
              </a:tabLst>
            </a:pP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Introdução</a:t>
            </a:r>
            <a:endParaRPr lang="en-US" sz="1500">
              <a:solidFill>
                <a:schemeClr val="bg2">
                  <a:lumMod val="75000"/>
                </a:schemeClr>
              </a:solidFill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680085" algn="l"/>
              </a:tabLst>
            </a:pP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Sistema</a:t>
            </a:r>
            <a:r>
              <a:rPr lang="en-US" sz="1500" b="1" spc="-65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Computacional</a:t>
            </a:r>
            <a:endParaRPr lang="en-US" sz="1500">
              <a:solidFill>
                <a:schemeClr val="bg2">
                  <a:lumMod val="75000"/>
                </a:schemeClr>
              </a:solidFill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680085" algn="l"/>
              </a:tabLst>
            </a:pPr>
            <a:r>
              <a:rPr lang="en-US" sz="1500" b="1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importância do</a:t>
            </a:r>
            <a:r>
              <a:rPr lang="en-US" sz="1500" b="1" spc="-5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SOs</a:t>
            </a:r>
            <a:endParaRPr lang="en-US" sz="1500">
              <a:solidFill>
                <a:schemeClr val="bg2">
                  <a:lumMod val="75000"/>
                </a:schemeClr>
              </a:solidFill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680085" algn="l"/>
              </a:tabLst>
            </a:pP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Definição do</a:t>
            </a:r>
            <a:r>
              <a:rPr lang="en-US" sz="1500" b="1" spc="-15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SO</a:t>
            </a:r>
            <a:endParaRPr lang="en-US" sz="1500">
              <a:solidFill>
                <a:schemeClr val="bg2">
                  <a:lumMod val="75000"/>
                </a:schemeClr>
              </a:solidFill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680085" algn="l"/>
              </a:tabLst>
            </a:pPr>
            <a:r>
              <a:rPr lang="en-US" sz="1500" b="1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interação com </a:t>
            </a:r>
            <a:r>
              <a:rPr lang="en-US" sz="1500" b="1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US" sz="1500" b="1" spc="-5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SO</a:t>
            </a:r>
            <a:endParaRPr lang="en-US" sz="1500">
              <a:solidFill>
                <a:schemeClr val="bg2">
                  <a:lumMod val="75000"/>
                </a:schemeClr>
              </a:solidFill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tabLst>
                <a:tab pos="680085" algn="l"/>
              </a:tabLst>
            </a:pPr>
            <a:r>
              <a:rPr lang="en-US" sz="1500" b="1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evolução do</a:t>
            </a:r>
            <a:r>
              <a:rPr lang="en-US" sz="1500" b="1" spc="-35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500" b="1" spc="-5">
                <a:solidFill>
                  <a:schemeClr val="bg2">
                    <a:lumMod val="75000"/>
                  </a:schemeClr>
                </a:solidFill>
              </a:rPr>
              <a:t>SOs</a:t>
            </a:r>
            <a:endParaRPr lang="en-US" sz="150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C1438-1C31-4415-9FC9-2D88325E4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1" r="14263" b="-3"/>
          <a:stretch/>
        </p:blipFill>
        <p:spPr>
          <a:xfrm>
            <a:off x="20" y="10"/>
            <a:ext cx="3479779" cy="423366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object 4"/>
          <p:cNvSpPr txBox="1"/>
          <p:nvPr/>
        </p:nvSpPr>
        <p:spPr>
          <a:xfrm>
            <a:off x="6605269" y="6366574"/>
            <a:ext cx="203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  <a:spcAft>
                <a:spcPts val="600"/>
              </a:spcAft>
            </a:pPr>
            <a:fld id="{81D60167-4931-47E6-BA6A-407CBD079E47}" type="slidenum">
              <a:rPr lang="pt-BR" dirty="0">
                <a:latin typeface="Arial"/>
                <a:cs typeface="Arial"/>
              </a:rPr>
              <a:pPr marL="38100">
                <a:lnSpc>
                  <a:spcPts val="2090"/>
                </a:lnSpc>
                <a:spcAft>
                  <a:spcPts val="600"/>
                </a:spcAft>
              </a:pPr>
              <a:t>5</a:t>
            </a:fld>
            <a:endParaRPr lang="pt-BR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651217"/>
            <a:ext cx="83820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752600"/>
            <a:ext cx="7872731" cy="18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indent="-107950">
              <a:lnSpc>
                <a:spcPct val="100000"/>
              </a:lnSpc>
              <a:spcBef>
                <a:spcPts val="100"/>
              </a:spcBef>
              <a:buSzPct val="95833"/>
              <a:buFont typeface="Times New Roman"/>
              <a:buChar char="•"/>
              <a:tabLst>
                <a:tab pos="1460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SOs Monoprogramáveis </a:t>
            </a:r>
            <a:r>
              <a:rPr sz="2400" b="1" dirty="0">
                <a:latin typeface="Times New Roman"/>
                <a:cs typeface="Times New Roman"/>
              </a:rPr>
              <a:t>ou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Monotarefa</a:t>
            </a:r>
            <a:endParaRPr sz="2400" dirty="0">
              <a:latin typeface="Times New Roman"/>
              <a:cs typeface="Times New Roman"/>
            </a:endParaRPr>
          </a:p>
          <a:p>
            <a:pPr marL="449580" marR="30480" lvl="1" indent="-201930">
              <a:lnSpc>
                <a:spcPct val="102000"/>
              </a:lnSpc>
              <a:buSzPct val="43750"/>
              <a:buFont typeface="Wingdings"/>
              <a:buChar char=""/>
              <a:tabLst>
                <a:tab pos="449580" algn="l"/>
              </a:tabLst>
            </a:pPr>
            <a:r>
              <a:rPr sz="2400" i="1" dirty="0">
                <a:latin typeface="Times New Roman"/>
                <a:cs typeface="Times New Roman"/>
              </a:rPr>
              <a:t>Se </a:t>
            </a:r>
            <a:r>
              <a:rPr sz="2400" i="1" spc="-5" dirty="0">
                <a:latin typeface="Times New Roman"/>
                <a:cs typeface="Times New Roman"/>
              </a:rPr>
              <a:t>caracterizam </a:t>
            </a:r>
            <a:r>
              <a:rPr sz="2400" i="1" dirty="0">
                <a:latin typeface="Times New Roman"/>
                <a:cs typeface="Times New Roman"/>
              </a:rPr>
              <a:t>por </a:t>
            </a:r>
            <a:r>
              <a:rPr sz="2400" i="1" spc="-5" dirty="0">
                <a:latin typeface="Times New Roman"/>
                <a:cs typeface="Times New Roman"/>
              </a:rPr>
              <a:t>permitir </a:t>
            </a:r>
            <a:r>
              <a:rPr sz="2400" i="1" dirty="0">
                <a:latin typeface="Times New Roman"/>
                <a:cs typeface="Times New Roman"/>
              </a:rPr>
              <a:t>que o </a:t>
            </a:r>
            <a:r>
              <a:rPr sz="2400" i="1" spc="-5" dirty="0">
                <a:latin typeface="Times New Roman"/>
                <a:cs typeface="Times New Roman"/>
              </a:rPr>
              <a:t>processador,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memória  </a:t>
            </a:r>
            <a:r>
              <a:rPr sz="2400" i="1" dirty="0">
                <a:latin typeface="Times New Roman"/>
                <a:cs typeface="Times New Roman"/>
              </a:rPr>
              <a:t>e os </a:t>
            </a:r>
            <a:r>
              <a:rPr sz="2400" i="1" spc="-5" dirty="0">
                <a:latin typeface="Times New Roman"/>
                <a:cs typeface="Times New Roman"/>
              </a:rPr>
              <a:t>periféricos permaneçam exclusivamente dedicados </a:t>
            </a:r>
            <a:r>
              <a:rPr sz="2400" i="1" dirty="0">
                <a:latin typeface="Times New Roman"/>
                <a:cs typeface="Times New Roman"/>
              </a:rPr>
              <a:t>à  </a:t>
            </a:r>
            <a:r>
              <a:rPr sz="2400" i="1" spc="-5" dirty="0">
                <a:latin typeface="Times New Roman"/>
                <a:cs typeface="Times New Roman"/>
              </a:rPr>
              <a:t>execução </a:t>
            </a:r>
            <a:r>
              <a:rPr sz="2400" i="1" dirty="0">
                <a:latin typeface="Times New Roman"/>
                <a:cs typeface="Times New Roman"/>
              </a:rPr>
              <a:t>de um </a:t>
            </a:r>
            <a:r>
              <a:rPr sz="2400" i="1" spc="-5" dirty="0">
                <a:latin typeface="Times New Roman"/>
                <a:cs typeface="Times New Roman"/>
              </a:rPr>
              <a:t>único programa. Recursos são </a:t>
            </a:r>
            <a:r>
              <a:rPr sz="2400" i="1" dirty="0">
                <a:latin typeface="Times New Roman"/>
                <a:cs typeface="Times New Roman"/>
              </a:rPr>
              <a:t>mal  </a:t>
            </a:r>
            <a:r>
              <a:rPr sz="2400" i="1" spc="-5" dirty="0">
                <a:latin typeface="Times New Roman"/>
                <a:cs typeface="Times New Roman"/>
              </a:rPr>
              <a:t>utilizados, entretanto </a:t>
            </a:r>
            <a:r>
              <a:rPr sz="2400" i="1" dirty="0">
                <a:latin typeface="Times New Roman"/>
                <a:cs typeface="Times New Roman"/>
              </a:rPr>
              <a:t>é </a:t>
            </a:r>
            <a:r>
              <a:rPr sz="2400" i="1" spc="-5" dirty="0">
                <a:latin typeface="Times New Roman"/>
                <a:cs typeface="Times New Roman"/>
              </a:rPr>
              <a:t>fácil </a:t>
            </a:r>
            <a:r>
              <a:rPr sz="2400" i="1" dirty="0">
                <a:latin typeface="Times New Roman"/>
                <a:cs typeface="Times New Roman"/>
              </a:rPr>
              <a:t>de </a:t>
            </a:r>
            <a:r>
              <a:rPr sz="2400" i="1" spc="-5" dirty="0">
                <a:latin typeface="Times New Roman"/>
                <a:cs typeface="Times New Roman"/>
              </a:rPr>
              <a:t>ser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implementado.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3657600"/>
            <a:ext cx="699262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A96F6-5FE9-42A8-A747-4115311DB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669" y="910749"/>
            <a:ext cx="8074660" cy="492443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51C079-761B-45ED-BCA2-8533B1B1DDF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2513617"/>
            <a:ext cx="8915400" cy="3354765"/>
          </a:xfrm>
        </p:spPr>
        <p:txBody>
          <a:bodyPr/>
          <a:lstStyle/>
          <a:p>
            <a:r>
              <a:rPr lang="pt-BR" dirty="0" err="1"/>
              <a:t>SOs</a:t>
            </a:r>
            <a:r>
              <a:rPr lang="pt-BR" dirty="0"/>
              <a:t> </a:t>
            </a:r>
            <a:r>
              <a:rPr lang="pt-BR" dirty="0" err="1"/>
              <a:t>Multiprogramáveis</a:t>
            </a:r>
            <a:r>
              <a:rPr lang="pt-BR" dirty="0"/>
              <a:t> ou Multitarefa</a:t>
            </a:r>
          </a:p>
          <a:p>
            <a:r>
              <a:rPr lang="pt-BR" dirty="0"/>
              <a:t>Nestes </a:t>
            </a:r>
            <a:r>
              <a:rPr lang="pt-BR" dirty="0" err="1"/>
              <a:t>Sos</a:t>
            </a:r>
            <a:r>
              <a:rPr lang="pt-BR" dirty="0"/>
              <a:t>, vários programas dividem os recursos do  sistema. As vantagens do uso destes sistemas são o  aumento da produtividade dos seus usuários e a  redução de custos, a partir do compartilhamento dos  diversos recursos do sistema.</a:t>
            </a:r>
          </a:p>
          <a:p>
            <a:r>
              <a:rPr lang="pt-BR" dirty="0"/>
              <a:t>Podem ser Multiusuário (mainframes, mini e  microcomputadores) ou Monousuário (PCs e  estações de trabalho). É possível que ele execute  diversas tarefas concorrentemente ou mesmo  simultaneamente (Multiprocessamento) o que  caracterizou o surgimento dos </a:t>
            </a:r>
            <a:r>
              <a:rPr lang="pt-BR" dirty="0" err="1"/>
              <a:t>SOs</a:t>
            </a:r>
            <a:r>
              <a:rPr lang="pt-BR" dirty="0"/>
              <a:t> Multitarefa</a:t>
            </a:r>
          </a:p>
        </p:txBody>
      </p:sp>
    </p:spTree>
    <p:extLst>
      <p:ext uri="{BB962C8B-B14F-4D97-AF65-F5344CB8AC3E}">
        <p14:creationId xmlns:p14="http://schemas.microsoft.com/office/powerpoint/2010/main" val="71680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02347"/>
            <a:ext cx="8305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939290"/>
            <a:ext cx="8375650" cy="203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660" marR="5080" indent="-314960">
              <a:lnSpc>
                <a:spcPts val="39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27660" algn="l"/>
              </a:tabLst>
            </a:pPr>
            <a:r>
              <a:rPr sz="3200" spc="-5" dirty="0">
                <a:latin typeface="Arial"/>
                <a:cs typeface="Arial"/>
              </a:rPr>
              <a:t>Os SOs </a:t>
            </a:r>
            <a:r>
              <a:rPr sz="3200" b="1" spc="-10" dirty="0">
                <a:latin typeface="Arial"/>
                <a:cs typeface="Arial"/>
              </a:rPr>
              <a:t>Multiprogramáveis/Multitarefa  </a:t>
            </a:r>
            <a:r>
              <a:rPr sz="3200" spc="-10" dirty="0">
                <a:latin typeface="Arial"/>
                <a:cs typeface="Arial"/>
              </a:rPr>
              <a:t>podem </a:t>
            </a:r>
            <a:r>
              <a:rPr sz="3200" dirty="0">
                <a:latin typeface="Arial"/>
                <a:cs typeface="Arial"/>
              </a:rPr>
              <a:t>ser classificados </a:t>
            </a:r>
            <a:r>
              <a:rPr sz="3200" spc="-5" dirty="0">
                <a:latin typeface="Arial"/>
                <a:cs typeface="Arial"/>
              </a:rPr>
              <a:t>pela forma </a:t>
            </a:r>
            <a:r>
              <a:rPr sz="3200" dirty="0">
                <a:latin typeface="Arial"/>
                <a:cs typeface="Arial"/>
              </a:rPr>
              <a:t>com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que  suas aplicações </a:t>
            </a:r>
            <a:r>
              <a:rPr sz="3200" dirty="0">
                <a:latin typeface="Arial"/>
                <a:cs typeface="Arial"/>
              </a:rPr>
              <a:t>são </a:t>
            </a:r>
            <a:r>
              <a:rPr sz="3200" spc="-5" dirty="0">
                <a:latin typeface="Arial"/>
                <a:cs typeface="Arial"/>
              </a:rPr>
              <a:t>gerenciadas, podendo  </a:t>
            </a:r>
            <a:r>
              <a:rPr sz="3200" dirty="0">
                <a:latin typeface="Arial"/>
                <a:cs typeface="Arial"/>
              </a:rPr>
              <a:t>ser </a:t>
            </a:r>
            <a:r>
              <a:rPr sz="3200" spc="-5" dirty="0">
                <a:latin typeface="Arial"/>
                <a:cs typeface="Arial"/>
              </a:rPr>
              <a:t>divididos conforme mostra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gráfico.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3544" y="3996127"/>
            <a:ext cx="6057900" cy="2713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70" y="1788159"/>
            <a:ext cx="6694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3600" spc="-532" baseline="5787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Tahoma"/>
                <a:cs typeface="Tahoma"/>
              </a:rPr>
              <a:t>Classificação quanto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interação</a:t>
            </a:r>
            <a:r>
              <a:rPr sz="2400" b="1" spc="10" dirty="0">
                <a:latin typeface="Tahoma"/>
                <a:cs typeface="Tahoma"/>
              </a:rPr>
              <a:t> </a:t>
            </a:r>
            <a:r>
              <a:rPr sz="2400" b="1" spc="-30" dirty="0">
                <a:latin typeface="Tahoma"/>
                <a:cs typeface="Tahoma"/>
              </a:rPr>
              <a:t>permitida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959" y="2142490"/>
            <a:ext cx="274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fator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determinante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330" y="2641600"/>
            <a:ext cx="6317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S.O. para processamento em Batch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(lote)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" y="366649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2998470"/>
            <a:ext cx="7730490" cy="12166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1454" marR="8255" indent="-199390">
              <a:lnSpc>
                <a:spcPts val="2320"/>
              </a:lnSpc>
              <a:spcBef>
                <a:spcPts val="240"/>
              </a:spcBef>
              <a:buSzPct val="45000"/>
              <a:buFont typeface="Wingdings"/>
              <a:buChar char=""/>
              <a:tabLst>
                <a:tab pos="212090" algn="l"/>
              </a:tabLst>
            </a:pPr>
            <a:r>
              <a:rPr sz="2000" b="1" spc="-5" dirty="0">
                <a:latin typeface="Tahoma"/>
                <a:cs typeface="Tahoma"/>
              </a:rPr>
              <a:t>Os jobs dos usuários são submetidos </a:t>
            </a:r>
            <a:r>
              <a:rPr sz="2000" b="1" dirty="0">
                <a:latin typeface="Tahoma"/>
                <a:cs typeface="Tahoma"/>
              </a:rPr>
              <a:t>em </a:t>
            </a:r>
            <a:r>
              <a:rPr sz="2000" b="1" spc="-5" dirty="0">
                <a:latin typeface="Tahoma"/>
                <a:cs typeface="Tahoma"/>
              </a:rPr>
              <a:t>ordem sequencial  para 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execução</a:t>
            </a:r>
            <a:endParaRPr sz="2000">
              <a:latin typeface="Tahoma"/>
              <a:cs typeface="Tahoma"/>
            </a:endParaRPr>
          </a:p>
          <a:p>
            <a:pPr marL="211454" marR="5080">
              <a:lnSpc>
                <a:spcPts val="2330"/>
              </a:lnSpc>
              <a:spcBef>
                <a:spcPts val="5"/>
              </a:spcBef>
            </a:pPr>
            <a:r>
              <a:rPr sz="2000" b="1" spc="-5" dirty="0">
                <a:latin typeface="Tahoma"/>
                <a:cs typeface="Tahoma"/>
              </a:rPr>
              <a:t>Não existe interação entre </a:t>
            </a:r>
            <a:r>
              <a:rPr sz="2000" b="1" dirty="0">
                <a:latin typeface="Tahoma"/>
                <a:cs typeface="Tahoma"/>
              </a:rPr>
              <a:t>o </a:t>
            </a:r>
            <a:r>
              <a:rPr sz="2000" b="1" spc="-5" dirty="0">
                <a:latin typeface="Tahoma"/>
                <a:cs typeface="Tahoma"/>
              </a:rPr>
              <a:t>usuário </a:t>
            </a:r>
            <a:r>
              <a:rPr sz="2000" b="1" dirty="0">
                <a:latin typeface="Tahoma"/>
                <a:cs typeface="Tahoma"/>
              </a:rPr>
              <a:t>e o </a:t>
            </a:r>
            <a:r>
              <a:rPr sz="2000" b="1" spc="-5" dirty="0">
                <a:latin typeface="Tahoma"/>
                <a:cs typeface="Tahoma"/>
              </a:rPr>
              <a:t>job durante sua  execução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399" y="765517"/>
            <a:ext cx="822833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3879910" y="2203510"/>
            <a:ext cx="622300" cy="317500"/>
            <a:chOff x="3879910" y="2203510"/>
            <a:chExt cx="622300" cy="317500"/>
          </a:xfrm>
        </p:grpSpPr>
        <p:sp>
          <p:nvSpPr>
            <p:cNvPr id="9" name="object 9"/>
            <p:cNvSpPr/>
            <p:nvPr/>
          </p:nvSpPr>
          <p:spPr>
            <a:xfrm>
              <a:off x="3886200" y="22097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457200" y="0"/>
                  </a:moveTo>
                  <a:lnTo>
                    <a:pt x="4572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304800"/>
                  </a:lnTo>
                  <a:lnTo>
                    <a:pt x="6096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22097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76200"/>
                  </a:moveTo>
                  <a:lnTo>
                    <a:pt x="457200" y="76200"/>
                  </a:lnTo>
                  <a:lnTo>
                    <a:pt x="457200" y="0"/>
                  </a:lnTo>
                  <a:lnTo>
                    <a:pt x="609600" y="152400"/>
                  </a:lnTo>
                  <a:lnTo>
                    <a:pt x="457200" y="304800"/>
                  </a:lnTo>
                  <a:lnTo>
                    <a:pt x="4572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25670" y="2166620"/>
            <a:ext cx="2610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Tempo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resposta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7800" y="4724400"/>
            <a:ext cx="1286510" cy="675640"/>
          </a:xfrm>
          <a:prstGeom prst="rect">
            <a:avLst/>
          </a:prstGeom>
          <a:solidFill>
            <a:srgbClr val="FFFF99"/>
          </a:solidFill>
          <a:ln w="12579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470"/>
              </a:spcBef>
            </a:pPr>
            <a:r>
              <a:rPr sz="2000" b="1" spc="-5" dirty="0">
                <a:latin typeface="Tahoma"/>
                <a:cs typeface="Tahoma"/>
              </a:rPr>
              <a:t>UCP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46310" y="4718110"/>
          <a:ext cx="2733038" cy="6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JOB</a:t>
                      </a:r>
                      <a:r>
                        <a:rPr sz="1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JOB</a:t>
                      </a:r>
                      <a:r>
                        <a:rPr sz="1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JOB</a:t>
                      </a:r>
                      <a:r>
                        <a:rPr sz="1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JOB</a:t>
                      </a:r>
                      <a:r>
                        <a:rPr sz="1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4489510" y="4718110"/>
            <a:ext cx="765810" cy="689610"/>
            <a:chOff x="4489510" y="4718110"/>
            <a:chExt cx="765810" cy="689610"/>
          </a:xfrm>
        </p:grpSpPr>
        <p:sp>
          <p:nvSpPr>
            <p:cNvPr id="15" name="object 15"/>
            <p:cNvSpPr/>
            <p:nvPr/>
          </p:nvSpPr>
          <p:spPr>
            <a:xfrm>
              <a:off x="4495800" y="4724400"/>
              <a:ext cx="753110" cy="676910"/>
            </a:xfrm>
            <a:custGeom>
              <a:avLst/>
              <a:gdLst/>
              <a:ahLst/>
              <a:cxnLst/>
              <a:rect l="l" t="t" r="r" b="b"/>
              <a:pathLst>
                <a:path w="753110" h="676910">
                  <a:moveTo>
                    <a:pt x="563879" y="0"/>
                  </a:moveTo>
                  <a:lnTo>
                    <a:pt x="563879" y="168910"/>
                  </a:lnTo>
                  <a:lnTo>
                    <a:pt x="0" y="168910"/>
                  </a:lnTo>
                  <a:lnTo>
                    <a:pt x="0" y="506730"/>
                  </a:lnTo>
                  <a:lnTo>
                    <a:pt x="563879" y="506730"/>
                  </a:lnTo>
                  <a:lnTo>
                    <a:pt x="563879" y="676910"/>
                  </a:lnTo>
                  <a:lnTo>
                    <a:pt x="753110" y="337819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5800" y="4724400"/>
              <a:ext cx="753110" cy="676910"/>
            </a:xfrm>
            <a:custGeom>
              <a:avLst/>
              <a:gdLst/>
              <a:ahLst/>
              <a:cxnLst/>
              <a:rect l="l" t="t" r="r" b="b"/>
              <a:pathLst>
                <a:path w="753110" h="676910">
                  <a:moveTo>
                    <a:pt x="0" y="168910"/>
                  </a:moveTo>
                  <a:lnTo>
                    <a:pt x="563879" y="168910"/>
                  </a:lnTo>
                  <a:lnTo>
                    <a:pt x="563879" y="0"/>
                  </a:lnTo>
                  <a:lnTo>
                    <a:pt x="753110" y="337819"/>
                  </a:lnTo>
                  <a:lnTo>
                    <a:pt x="563879" y="676910"/>
                  </a:lnTo>
                  <a:lnTo>
                    <a:pt x="563879" y="506730"/>
                  </a:lnTo>
                  <a:lnTo>
                    <a:pt x="0" y="506730"/>
                  </a:lnTo>
                  <a:lnTo>
                    <a:pt x="0" y="16891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70" y="1788159"/>
            <a:ext cx="65093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3600" spc="-540" baseline="5787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Tahoma"/>
                <a:cs typeface="Tahoma"/>
              </a:rPr>
              <a:t>S.O. para processamento em Batch</a:t>
            </a:r>
            <a:r>
              <a:rPr sz="2400" b="1" spc="-20" dirty="0">
                <a:latin typeface="Tahoma"/>
                <a:cs typeface="Tahoma"/>
              </a:rPr>
              <a:t> (lote)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" y="808990"/>
            <a:ext cx="922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4400" spc="-1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4400" spc="5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4400" spc="-5" dirty="0">
                <a:solidFill>
                  <a:srgbClr val="FF3300"/>
                </a:solidFill>
                <a:latin typeface="Arial"/>
                <a:cs typeface="Arial"/>
              </a:rPr>
              <a:t>ro</a:t>
            </a:r>
            <a:r>
              <a:rPr sz="4400" spc="-10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4400" spc="-5" dirty="0">
                <a:solidFill>
                  <a:srgbClr val="FF3300"/>
                </a:solidFill>
                <a:latin typeface="Arial"/>
                <a:cs typeface="Arial"/>
              </a:rPr>
              <a:t>ução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208529"/>
            <a:ext cx="8321040" cy="422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19" y="1711959"/>
            <a:ext cx="247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215900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S.O.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Interativo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530" y="27368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2068829"/>
            <a:ext cx="7731125" cy="15125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11454" marR="6350" indent="-199390">
              <a:lnSpc>
                <a:spcPts val="2330"/>
              </a:lnSpc>
              <a:spcBef>
                <a:spcPts val="235"/>
              </a:spcBef>
              <a:buSzPct val="45000"/>
              <a:buFont typeface="Wingdings"/>
              <a:buChar char=""/>
              <a:tabLst>
                <a:tab pos="212090" algn="l"/>
                <a:tab pos="548005" algn="l"/>
                <a:tab pos="1678305" algn="l"/>
                <a:tab pos="2814955" algn="l"/>
                <a:tab pos="3429000" algn="l"/>
                <a:tab pos="3856990" algn="l"/>
                <a:tab pos="5080000" algn="l"/>
                <a:tab pos="6464935" algn="l"/>
                <a:tab pos="7139940" algn="l"/>
              </a:tabLst>
            </a:pPr>
            <a:r>
              <a:rPr sz="2000" b="1" dirty="0">
                <a:latin typeface="Tahoma"/>
                <a:cs typeface="Tahoma"/>
              </a:rPr>
              <a:t>O	</a:t>
            </a:r>
            <a:r>
              <a:rPr sz="2000" b="1" spc="-5" dirty="0">
                <a:latin typeface="Tahoma"/>
                <a:cs typeface="Tahoma"/>
              </a:rPr>
              <a:t>sis</a:t>
            </a:r>
            <a:r>
              <a:rPr sz="2000" b="1" spc="5" dirty="0">
                <a:latin typeface="Tahoma"/>
                <a:cs typeface="Tahoma"/>
              </a:rPr>
              <a:t>t</a:t>
            </a:r>
            <a:r>
              <a:rPr sz="2000" b="1" spc="-10" dirty="0">
                <a:latin typeface="Tahoma"/>
                <a:cs typeface="Tahoma"/>
              </a:rPr>
              <a:t>e</a:t>
            </a:r>
            <a:r>
              <a:rPr sz="2000" b="1" dirty="0">
                <a:latin typeface="Tahoma"/>
                <a:cs typeface="Tahoma"/>
              </a:rPr>
              <a:t>ma	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spc="-10" dirty="0">
                <a:latin typeface="Tahoma"/>
                <a:cs typeface="Tahoma"/>
              </a:rPr>
              <a:t>e</a:t>
            </a:r>
            <a:r>
              <a:rPr sz="2000" b="1" dirty="0">
                <a:latin typeface="Tahoma"/>
                <a:cs typeface="Tahoma"/>
              </a:rPr>
              <a:t>rm</a:t>
            </a:r>
            <a:r>
              <a:rPr sz="2000" b="1" spc="-5" dirty="0">
                <a:latin typeface="Tahoma"/>
                <a:cs typeface="Tahoma"/>
              </a:rPr>
              <a:t>i</a:t>
            </a:r>
            <a:r>
              <a:rPr sz="2000" b="1" spc="5" dirty="0">
                <a:latin typeface="Tahoma"/>
                <a:cs typeface="Tahoma"/>
              </a:rPr>
              <a:t>t</a:t>
            </a:r>
            <a:r>
              <a:rPr sz="2000" b="1" dirty="0">
                <a:latin typeface="Tahoma"/>
                <a:cs typeface="Tahoma"/>
              </a:rPr>
              <a:t>e	</a:t>
            </a:r>
            <a:r>
              <a:rPr sz="2000" b="1" spc="-5" dirty="0">
                <a:latin typeface="Tahoma"/>
                <a:cs typeface="Tahoma"/>
              </a:rPr>
              <a:t>qu</a:t>
            </a:r>
            <a:r>
              <a:rPr sz="2000" b="1" dirty="0">
                <a:latin typeface="Tahoma"/>
                <a:cs typeface="Tahoma"/>
              </a:rPr>
              <a:t>e	os	</a:t>
            </a:r>
            <a:r>
              <a:rPr sz="2000" b="1" spc="-5" dirty="0">
                <a:latin typeface="Tahoma"/>
                <a:cs typeface="Tahoma"/>
              </a:rPr>
              <a:t>usu</a:t>
            </a:r>
            <a:r>
              <a:rPr sz="2000" b="1" dirty="0">
                <a:latin typeface="Tahoma"/>
                <a:cs typeface="Tahoma"/>
              </a:rPr>
              <a:t>ár</a:t>
            </a:r>
            <a:r>
              <a:rPr sz="2000" b="1" spc="-5" dirty="0">
                <a:latin typeface="Tahoma"/>
                <a:cs typeface="Tahoma"/>
              </a:rPr>
              <a:t>i</a:t>
            </a:r>
            <a:r>
              <a:rPr sz="2000" b="1" dirty="0">
                <a:latin typeface="Tahoma"/>
                <a:cs typeface="Tahoma"/>
              </a:rPr>
              <a:t>os	i</a:t>
            </a:r>
            <a:r>
              <a:rPr sz="2000" b="1" spc="-5" dirty="0">
                <a:latin typeface="Tahoma"/>
                <a:cs typeface="Tahoma"/>
              </a:rPr>
              <a:t>nt</a:t>
            </a:r>
            <a:r>
              <a:rPr sz="2000" b="1" dirty="0">
                <a:latin typeface="Tahoma"/>
                <a:cs typeface="Tahoma"/>
              </a:rPr>
              <a:t>er</a:t>
            </a:r>
            <a:r>
              <a:rPr sz="2000" b="1" spc="-10" dirty="0">
                <a:latin typeface="Tahoma"/>
                <a:cs typeface="Tahoma"/>
              </a:rPr>
              <a:t>a</a:t>
            </a:r>
            <a:r>
              <a:rPr sz="2000" b="1" dirty="0">
                <a:latin typeface="Tahoma"/>
                <a:cs typeface="Tahoma"/>
              </a:rPr>
              <a:t>jam	c</a:t>
            </a:r>
            <a:r>
              <a:rPr sz="2000" b="1" spc="-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m	</a:t>
            </a:r>
            <a:r>
              <a:rPr sz="2000" b="1" spc="-5" dirty="0">
                <a:latin typeface="Tahoma"/>
                <a:cs typeface="Tahoma"/>
              </a:rPr>
              <a:t>su</a:t>
            </a:r>
            <a:r>
              <a:rPr sz="2000" b="1" dirty="0">
                <a:latin typeface="Tahoma"/>
                <a:cs typeface="Tahoma"/>
              </a:rPr>
              <a:t>as  </a:t>
            </a:r>
            <a:r>
              <a:rPr sz="2000" b="1" spc="-5" dirty="0">
                <a:latin typeface="Tahoma"/>
                <a:cs typeface="Tahoma"/>
              </a:rPr>
              <a:t>computações na forma de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diálogo</a:t>
            </a:r>
            <a:endParaRPr sz="2000" dirty="0">
              <a:latin typeface="Tahoma"/>
              <a:cs typeface="Tahoma"/>
            </a:endParaRPr>
          </a:p>
          <a:p>
            <a:pPr marL="211454">
              <a:lnSpc>
                <a:spcPts val="2220"/>
              </a:lnSpc>
              <a:tabLst>
                <a:tab pos="1225550" algn="l"/>
                <a:tab pos="1754505" algn="l"/>
                <a:tab pos="3265804" algn="l"/>
                <a:tab pos="4093210" algn="l"/>
                <a:tab pos="5348605" algn="l"/>
                <a:tab pos="7396480" algn="l"/>
              </a:tabLst>
            </a:pP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o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spc="-10" dirty="0">
                <a:latin typeface="Tahoma"/>
                <a:cs typeface="Tahoma"/>
              </a:rPr>
              <a:t>e</a:t>
            </a:r>
            <a:r>
              <a:rPr sz="2000" b="1" dirty="0">
                <a:latin typeface="Tahoma"/>
                <a:cs typeface="Tahoma"/>
              </a:rPr>
              <a:t>m	</a:t>
            </a:r>
            <a:r>
              <a:rPr sz="2000" b="1" spc="-5" dirty="0">
                <a:latin typeface="Tahoma"/>
                <a:cs typeface="Tahoma"/>
              </a:rPr>
              <a:t>s</a:t>
            </a:r>
            <a:r>
              <a:rPr sz="2000" b="1" dirty="0">
                <a:latin typeface="Tahoma"/>
                <a:cs typeface="Tahoma"/>
              </a:rPr>
              <a:t>er	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je</a:t>
            </a:r>
            <a:r>
              <a:rPr sz="2000" b="1" spc="-5" dirty="0">
                <a:latin typeface="Tahoma"/>
                <a:cs typeface="Tahoma"/>
              </a:rPr>
              <a:t>t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-5" dirty="0">
                <a:latin typeface="Tahoma"/>
                <a:cs typeface="Tahoma"/>
              </a:rPr>
              <a:t>do</a:t>
            </a:r>
            <a:r>
              <a:rPr sz="2000" b="1" dirty="0">
                <a:latin typeface="Tahoma"/>
                <a:cs typeface="Tahoma"/>
              </a:rPr>
              <a:t>s	</a:t>
            </a:r>
            <a:r>
              <a:rPr sz="2000" b="1" spc="-5" dirty="0">
                <a:latin typeface="Tahoma"/>
                <a:cs typeface="Tahoma"/>
              </a:rPr>
              <a:t>c</a:t>
            </a:r>
            <a:r>
              <a:rPr sz="2000" b="1" dirty="0">
                <a:latin typeface="Tahoma"/>
                <a:cs typeface="Tahoma"/>
              </a:rPr>
              <a:t>omo	</a:t>
            </a:r>
            <a:r>
              <a:rPr sz="2000" b="1" spc="-5" dirty="0">
                <a:latin typeface="Tahoma"/>
                <a:cs typeface="Tahoma"/>
              </a:rPr>
              <a:t>sist</a:t>
            </a:r>
            <a:r>
              <a:rPr sz="2000" b="1" dirty="0">
                <a:latin typeface="Tahoma"/>
                <a:cs typeface="Tahoma"/>
              </a:rPr>
              <a:t>emas	mo</a:t>
            </a:r>
            <a:r>
              <a:rPr sz="2000" b="1" spc="-5" dirty="0">
                <a:latin typeface="Tahoma"/>
                <a:cs typeface="Tahoma"/>
              </a:rPr>
              <a:t>no</a:t>
            </a:r>
            <a:r>
              <a:rPr sz="2000" b="1" spc="5" dirty="0">
                <a:latin typeface="Tahoma"/>
                <a:cs typeface="Tahoma"/>
              </a:rPr>
              <a:t>-</a:t>
            </a:r>
            <a:r>
              <a:rPr sz="2000" b="1" spc="-5" dirty="0">
                <a:latin typeface="Tahoma"/>
                <a:cs typeface="Tahoma"/>
              </a:rPr>
              <a:t>usu</a:t>
            </a:r>
            <a:r>
              <a:rPr sz="2000" b="1" dirty="0">
                <a:latin typeface="Tahoma"/>
                <a:cs typeface="Tahoma"/>
              </a:rPr>
              <a:t>á</a:t>
            </a:r>
            <a:r>
              <a:rPr sz="2000" b="1" spc="-10" dirty="0">
                <a:latin typeface="Tahoma"/>
                <a:cs typeface="Tahoma"/>
              </a:rPr>
              <a:t>r</a:t>
            </a:r>
            <a:r>
              <a:rPr sz="2000" b="1" dirty="0">
                <a:latin typeface="Tahoma"/>
                <a:cs typeface="Tahoma"/>
              </a:rPr>
              <a:t>i</a:t>
            </a:r>
            <a:r>
              <a:rPr sz="2000" b="1" spc="-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s	</a:t>
            </a:r>
            <a:r>
              <a:rPr sz="2000" b="1" spc="-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u</a:t>
            </a:r>
            <a:endParaRPr sz="2000" dirty="0">
              <a:latin typeface="Tahoma"/>
              <a:cs typeface="Tahoma"/>
            </a:endParaRPr>
          </a:p>
          <a:p>
            <a:pPr marL="211454" marR="5080">
              <a:lnSpc>
                <a:spcPts val="233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multi-usuários (usando conceitos de multiprogramação </a:t>
            </a:r>
            <a:r>
              <a:rPr sz="2000" b="1" dirty="0">
                <a:latin typeface="Tahoma"/>
                <a:cs typeface="Tahoma"/>
              </a:rPr>
              <a:t>e  </a:t>
            </a:r>
            <a:r>
              <a:rPr sz="2000" b="1" spc="-5" dirty="0">
                <a:latin typeface="Tahoma"/>
                <a:cs typeface="Tahoma"/>
              </a:rPr>
              <a:t>time-sharing)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768057"/>
            <a:ext cx="7848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754822" y="3996372"/>
            <a:ext cx="2136775" cy="1602105"/>
            <a:chOff x="1754822" y="3996372"/>
            <a:chExt cx="2136775" cy="1602105"/>
          </a:xfrm>
        </p:grpSpPr>
        <p:sp>
          <p:nvSpPr>
            <p:cNvPr id="7" name="object 7"/>
            <p:cNvSpPr/>
            <p:nvPr/>
          </p:nvSpPr>
          <p:spPr>
            <a:xfrm>
              <a:off x="1760220" y="4001769"/>
              <a:ext cx="2125980" cy="1591310"/>
            </a:xfrm>
            <a:custGeom>
              <a:avLst/>
              <a:gdLst/>
              <a:ahLst/>
              <a:cxnLst/>
              <a:rect l="l" t="t" r="r" b="b"/>
              <a:pathLst>
                <a:path w="2125979" h="1591310">
                  <a:moveTo>
                    <a:pt x="0" y="1591309"/>
                  </a:moveTo>
                  <a:lnTo>
                    <a:pt x="1062990" y="1591309"/>
                  </a:lnTo>
                  <a:lnTo>
                    <a:pt x="1062990" y="0"/>
                  </a:lnTo>
                  <a:lnTo>
                    <a:pt x="0" y="0"/>
                  </a:lnTo>
                  <a:lnTo>
                    <a:pt x="0" y="1591309"/>
                  </a:lnTo>
                  <a:close/>
                </a:path>
                <a:path w="2125979" h="1591310">
                  <a:moveTo>
                    <a:pt x="1062990" y="1591309"/>
                  </a:moveTo>
                  <a:lnTo>
                    <a:pt x="2125980" y="1591309"/>
                  </a:lnTo>
                  <a:lnTo>
                    <a:pt x="2125980" y="0"/>
                  </a:lnTo>
                  <a:lnTo>
                    <a:pt x="1062990" y="0"/>
                  </a:lnTo>
                  <a:lnTo>
                    <a:pt x="1062990" y="1591309"/>
                  </a:lnTo>
                  <a:close/>
                </a:path>
              </a:pathLst>
            </a:custGeom>
            <a:ln w="10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0390" y="4481829"/>
              <a:ext cx="265430" cy="64769"/>
            </a:xfrm>
            <a:custGeom>
              <a:avLst/>
              <a:gdLst/>
              <a:ahLst/>
              <a:cxnLst/>
              <a:rect l="l" t="t" r="r" b="b"/>
              <a:pathLst>
                <a:path w="265429" h="64770">
                  <a:moveTo>
                    <a:pt x="26543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265430" y="64770"/>
                  </a:lnTo>
                  <a:lnTo>
                    <a:pt x="265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5570" y="4033519"/>
              <a:ext cx="1028700" cy="1492250"/>
            </a:xfrm>
            <a:custGeom>
              <a:avLst/>
              <a:gdLst/>
              <a:ahLst/>
              <a:cxnLst/>
              <a:rect l="l" t="t" r="r" b="b"/>
              <a:pathLst>
                <a:path w="1028700" h="1492250">
                  <a:moveTo>
                    <a:pt x="464819" y="513079"/>
                  </a:moveTo>
                  <a:lnTo>
                    <a:pt x="730250" y="513079"/>
                  </a:lnTo>
                  <a:lnTo>
                    <a:pt x="730250" y="448309"/>
                  </a:lnTo>
                  <a:lnTo>
                    <a:pt x="464819" y="448309"/>
                  </a:lnTo>
                  <a:lnTo>
                    <a:pt x="464819" y="513079"/>
                  </a:lnTo>
                  <a:close/>
                </a:path>
                <a:path w="1028700" h="1492250">
                  <a:moveTo>
                    <a:pt x="167640" y="31749"/>
                  </a:moveTo>
                  <a:lnTo>
                    <a:pt x="1028700" y="31749"/>
                  </a:lnTo>
                  <a:lnTo>
                    <a:pt x="1028700" y="1492249"/>
                  </a:lnTo>
                  <a:lnTo>
                    <a:pt x="167640" y="1492249"/>
                  </a:lnTo>
                </a:path>
                <a:path w="1028700" h="1492250">
                  <a:moveTo>
                    <a:pt x="0" y="166369"/>
                  </a:moveTo>
                  <a:lnTo>
                    <a:pt x="132080" y="166369"/>
                  </a:lnTo>
                  <a:lnTo>
                    <a:pt x="132080" y="0"/>
                  </a:lnTo>
                  <a:lnTo>
                    <a:pt x="0" y="0"/>
                  </a:lnTo>
                  <a:lnTo>
                    <a:pt x="0" y="166369"/>
                  </a:lnTo>
                  <a:close/>
                </a:path>
              </a:pathLst>
            </a:custGeom>
            <a:ln w="3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1970" y="4761229"/>
              <a:ext cx="796290" cy="731520"/>
            </a:xfrm>
            <a:custGeom>
              <a:avLst/>
              <a:gdLst/>
              <a:ahLst/>
              <a:cxnLst/>
              <a:rect l="l" t="t" r="r" b="b"/>
              <a:pathLst>
                <a:path w="796289" h="731520">
                  <a:moveTo>
                    <a:pt x="0" y="35560"/>
                  </a:moveTo>
                  <a:lnTo>
                    <a:pt x="31750" y="35560"/>
                  </a:lnTo>
                  <a:lnTo>
                    <a:pt x="31750" y="0"/>
                  </a:lnTo>
                  <a:lnTo>
                    <a:pt x="0" y="0"/>
                  </a:lnTo>
                  <a:lnTo>
                    <a:pt x="0" y="35560"/>
                  </a:lnTo>
                  <a:close/>
                </a:path>
                <a:path w="796289" h="731520">
                  <a:moveTo>
                    <a:pt x="730250" y="731520"/>
                  </a:moveTo>
                  <a:lnTo>
                    <a:pt x="796290" y="731520"/>
                  </a:lnTo>
                  <a:lnTo>
                    <a:pt x="796290" y="665480"/>
                  </a:lnTo>
                  <a:lnTo>
                    <a:pt x="730250" y="665480"/>
                  </a:lnTo>
                  <a:lnTo>
                    <a:pt x="730250" y="731520"/>
                  </a:lnTo>
                  <a:close/>
                </a:path>
                <a:path w="796289" h="731520">
                  <a:moveTo>
                    <a:pt x="67310" y="731520"/>
                  </a:moveTo>
                  <a:lnTo>
                    <a:pt x="697230" y="731520"/>
                  </a:lnTo>
                  <a:lnTo>
                    <a:pt x="697230" y="665480"/>
                  </a:lnTo>
                  <a:lnTo>
                    <a:pt x="67310" y="665480"/>
                  </a:lnTo>
                  <a:lnTo>
                    <a:pt x="67310" y="731520"/>
                  </a:lnTo>
                  <a:close/>
                </a:path>
                <a:path w="796289" h="731520">
                  <a:moveTo>
                    <a:pt x="0" y="699770"/>
                  </a:moveTo>
                  <a:lnTo>
                    <a:pt x="31750" y="699770"/>
                  </a:lnTo>
                  <a:lnTo>
                    <a:pt x="31750" y="665480"/>
                  </a:lnTo>
                  <a:lnTo>
                    <a:pt x="0" y="665480"/>
                  </a:lnTo>
                  <a:lnTo>
                    <a:pt x="0" y="699770"/>
                  </a:lnTo>
                  <a:close/>
                </a:path>
                <a:path w="796289" h="731520">
                  <a:moveTo>
                    <a:pt x="730250" y="598170"/>
                  </a:moveTo>
                  <a:lnTo>
                    <a:pt x="796290" y="598170"/>
                  </a:lnTo>
                  <a:lnTo>
                    <a:pt x="796290" y="530860"/>
                  </a:lnTo>
                  <a:lnTo>
                    <a:pt x="730250" y="530860"/>
                  </a:lnTo>
                  <a:lnTo>
                    <a:pt x="730250" y="598170"/>
                  </a:lnTo>
                  <a:close/>
                </a:path>
                <a:path w="796289" h="731520">
                  <a:moveTo>
                    <a:pt x="67310" y="598170"/>
                  </a:moveTo>
                  <a:lnTo>
                    <a:pt x="697230" y="598170"/>
                  </a:lnTo>
                  <a:lnTo>
                    <a:pt x="697230" y="530860"/>
                  </a:lnTo>
                  <a:lnTo>
                    <a:pt x="67310" y="530860"/>
                  </a:lnTo>
                  <a:lnTo>
                    <a:pt x="67310" y="598170"/>
                  </a:lnTo>
                  <a:close/>
                </a:path>
                <a:path w="796289" h="731520">
                  <a:moveTo>
                    <a:pt x="0" y="566420"/>
                  </a:moveTo>
                  <a:lnTo>
                    <a:pt x="31750" y="566420"/>
                  </a:lnTo>
                  <a:lnTo>
                    <a:pt x="31750" y="534670"/>
                  </a:lnTo>
                  <a:lnTo>
                    <a:pt x="0" y="534670"/>
                  </a:lnTo>
                  <a:lnTo>
                    <a:pt x="0" y="566420"/>
                  </a:lnTo>
                  <a:close/>
                </a:path>
                <a:path w="796289" h="731520">
                  <a:moveTo>
                    <a:pt x="67310" y="201930"/>
                  </a:moveTo>
                  <a:lnTo>
                    <a:pt x="598169" y="201930"/>
                  </a:lnTo>
                  <a:lnTo>
                    <a:pt x="598169" y="0"/>
                  </a:lnTo>
                  <a:lnTo>
                    <a:pt x="67310" y="0"/>
                  </a:lnTo>
                  <a:lnTo>
                    <a:pt x="67310" y="201930"/>
                  </a:lnTo>
                  <a:close/>
                </a:path>
                <a:path w="796289" h="731520">
                  <a:moveTo>
                    <a:pt x="629919" y="201930"/>
                  </a:moveTo>
                  <a:lnTo>
                    <a:pt x="796290" y="201930"/>
                  </a:lnTo>
                  <a:lnTo>
                    <a:pt x="796290" y="99060"/>
                  </a:lnTo>
                  <a:lnTo>
                    <a:pt x="629919" y="99060"/>
                  </a:lnTo>
                  <a:lnTo>
                    <a:pt x="629919" y="201930"/>
                  </a:lnTo>
                  <a:close/>
                </a:path>
                <a:path w="796289" h="731520">
                  <a:moveTo>
                    <a:pt x="629919" y="67310"/>
                  </a:moveTo>
                  <a:lnTo>
                    <a:pt x="796290" y="67310"/>
                  </a:lnTo>
                  <a:lnTo>
                    <a:pt x="796290" y="0"/>
                  </a:lnTo>
                  <a:lnTo>
                    <a:pt x="629919" y="0"/>
                  </a:lnTo>
                  <a:lnTo>
                    <a:pt x="629919" y="673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0220" y="4065269"/>
              <a:ext cx="861060" cy="1460500"/>
            </a:xfrm>
            <a:custGeom>
              <a:avLst/>
              <a:gdLst/>
              <a:ahLst/>
              <a:cxnLst/>
              <a:rect l="l" t="t" r="r" b="b"/>
              <a:pathLst>
                <a:path w="861060" h="1460500">
                  <a:moveTo>
                    <a:pt x="0" y="0"/>
                  </a:moveTo>
                  <a:lnTo>
                    <a:pt x="861060" y="0"/>
                  </a:lnTo>
                  <a:lnTo>
                    <a:pt x="861060" y="1460499"/>
                  </a:lnTo>
                  <a:lnTo>
                    <a:pt x="0" y="1460499"/>
                  </a:lnTo>
                </a:path>
                <a:path w="861060" h="1460500">
                  <a:moveTo>
                    <a:pt x="0" y="400049"/>
                  </a:moveTo>
                  <a:lnTo>
                    <a:pt x="861060" y="400049"/>
                  </a:lnTo>
                </a:path>
                <a:path w="861060" h="1460500">
                  <a:moveTo>
                    <a:pt x="0" y="529589"/>
                  </a:moveTo>
                  <a:lnTo>
                    <a:pt x="861060" y="529589"/>
                  </a:lnTo>
                </a:path>
                <a:path w="861060" h="1460500">
                  <a:moveTo>
                    <a:pt x="0" y="265429"/>
                  </a:moveTo>
                  <a:lnTo>
                    <a:pt x="861060" y="265429"/>
                  </a:lnTo>
                </a:path>
                <a:path w="861060" h="1460500">
                  <a:moveTo>
                    <a:pt x="0" y="664209"/>
                  </a:moveTo>
                  <a:lnTo>
                    <a:pt x="861060" y="664209"/>
                  </a:lnTo>
                </a:path>
                <a:path w="861060" h="1460500">
                  <a:moveTo>
                    <a:pt x="861060" y="929639"/>
                  </a:moveTo>
                  <a:lnTo>
                    <a:pt x="0" y="929639"/>
                  </a:lnTo>
                </a:path>
                <a:path w="861060" h="1460500">
                  <a:moveTo>
                    <a:pt x="0" y="1060449"/>
                  </a:moveTo>
                  <a:lnTo>
                    <a:pt x="861060" y="1060449"/>
                  </a:lnTo>
                </a:path>
                <a:path w="861060" h="1460500">
                  <a:moveTo>
                    <a:pt x="0" y="1195069"/>
                  </a:moveTo>
                  <a:lnTo>
                    <a:pt x="861060" y="1195069"/>
                  </a:lnTo>
                </a:path>
                <a:path w="861060" h="1460500">
                  <a:moveTo>
                    <a:pt x="0" y="1325879"/>
                  </a:moveTo>
                  <a:lnTo>
                    <a:pt x="861060" y="1325879"/>
                  </a:lnTo>
                </a:path>
              </a:pathLst>
            </a:custGeom>
            <a:ln w="3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4960" y="4033519"/>
              <a:ext cx="995680" cy="1459230"/>
            </a:xfrm>
            <a:custGeom>
              <a:avLst/>
              <a:gdLst/>
              <a:ahLst/>
              <a:cxnLst/>
              <a:rect l="l" t="t" r="r" b="b"/>
              <a:pathLst>
                <a:path w="995679" h="1459229">
                  <a:moveTo>
                    <a:pt x="0" y="763269"/>
                  </a:moveTo>
                  <a:lnTo>
                    <a:pt x="31750" y="763269"/>
                  </a:lnTo>
                  <a:lnTo>
                    <a:pt x="31750" y="727709"/>
                  </a:lnTo>
                  <a:lnTo>
                    <a:pt x="0" y="727709"/>
                  </a:lnTo>
                  <a:lnTo>
                    <a:pt x="0" y="763269"/>
                  </a:lnTo>
                  <a:close/>
                </a:path>
                <a:path w="995679" h="1459229">
                  <a:moveTo>
                    <a:pt x="67309" y="929639"/>
                  </a:moveTo>
                  <a:lnTo>
                    <a:pt x="598169" y="929639"/>
                  </a:lnTo>
                  <a:lnTo>
                    <a:pt x="598169" y="727709"/>
                  </a:lnTo>
                  <a:lnTo>
                    <a:pt x="67309" y="727709"/>
                  </a:lnTo>
                  <a:lnTo>
                    <a:pt x="67309" y="929639"/>
                  </a:lnTo>
                  <a:close/>
                </a:path>
                <a:path w="995679" h="1459229">
                  <a:moveTo>
                    <a:pt x="631189" y="929639"/>
                  </a:moveTo>
                  <a:lnTo>
                    <a:pt x="796289" y="929639"/>
                  </a:lnTo>
                  <a:lnTo>
                    <a:pt x="796289" y="826769"/>
                  </a:lnTo>
                  <a:lnTo>
                    <a:pt x="631189" y="826769"/>
                  </a:lnTo>
                  <a:lnTo>
                    <a:pt x="631189" y="929639"/>
                  </a:lnTo>
                  <a:close/>
                </a:path>
                <a:path w="995679" h="1459229">
                  <a:moveTo>
                    <a:pt x="631189" y="795019"/>
                  </a:moveTo>
                  <a:lnTo>
                    <a:pt x="796289" y="795019"/>
                  </a:lnTo>
                  <a:lnTo>
                    <a:pt x="796289" y="727709"/>
                  </a:lnTo>
                  <a:lnTo>
                    <a:pt x="631189" y="727709"/>
                  </a:lnTo>
                  <a:lnTo>
                    <a:pt x="631189" y="795019"/>
                  </a:lnTo>
                  <a:close/>
                </a:path>
                <a:path w="995679" h="1459229">
                  <a:moveTo>
                    <a:pt x="728979" y="1060449"/>
                  </a:moveTo>
                  <a:lnTo>
                    <a:pt x="796289" y="1060449"/>
                  </a:lnTo>
                  <a:lnTo>
                    <a:pt x="796289" y="993139"/>
                  </a:lnTo>
                  <a:lnTo>
                    <a:pt x="728979" y="993139"/>
                  </a:lnTo>
                  <a:lnTo>
                    <a:pt x="728979" y="1060449"/>
                  </a:lnTo>
                  <a:close/>
                </a:path>
                <a:path w="995679" h="1459229">
                  <a:moveTo>
                    <a:pt x="67309" y="1060449"/>
                  </a:moveTo>
                  <a:lnTo>
                    <a:pt x="698500" y="1060449"/>
                  </a:lnTo>
                  <a:lnTo>
                    <a:pt x="698500" y="993139"/>
                  </a:lnTo>
                  <a:lnTo>
                    <a:pt x="67309" y="993139"/>
                  </a:lnTo>
                  <a:lnTo>
                    <a:pt x="67309" y="1060449"/>
                  </a:lnTo>
                  <a:close/>
                </a:path>
                <a:path w="995679" h="1459229">
                  <a:moveTo>
                    <a:pt x="0" y="1028699"/>
                  </a:moveTo>
                  <a:lnTo>
                    <a:pt x="31750" y="1028699"/>
                  </a:lnTo>
                  <a:lnTo>
                    <a:pt x="31750" y="996949"/>
                  </a:lnTo>
                  <a:lnTo>
                    <a:pt x="0" y="996949"/>
                  </a:lnTo>
                  <a:lnTo>
                    <a:pt x="0" y="1028699"/>
                  </a:lnTo>
                  <a:close/>
                </a:path>
                <a:path w="995679" h="1459229">
                  <a:moveTo>
                    <a:pt x="728979" y="1195069"/>
                  </a:moveTo>
                  <a:lnTo>
                    <a:pt x="796289" y="1195069"/>
                  </a:lnTo>
                  <a:lnTo>
                    <a:pt x="796289" y="1127759"/>
                  </a:lnTo>
                  <a:lnTo>
                    <a:pt x="728979" y="1127759"/>
                  </a:lnTo>
                  <a:lnTo>
                    <a:pt x="728979" y="1195069"/>
                  </a:lnTo>
                  <a:close/>
                </a:path>
                <a:path w="995679" h="1459229">
                  <a:moveTo>
                    <a:pt x="67309" y="1195069"/>
                  </a:moveTo>
                  <a:lnTo>
                    <a:pt x="698500" y="1195069"/>
                  </a:lnTo>
                  <a:lnTo>
                    <a:pt x="698500" y="1127759"/>
                  </a:lnTo>
                  <a:lnTo>
                    <a:pt x="67309" y="1127759"/>
                  </a:lnTo>
                  <a:lnTo>
                    <a:pt x="67309" y="1195069"/>
                  </a:lnTo>
                  <a:close/>
                </a:path>
                <a:path w="995679" h="1459229">
                  <a:moveTo>
                    <a:pt x="0" y="1163319"/>
                  </a:moveTo>
                  <a:lnTo>
                    <a:pt x="31750" y="1163319"/>
                  </a:lnTo>
                  <a:lnTo>
                    <a:pt x="31750" y="1127759"/>
                  </a:lnTo>
                  <a:lnTo>
                    <a:pt x="0" y="1127759"/>
                  </a:lnTo>
                  <a:lnTo>
                    <a:pt x="0" y="1163319"/>
                  </a:lnTo>
                  <a:close/>
                </a:path>
                <a:path w="995679" h="1459229">
                  <a:moveTo>
                    <a:pt x="728979" y="1325879"/>
                  </a:moveTo>
                  <a:lnTo>
                    <a:pt x="796289" y="1325879"/>
                  </a:lnTo>
                  <a:lnTo>
                    <a:pt x="796289" y="1258569"/>
                  </a:lnTo>
                  <a:lnTo>
                    <a:pt x="728979" y="1258569"/>
                  </a:lnTo>
                  <a:lnTo>
                    <a:pt x="728979" y="1325879"/>
                  </a:lnTo>
                  <a:close/>
                </a:path>
                <a:path w="995679" h="1459229">
                  <a:moveTo>
                    <a:pt x="67309" y="1325879"/>
                  </a:moveTo>
                  <a:lnTo>
                    <a:pt x="698500" y="1325879"/>
                  </a:lnTo>
                  <a:lnTo>
                    <a:pt x="698500" y="1258569"/>
                  </a:lnTo>
                  <a:lnTo>
                    <a:pt x="67309" y="1258569"/>
                  </a:lnTo>
                  <a:lnTo>
                    <a:pt x="67309" y="1325879"/>
                  </a:lnTo>
                  <a:close/>
                </a:path>
                <a:path w="995679" h="1459229">
                  <a:moveTo>
                    <a:pt x="0" y="1294129"/>
                  </a:moveTo>
                  <a:lnTo>
                    <a:pt x="31750" y="1294129"/>
                  </a:lnTo>
                  <a:lnTo>
                    <a:pt x="31750" y="1262379"/>
                  </a:lnTo>
                  <a:lnTo>
                    <a:pt x="0" y="1262379"/>
                  </a:lnTo>
                  <a:lnTo>
                    <a:pt x="0" y="1294129"/>
                  </a:lnTo>
                  <a:close/>
                </a:path>
                <a:path w="995679" h="1459229">
                  <a:moveTo>
                    <a:pt x="728979" y="1459229"/>
                  </a:moveTo>
                  <a:lnTo>
                    <a:pt x="796289" y="1459229"/>
                  </a:lnTo>
                  <a:lnTo>
                    <a:pt x="796289" y="1393189"/>
                  </a:lnTo>
                  <a:lnTo>
                    <a:pt x="728979" y="1393189"/>
                  </a:lnTo>
                  <a:lnTo>
                    <a:pt x="728979" y="1459229"/>
                  </a:lnTo>
                  <a:close/>
                </a:path>
                <a:path w="995679" h="1459229">
                  <a:moveTo>
                    <a:pt x="67309" y="1459229"/>
                  </a:moveTo>
                  <a:lnTo>
                    <a:pt x="698500" y="1459229"/>
                  </a:lnTo>
                  <a:lnTo>
                    <a:pt x="698500" y="1393189"/>
                  </a:lnTo>
                  <a:lnTo>
                    <a:pt x="67309" y="1393189"/>
                  </a:lnTo>
                  <a:lnTo>
                    <a:pt x="67309" y="1459229"/>
                  </a:lnTo>
                  <a:close/>
                </a:path>
                <a:path w="995679" h="1459229">
                  <a:moveTo>
                    <a:pt x="0" y="1427479"/>
                  </a:moveTo>
                  <a:lnTo>
                    <a:pt x="31750" y="1427479"/>
                  </a:lnTo>
                  <a:lnTo>
                    <a:pt x="31750" y="1393189"/>
                  </a:lnTo>
                  <a:lnTo>
                    <a:pt x="0" y="1393189"/>
                  </a:lnTo>
                  <a:lnTo>
                    <a:pt x="0" y="1427479"/>
                  </a:lnTo>
                  <a:close/>
                </a:path>
                <a:path w="995679" h="1459229">
                  <a:moveTo>
                    <a:pt x="863600" y="166369"/>
                  </a:moveTo>
                  <a:lnTo>
                    <a:pt x="995679" y="166369"/>
                  </a:lnTo>
                  <a:lnTo>
                    <a:pt x="995679" y="0"/>
                  </a:lnTo>
                  <a:lnTo>
                    <a:pt x="863600" y="0"/>
                  </a:lnTo>
                  <a:lnTo>
                    <a:pt x="863600" y="166369"/>
                  </a:lnTo>
                  <a:close/>
                </a:path>
                <a:path w="995679" h="1459229">
                  <a:moveTo>
                    <a:pt x="0" y="232409"/>
                  </a:moveTo>
                  <a:lnTo>
                    <a:pt x="31750" y="232409"/>
                  </a:lnTo>
                  <a:lnTo>
                    <a:pt x="31750" y="198119"/>
                  </a:lnTo>
                  <a:lnTo>
                    <a:pt x="0" y="198119"/>
                  </a:lnTo>
                  <a:lnTo>
                    <a:pt x="0" y="232409"/>
                  </a:lnTo>
                  <a:close/>
                </a:path>
                <a:path w="995679" h="1459229">
                  <a:moveTo>
                    <a:pt x="85089" y="281939"/>
                  </a:moveTo>
                  <a:lnTo>
                    <a:pt x="715010" y="281939"/>
                  </a:lnTo>
                  <a:lnTo>
                    <a:pt x="715010" y="232409"/>
                  </a:lnTo>
                  <a:lnTo>
                    <a:pt x="85089" y="232409"/>
                  </a:lnTo>
                  <a:lnTo>
                    <a:pt x="85089" y="281939"/>
                  </a:lnTo>
                  <a:close/>
                </a:path>
                <a:path w="995679" h="1459229">
                  <a:moveTo>
                    <a:pt x="332739" y="214629"/>
                  </a:moveTo>
                  <a:lnTo>
                    <a:pt x="463550" y="214629"/>
                  </a:lnTo>
                  <a:lnTo>
                    <a:pt x="463550" y="184149"/>
                  </a:lnTo>
                  <a:lnTo>
                    <a:pt x="332739" y="184149"/>
                  </a:lnTo>
                  <a:lnTo>
                    <a:pt x="332739" y="214629"/>
                  </a:lnTo>
                  <a:close/>
                </a:path>
                <a:path w="995679" h="1459229">
                  <a:moveTo>
                    <a:pt x="0" y="364489"/>
                  </a:moveTo>
                  <a:lnTo>
                    <a:pt x="31750" y="364489"/>
                  </a:lnTo>
                  <a:lnTo>
                    <a:pt x="31750" y="332739"/>
                  </a:lnTo>
                  <a:lnTo>
                    <a:pt x="0" y="332739"/>
                  </a:lnTo>
                  <a:lnTo>
                    <a:pt x="0" y="364489"/>
                  </a:lnTo>
                  <a:close/>
                </a:path>
                <a:path w="995679" h="1459229">
                  <a:moveTo>
                    <a:pt x="265429" y="414019"/>
                  </a:moveTo>
                  <a:lnTo>
                    <a:pt x="530860" y="414019"/>
                  </a:lnTo>
                  <a:lnTo>
                    <a:pt x="530860" y="349249"/>
                  </a:lnTo>
                  <a:lnTo>
                    <a:pt x="265429" y="349249"/>
                  </a:lnTo>
                  <a:lnTo>
                    <a:pt x="265429" y="4140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3210" y="4199889"/>
              <a:ext cx="861060" cy="1191260"/>
            </a:xfrm>
            <a:custGeom>
              <a:avLst/>
              <a:gdLst/>
              <a:ahLst/>
              <a:cxnLst/>
              <a:rect l="l" t="t" r="r" b="b"/>
              <a:pathLst>
                <a:path w="861060" h="1191260">
                  <a:moveTo>
                    <a:pt x="0" y="394970"/>
                  </a:moveTo>
                  <a:lnTo>
                    <a:pt x="861060" y="394970"/>
                  </a:lnTo>
                </a:path>
                <a:path w="861060" h="1191260">
                  <a:moveTo>
                    <a:pt x="0" y="529590"/>
                  </a:moveTo>
                  <a:lnTo>
                    <a:pt x="861060" y="529590"/>
                  </a:lnTo>
                </a:path>
                <a:path w="861060" h="1191260">
                  <a:moveTo>
                    <a:pt x="861060" y="795020"/>
                  </a:moveTo>
                  <a:lnTo>
                    <a:pt x="0" y="795020"/>
                  </a:lnTo>
                </a:path>
                <a:path w="861060" h="1191260">
                  <a:moveTo>
                    <a:pt x="0" y="925830"/>
                  </a:moveTo>
                  <a:lnTo>
                    <a:pt x="861060" y="925830"/>
                  </a:lnTo>
                </a:path>
                <a:path w="861060" h="1191260">
                  <a:moveTo>
                    <a:pt x="0" y="1060450"/>
                  </a:moveTo>
                  <a:lnTo>
                    <a:pt x="861060" y="1060450"/>
                  </a:lnTo>
                </a:path>
                <a:path w="861060" h="1191260">
                  <a:moveTo>
                    <a:pt x="0" y="1191260"/>
                  </a:moveTo>
                  <a:lnTo>
                    <a:pt x="861060" y="1191260"/>
                  </a:lnTo>
                </a:path>
                <a:path w="861060" h="1191260">
                  <a:moveTo>
                    <a:pt x="328929" y="31750"/>
                  </a:moveTo>
                  <a:lnTo>
                    <a:pt x="530860" y="31750"/>
                  </a:lnTo>
                </a:path>
                <a:path w="861060" h="1191260">
                  <a:moveTo>
                    <a:pt x="0" y="0"/>
                  </a:moveTo>
                  <a:lnTo>
                    <a:pt x="861060" y="0"/>
                  </a:lnTo>
                </a:path>
                <a:path w="861060" h="1191260">
                  <a:moveTo>
                    <a:pt x="0" y="130810"/>
                  </a:moveTo>
                  <a:lnTo>
                    <a:pt x="861060" y="130810"/>
                  </a:lnTo>
                </a:path>
              </a:pathLst>
            </a:custGeom>
            <a:ln w="3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448300" y="3681729"/>
            <a:ext cx="673100" cy="580390"/>
            <a:chOff x="5448300" y="3681729"/>
            <a:chExt cx="673100" cy="580390"/>
          </a:xfrm>
        </p:grpSpPr>
        <p:sp>
          <p:nvSpPr>
            <p:cNvPr id="16" name="object 16"/>
            <p:cNvSpPr/>
            <p:nvPr/>
          </p:nvSpPr>
          <p:spPr>
            <a:xfrm>
              <a:off x="5452110" y="3685539"/>
              <a:ext cx="665480" cy="572770"/>
            </a:xfrm>
            <a:custGeom>
              <a:avLst/>
              <a:gdLst/>
              <a:ahLst/>
              <a:cxnLst/>
              <a:rect l="l" t="t" r="r" b="b"/>
              <a:pathLst>
                <a:path w="665479" h="572770">
                  <a:moveTo>
                    <a:pt x="0" y="529590"/>
                  </a:moveTo>
                  <a:lnTo>
                    <a:pt x="83819" y="529590"/>
                  </a:lnTo>
                  <a:lnTo>
                    <a:pt x="83819" y="572770"/>
                  </a:lnTo>
                  <a:lnTo>
                    <a:pt x="581660" y="572770"/>
                  </a:lnTo>
                  <a:lnTo>
                    <a:pt x="581660" y="529590"/>
                  </a:lnTo>
                  <a:lnTo>
                    <a:pt x="665479" y="529590"/>
                  </a:lnTo>
                  <a:lnTo>
                    <a:pt x="665479" y="0"/>
                  </a:lnTo>
                  <a:lnTo>
                    <a:pt x="0" y="0"/>
                  </a:lnTo>
                  <a:lnTo>
                    <a:pt x="0" y="529590"/>
                  </a:lnTo>
                  <a:close/>
                </a:path>
                <a:path w="665479" h="572770">
                  <a:moveTo>
                    <a:pt x="83819" y="529590"/>
                  </a:moveTo>
                  <a:lnTo>
                    <a:pt x="581660" y="529590"/>
                  </a:lnTo>
                </a:path>
              </a:pathLst>
            </a:custGeom>
            <a:ln w="7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5610" y="3746499"/>
              <a:ext cx="581660" cy="417830"/>
            </a:xfrm>
            <a:custGeom>
              <a:avLst/>
              <a:gdLst/>
              <a:ahLst/>
              <a:cxnLst/>
              <a:rect l="l" t="t" r="r" b="b"/>
              <a:pathLst>
                <a:path w="581660" h="417829">
                  <a:moveTo>
                    <a:pt x="538480" y="0"/>
                  </a:moveTo>
                  <a:lnTo>
                    <a:pt x="497840" y="0"/>
                  </a:lnTo>
                  <a:lnTo>
                    <a:pt x="497840" y="40640"/>
                  </a:lnTo>
                  <a:lnTo>
                    <a:pt x="497840" y="347980"/>
                  </a:lnTo>
                  <a:lnTo>
                    <a:pt x="40640" y="347980"/>
                  </a:lnTo>
                  <a:lnTo>
                    <a:pt x="40640" y="40640"/>
                  </a:lnTo>
                  <a:lnTo>
                    <a:pt x="497840" y="40640"/>
                  </a:lnTo>
                  <a:lnTo>
                    <a:pt x="497840" y="0"/>
                  </a:lnTo>
                  <a:lnTo>
                    <a:pt x="0" y="0"/>
                  </a:lnTo>
                  <a:lnTo>
                    <a:pt x="0" y="20320"/>
                  </a:lnTo>
                  <a:lnTo>
                    <a:pt x="0" y="40640"/>
                  </a:lnTo>
                  <a:lnTo>
                    <a:pt x="0" y="347980"/>
                  </a:lnTo>
                  <a:lnTo>
                    <a:pt x="0" y="367030"/>
                  </a:lnTo>
                  <a:lnTo>
                    <a:pt x="0" y="387350"/>
                  </a:lnTo>
                  <a:lnTo>
                    <a:pt x="20320" y="387350"/>
                  </a:lnTo>
                  <a:lnTo>
                    <a:pt x="20320" y="367030"/>
                  </a:lnTo>
                  <a:lnTo>
                    <a:pt x="518160" y="367030"/>
                  </a:lnTo>
                  <a:lnTo>
                    <a:pt x="518160" y="347980"/>
                  </a:lnTo>
                  <a:lnTo>
                    <a:pt x="518160" y="40640"/>
                  </a:lnTo>
                  <a:lnTo>
                    <a:pt x="518160" y="20320"/>
                  </a:lnTo>
                  <a:lnTo>
                    <a:pt x="538480" y="20320"/>
                  </a:lnTo>
                  <a:lnTo>
                    <a:pt x="538480" y="0"/>
                  </a:lnTo>
                  <a:close/>
                </a:path>
                <a:path w="581660" h="417829">
                  <a:moveTo>
                    <a:pt x="581660" y="407670"/>
                  </a:moveTo>
                  <a:lnTo>
                    <a:pt x="548640" y="407670"/>
                  </a:lnTo>
                  <a:lnTo>
                    <a:pt x="548640" y="417830"/>
                  </a:lnTo>
                  <a:lnTo>
                    <a:pt x="581660" y="417830"/>
                  </a:lnTo>
                  <a:lnTo>
                    <a:pt x="581660" y="407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15610" y="3746499"/>
              <a:ext cx="581660" cy="417830"/>
            </a:xfrm>
            <a:custGeom>
              <a:avLst/>
              <a:gdLst/>
              <a:ahLst/>
              <a:cxnLst/>
              <a:rect l="l" t="t" r="r" b="b"/>
              <a:pathLst>
                <a:path w="581660" h="417829">
                  <a:moveTo>
                    <a:pt x="548639" y="417830"/>
                  </a:moveTo>
                  <a:lnTo>
                    <a:pt x="581660" y="417830"/>
                  </a:lnTo>
                  <a:lnTo>
                    <a:pt x="581660" y="407669"/>
                  </a:lnTo>
                  <a:lnTo>
                    <a:pt x="548639" y="407669"/>
                  </a:lnTo>
                  <a:lnTo>
                    <a:pt x="548639" y="417830"/>
                  </a:lnTo>
                  <a:close/>
                </a:path>
                <a:path w="581660" h="417829">
                  <a:moveTo>
                    <a:pt x="40639" y="347980"/>
                  </a:moveTo>
                  <a:lnTo>
                    <a:pt x="40639" y="40639"/>
                  </a:lnTo>
                  <a:lnTo>
                    <a:pt x="497839" y="40639"/>
                  </a:lnTo>
                  <a:lnTo>
                    <a:pt x="497839" y="347980"/>
                  </a:lnTo>
                  <a:lnTo>
                    <a:pt x="40639" y="347980"/>
                  </a:lnTo>
                  <a:close/>
                </a:path>
                <a:path w="581660" h="417829">
                  <a:moveTo>
                    <a:pt x="20319" y="367030"/>
                  </a:moveTo>
                  <a:lnTo>
                    <a:pt x="518160" y="367030"/>
                  </a:lnTo>
                  <a:lnTo>
                    <a:pt x="518160" y="20319"/>
                  </a:lnTo>
                  <a:lnTo>
                    <a:pt x="538479" y="20319"/>
                  </a:lnTo>
                  <a:lnTo>
                    <a:pt x="538479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0" y="387350"/>
                  </a:lnTo>
                  <a:lnTo>
                    <a:pt x="20319" y="387350"/>
                  </a:lnTo>
                  <a:lnTo>
                    <a:pt x="20319" y="3670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52110" y="4184649"/>
              <a:ext cx="665480" cy="30480"/>
            </a:xfrm>
            <a:custGeom>
              <a:avLst/>
              <a:gdLst/>
              <a:ahLst/>
              <a:cxnLst/>
              <a:rect l="l" t="t" r="r" b="b"/>
              <a:pathLst>
                <a:path w="665479" h="30479">
                  <a:moveTo>
                    <a:pt x="0" y="0"/>
                  </a:moveTo>
                  <a:lnTo>
                    <a:pt x="665479" y="0"/>
                  </a:lnTo>
                </a:path>
                <a:path w="665479" h="30479">
                  <a:moveTo>
                    <a:pt x="167639" y="30480"/>
                  </a:moveTo>
                  <a:lnTo>
                    <a:pt x="167639" y="0"/>
                  </a:lnTo>
                </a:path>
                <a:path w="665479" h="30479">
                  <a:moveTo>
                    <a:pt x="331469" y="30480"/>
                  </a:moveTo>
                  <a:lnTo>
                    <a:pt x="3314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38800" y="4276090"/>
            <a:ext cx="1517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300" dirty="0">
                <a:latin typeface="Arial"/>
                <a:cs typeface="Arial"/>
              </a:rPr>
              <a:t>M</a:t>
            </a:r>
            <a:r>
              <a:rPr sz="650" spc="-200" dirty="0">
                <a:latin typeface="Arial"/>
                <a:cs typeface="Arial"/>
              </a:rPr>
              <a:t>o</a:t>
            </a:r>
            <a:r>
              <a:rPr sz="650" spc="-195" dirty="0">
                <a:latin typeface="Arial"/>
                <a:cs typeface="Arial"/>
              </a:rPr>
              <a:t>n</a:t>
            </a:r>
            <a:r>
              <a:rPr sz="650" spc="-90" dirty="0">
                <a:latin typeface="Arial"/>
                <a:cs typeface="Arial"/>
              </a:rPr>
              <a:t>i</a:t>
            </a:r>
            <a:r>
              <a:rPr sz="650" spc="-95" dirty="0">
                <a:latin typeface="Arial"/>
                <a:cs typeface="Arial"/>
              </a:rPr>
              <a:t>t</a:t>
            </a:r>
            <a:r>
              <a:rPr sz="650" spc="-204" dirty="0">
                <a:latin typeface="Arial"/>
                <a:cs typeface="Arial"/>
              </a:rPr>
              <a:t>o</a:t>
            </a:r>
            <a:r>
              <a:rPr sz="650" spc="-120" dirty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54320" y="4297679"/>
            <a:ext cx="861060" cy="1305560"/>
            <a:chOff x="5354320" y="4297679"/>
            <a:chExt cx="861060" cy="1305560"/>
          </a:xfrm>
        </p:grpSpPr>
        <p:sp>
          <p:nvSpPr>
            <p:cNvPr id="23" name="object 23"/>
            <p:cNvSpPr/>
            <p:nvPr/>
          </p:nvSpPr>
          <p:spPr>
            <a:xfrm>
              <a:off x="5358130" y="4301489"/>
              <a:ext cx="853440" cy="284480"/>
            </a:xfrm>
            <a:custGeom>
              <a:avLst/>
              <a:gdLst/>
              <a:ahLst/>
              <a:cxnLst/>
              <a:rect l="l" t="t" r="r" b="b"/>
              <a:pathLst>
                <a:path w="853439" h="284479">
                  <a:moveTo>
                    <a:pt x="817880" y="0"/>
                  </a:moveTo>
                  <a:lnTo>
                    <a:pt x="35560" y="0"/>
                  </a:lnTo>
                  <a:lnTo>
                    <a:pt x="27940" y="5080"/>
                  </a:lnTo>
                  <a:lnTo>
                    <a:pt x="25400" y="12700"/>
                  </a:lnTo>
                  <a:lnTo>
                    <a:pt x="0" y="271780"/>
                  </a:lnTo>
                  <a:lnTo>
                    <a:pt x="0" y="279400"/>
                  </a:lnTo>
                  <a:lnTo>
                    <a:pt x="7620" y="284480"/>
                  </a:lnTo>
                  <a:lnTo>
                    <a:pt x="845820" y="284480"/>
                  </a:lnTo>
                  <a:lnTo>
                    <a:pt x="853440" y="279400"/>
                  </a:lnTo>
                  <a:lnTo>
                    <a:pt x="853440" y="271780"/>
                  </a:lnTo>
                  <a:lnTo>
                    <a:pt x="828040" y="12700"/>
                  </a:lnTo>
                  <a:lnTo>
                    <a:pt x="825500" y="5080"/>
                  </a:lnTo>
                  <a:lnTo>
                    <a:pt x="817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58130" y="4301489"/>
              <a:ext cx="853440" cy="284480"/>
            </a:xfrm>
            <a:custGeom>
              <a:avLst/>
              <a:gdLst/>
              <a:ahLst/>
              <a:cxnLst/>
              <a:rect l="l" t="t" r="r" b="b"/>
              <a:pathLst>
                <a:path w="853439" h="284479">
                  <a:moveTo>
                    <a:pt x="817880" y="0"/>
                  </a:moveTo>
                  <a:lnTo>
                    <a:pt x="35560" y="0"/>
                  </a:lnTo>
                  <a:lnTo>
                    <a:pt x="27940" y="5080"/>
                  </a:lnTo>
                  <a:lnTo>
                    <a:pt x="25400" y="12700"/>
                  </a:lnTo>
                  <a:lnTo>
                    <a:pt x="0" y="271780"/>
                  </a:lnTo>
                  <a:lnTo>
                    <a:pt x="0" y="279400"/>
                  </a:lnTo>
                  <a:lnTo>
                    <a:pt x="7620" y="284480"/>
                  </a:lnTo>
                  <a:lnTo>
                    <a:pt x="845820" y="284480"/>
                  </a:lnTo>
                  <a:lnTo>
                    <a:pt x="853440" y="279400"/>
                  </a:lnTo>
                  <a:lnTo>
                    <a:pt x="853440" y="271780"/>
                  </a:lnTo>
                  <a:lnTo>
                    <a:pt x="828040" y="12700"/>
                  </a:lnTo>
                  <a:lnTo>
                    <a:pt x="825500" y="5080"/>
                  </a:lnTo>
                  <a:lnTo>
                    <a:pt x="817880" y="0"/>
                  </a:lnTo>
                  <a:close/>
                </a:path>
              </a:pathLst>
            </a:custGeom>
            <a:ln w="7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86070" y="4321809"/>
              <a:ext cx="797560" cy="246379"/>
            </a:xfrm>
            <a:custGeom>
              <a:avLst/>
              <a:gdLst/>
              <a:ahLst/>
              <a:cxnLst/>
              <a:rect l="l" t="t" r="r" b="b"/>
              <a:pathLst>
                <a:path w="797560" h="246379">
                  <a:moveTo>
                    <a:pt x="777239" y="0"/>
                  </a:moveTo>
                  <a:lnTo>
                    <a:pt x="20319" y="0"/>
                  </a:lnTo>
                  <a:lnTo>
                    <a:pt x="0" y="246379"/>
                  </a:lnTo>
                  <a:lnTo>
                    <a:pt x="797559" y="246379"/>
                  </a:lnTo>
                  <a:lnTo>
                    <a:pt x="796093" y="228600"/>
                  </a:lnTo>
                  <a:lnTo>
                    <a:pt x="12700" y="228600"/>
                  </a:lnTo>
                  <a:lnTo>
                    <a:pt x="25400" y="81279"/>
                  </a:lnTo>
                  <a:lnTo>
                    <a:pt x="33019" y="71119"/>
                  </a:lnTo>
                  <a:lnTo>
                    <a:pt x="783105" y="71119"/>
                  </a:lnTo>
                  <a:lnTo>
                    <a:pt x="782058" y="58419"/>
                  </a:lnTo>
                  <a:lnTo>
                    <a:pt x="27939" y="58419"/>
                  </a:lnTo>
                  <a:lnTo>
                    <a:pt x="30479" y="27939"/>
                  </a:lnTo>
                  <a:lnTo>
                    <a:pt x="35559" y="17779"/>
                  </a:lnTo>
                  <a:lnTo>
                    <a:pt x="778706" y="17779"/>
                  </a:lnTo>
                  <a:lnTo>
                    <a:pt x="777239" y="0"/>
                  </a:lnTo>
                  <a:close/>
                </a:path>
                <a:path w="797560" h="246379">
                  <a:moveTo>
                    <a:pt x="124459" y="187959"/>
                  </a:moveTo>
                  <a:lnTo>
                    <a:pt x="88900" y="187959"/>
                  </a:lnTo>
                  <a:lnTo>
                    <a:pt x="83819" y="228600"/>
                  </a:lnTo>
                  <a:lnTo>
                    <a:pt x="127000" y="228600"/>
                  </a:lnTo>
                  <a:lnTo>
                    <a:pt x="124459" y="187959"/>
                  </a:lnTo>
                  <a:close/>
                </a:path>
                <a:path w="797560" h="246379">
                  <a:moveTo>
                    <a:pt x="455929" y="193039"/>
                  </a:moveTo>
                  <a:lnTo>
                    <a:pt x="427989" y="193039"/>
                  </a:lnTo>
                  <a:lnTo>
                    <a:pt x="412750" y="228600"/>
                  </a:lnTo>
                  <a:lnTo>
                    <a:pt x="471169" y="228600"/>
                  </a:lnTo>
                  <a:lnTo>
                    <a:pt x="455929" y="193039"/>
                  </a:lnTo>
                  <a:close/>
                </a:path>
                <a:path w="797560" h="246379">
                  <a:moveTo>
                    <a:pt x="542289" y="71119"/>
                  </a:moveTo>
                  <a:lnTo>
                    <a:pt x="516889" y="71119"/>
                  </a:lnTo>
                  <a:lnTo>
                    <a:pt x="524509" y="81279"/>
                  </a:lnTo>
                  <a:lnTo>
                    <a:pt x="527050" y="228600"/>
                  </a:lnTo>
                  <a:lnTo>
                    <a:pt x="532129" y="228600"/>
                  </a:lnTo>
                  <a:lnTo>
                    <a:pt x="534669" y="187959"/>
                  </a:lnTo>
                  <a:lnTo>
                    <a:pt x="539750" y="177800"/>
                  </a:lnTo>
                  <a:lnTo>
                    <a:pt x="563879" y="177800"/>
                  </a:lnTo>
                  <a:lnTo>
                    <a:pt x="563879" y="167639"/>
                  </a:lnTo>
                  <a:lnTo>
                    <a:pt x="571500" y="160019"/>
                  </a:lnTo>
                  <a:lnTo>
                    <a:pt x="640079" y="160019"/>
                  </a:lnTo>
                  <a:lnTo>
                    <a:pt x="640079" y="137159"/>
                  </a:lnTo>
                  <a:lnTo>
                    <a:pt x="534669" y="137159"/>
                  </a:lnTo>
                  <a:lnTo>
                    <a:pt x="534669" y="81279"/>
                  </a:lnTo>
                  <a:lnTo>
                    <a:pt x="542289" y="71119"/>
                  </a:lnTo>
                  <a:close/>
                </a:path>
                <a:path w="797560" h="246379">
                  <a:moveTo>
                    <a:pt x="640079" y="177800"/>
                  </a:moveTo>
                  <a:lnTo>
                    <a:pt x="624839" y="177800"/>
                  </a:lnTo>
                  <a:lnTo>
                    <a:pt x="632459" y="187959"/>
                  </a:lnTo>
                  <a:lnTo>
                    <a:pt x="632459" y="228600"/>
                  </a:lnTo>
                  <a:lnTo>
                    <a:pt x="640079" y="228600"/>
                  </a:lnTo>
                  <a:lnTo>
                    <a:pt x="640079" y="177800"/>
                  </a:lnTo>
                  <a:close/>
                </a:path>
                <a:path w="797560" h="246379">
                  <a:moveTo>
                    <a:pt x="783105" y="71119"/>
                  </a:moveTo>
                  <a:lnTo>
                    <a:pt x="767079" y="71119"/>
                  </a:lnTo>
                  <a:lnTo>
                    <a:pt x="774700" y="81279"/>
                  </a:lnTo>
                  <a:lnTo>
                    <a:pt x="784859" y="228600"/>
                  </a:lnTo>
                  <a:lnTo>
                    <a:pt x="796093" y="228600"/>
                  </a:lnTo>
                  <a:lnTo>
                    <a:pt x="783105" y="71119"/>
                  </a:lnTo>
                  <a:close/>
                </a:path>
                <a:path w="797560" h="246379">
                  <a:moveTo>
                    <a:pt x="563879" y="177800"/>
                  </a:moveTo>
                  <a:lnTo>
                    <a:pt x="558800" y="177800"/>
                  </a:lnTo>
                  <a:lnTo>
                    <a:pt x="563879" y="190500"/>
                  </a:lnTo>
                  <a:lnTo>
                    <a:pt x="563879" y="177800"/>
                  </a:lnTo>
                  <a:close/>
                </a:path>
                <a:path w="797560" h="246379">
                  <a:moveTo>
                    <a:pt x="640079" y="160019"/>
                  </a:moveTo>
                  <a:lnTo>
                    <a:pt x="591819" y="160019"/>
                  </a:lnTo>
                  <a:lnTo>
                    <a:pt x="596900" y="167639"/>
                  </a:lnTo>
                  <a:lnTo>
                    <a:pt x="596900" y="190500"/>
                  </a:lnTo>
                  <a:lnTo>
                    <a:pt x="604519" y="177800"/>
                  </a:lnTo>
                  <a:lnTo>
                    <a:pt x="640079" y="177800"/>
                  </a:lnTo>
                  <a:lnTo>
                    <a:pt x="640079" y="160019"/>
                  </a:lnTo>
                  <a:close/>
                </a:path>
                <a:path w="797560" h="246379">
                  <a:moveTo>
                    <a:pt x="647700" y="71119"/>
                  </a:moveTo>
                  <a:lnTo>
                    <a:pt x="624839" y="71119"/>
                  </a:lnTo>
                  <a:lnTo>
                    <a:pt x="632459" y="78739"/>
                  </a:lnTo>
                  <a:lnTo>
                    <a:pt x="632459" y="137159"/>
                  </a:lnTo>
                  <a:lnTo>
                    <a:pt x="640079" y="137159"/>
                  </a:lnTo>
                  <a:lnTo>
                    <a:pt x="640079" y="81279"/>
                  </a:lnTo>
                  <a:lnTo>
                    <a:pt x="647700" y="71119"/>
                  </a:lnTo>
                  <a:close/>
                </a:path>
                <a:path w="797560" h="246379">
                  <a:moveTo>
                    <a:pt x="66039" y="71119"/>
                  </a:moveTo>
                  <a:lnTo>
                    <a:pt x="53339" y="71119"/>
                  </a:lnTo>
                  <a:lnTo>
                    <a:pt x="58419" y="81279"/>
                  </a:lnTo>
                  <a:lnTo>
                    <a:pt x="66039" y="71119"/>
                  </a:lnTo>
                  <a:close/>
                </a:path>
                <a:path w="797560" h="246379">
                  <a:moveTo>
                    <a:pt x="99059" y="71119"/>
                  </a:moveTo>
                  <a:lnTo>
                    <a:pt x="86359" y="71119"/>
                  </a:lnTo>
                  <a:lnTo>
                    <a:pt x="93979" y="81279"/>
                  </a:lnTo>
                  <a:lnTo>
                    <a:pt x="99059" y="71119"/>
                  </a:lnTo>
                  <a:close/>
                </a:path>
                <a:path w="797560" h="246379">
                  <a:moveTo>
                    <a:pt x="132079" y="71119"/>
                  </a:moveTo>
                  <a:lnTo>
                    <a:pt x="119379" y="71119"/>
                  </a:lnTo>
                  <a:lnTo>
                    <a:pt x="127000" y="81279"/>
                  </a:lnTo>
                  <a:lnTo>
                    <a:pt x="132079" y="71119"/>
                  </a:lnTo>
                  <a:close/>
                </a:path>
                <a:path w="797560" h="246379">
                  <a:moveTo>
                    <a:pt x="165100" y="71119"/>
                  </a:moveTo>
                  <a:lnTo>
                    <a:pt x="152400" y="71119"/>
                  </a:lnTo>
                  <a:lnTo>
                    <a:pt x="160019" y="81279"/>
                  </a:lnTo>
                  <a:lnTo>
                    <a:pt x="165100" y="71119"/>
                  </a:lnTo>
                  <a:close/>
                </a:path>
                <a:path w="797560" h="246379">
                  <a:moveTo>
                    <a:pt x="198119" y="71119"/>
                  </a:moveTo>
                  <a:lnTo>
                    <a:pt x="185419" y="71119"/>
                  </a:lnTo>
                  <a:lnTo>
                    <a:pt x="193039" y="81279"/>
                  </a:lnTo>
                  <a:lnTo>
                    <a:pt x="198119" y="71119"/>
                  </a:lnTo>
                  <a:close/>
                </a:path>
                <a:path w="797560" h="246379">
                  <a:moveTo>
                    <a:pt x="231139" y="71119"/>
                  </a:moveTo>
                  <a:lnTo>
                    <a:pt x="218439" y="71119"/>
                  </a:lnTo>
                  <a:lnTo>
                    <a:pt x="226059" y="81279"/>
                  </a:lnTo>
                  <a:lnTo>
                    <a:pt x="231139" y="71119"/>
                  </a:lnTo>
                  <a:close/>
                </a:path>
                <a:path w="797560" h="246379">
                  <a:moveTo>
                    <a:pt x="265429" y="71119"/>
                  </a:moveTo>
                  <a:lnTo>
                    <a:pt x="250189" y="71119"/>
                  </a:lnTo>
                  <a:lnTo>
                    <a:pt x="257809" y="81279"/>
                  </a:lnTo>
                  <a:lnTo>
                    <a:pt x="265429" y="71119"/>
                  </a:lnTo>
                  <a:close/>
                </a:path>
                <a:path w="797560" h="246379">
                  <a:moveTo>
                    <a:pt x="298450" y="71119"/>
                  </a:moveTo>
                  <a:lnTo>
                    <a:pt x="284479" y="71119"/>
                  </a:lnTo>
                  <a:lnTo>
                    <a:pt x="292100" y="81279"/>
                  </a:lnTo>
                  <a:lnTo>
                    <a:pt x="298450" y="71119"/>
                  </a:lnTo>
                  <a:close/>
                </a:path>
                <a:path w="797560" h="246379">
                  <a:moveTo>
                    <a:pt x="331469" y="71119"/>
                  </a:moveTo>
                  <a:lnTo>
                    <a:pt x="316229" y="71119"/>
                  </a:lnTo>
                  <a:lnTo>
                    <a:pt x="323850" y="81279"/>
                  </a:lnTo>
                  <a:lnTo>
                    <a:pt x="331469" y="71119"/>
                  </a:lnTo>
                  <a:close/>
                </a:path>
                <a:path w="797560" h="246379">
                  <a:moveTo>
                    <a:pt x="364489" y="71119"/>
                  </a:moveTo>
                  <a:lnTo>
                    <a:pt x="351789" y="71119"/>
                  </a:lnTo>
                  <a:lnTo>
                    <a:pt x="356869" y="81279"/>
                  </a:lnTo>
                  <a:lnTo>
                    <a:pt x="364489" y="71119"/>
                  </a:lnTo>
                  <a:close/>
                </a:path>
                <a:path w="797560" h="246379">
                  <a:moveTo>
                    <a:pt x="397509" y="71119"/>
                  </a:moveTo>
                  <a:lnTo>
                    <a:pt x="384809" y="71119"/>
                  </a:lnTo>
                  <a:lnTo>
                    <a:pt x="389889" y="81279"/>
                  </a:lnTo>
                  <a:lnTo>
                    <a:pt x="397509" y="71119"/>
                  </a:lnTo>
                  <a:close/>
                </a:path>
                <a:path w="797560" h="246379">
                  <a:moveTo>
                    <a:pt x="430529" y="71119"/>
                  </a:moveTo>
                  <a:lnTo>
                    <a:pt x="417829" y="71119"/>
                  </a:lnTo>
                  <a:lnTo>
                    <a:pt x="422909" y="81279"/>
                  </a:lnTo>
                  <a:lnTo>
                    <a:pt x="430529" y="71119"/>
                  </a:lnTo>
                  <a:close/>
                </a:path>
                <a:path w="797560" h="246379">
                  <a:moveTo>
                    <a:pt x="463550" y="71119"/>
                  </a:moveTo>
                  <a:lnTo>
                    <a:pt x="450850" y="71119"/>
                  </a:lnTo>
                  <a:lnTo>
                    <a:pt x="455929" y="81279"/>
                  </a:lnTo>
                  <a:lnTo>
                    <a:pt x="463550" y="71119"/>
                  </a:lnTo>
                  <a:close/>
                </a:path>
                <a:path w="797560" h="246379">
                  <a:moveTo>
                    <a:pt x="496569" y="71119"/>
                  </a:moveTo>
                  <a:lnTo>
                    <a:pt x="483869" y="71119"/>
                  </a:lnTo>
                  <a:lnTo>
                    <a:pt x="488950" y="81279"/>
                  </a:lnTo>
                  <a:lnTo>
                    <a:pt x="496569" y="71119"/>
                  </a:lnTo>
                  <a:close/>
                </a:path>
                <a:path w="797560" h="246379">
                  <a:moveTo>
                    <a:pt x="574039" y="71119"/>
                  </a:moveTo>
                  <a:lnTo>
                    <a:pt x="558800" y="71119"/>
                  </a:lnTo>
                  <a:lnTo>
                    <a:pt x="566419" y="81279"/>
                  </a:lnTo>
                  <a:lnTo>
                    <a:pt x="574039" y="71119"/>
                  </a:lnTo>
                  <a:close/>
                </a:path>
                <a:path w="797560" h="246379">
                  <a:moveTo>
                    <a:pt x="604519" y="71119"/>
                  </a:moveTo>
                  <a:lnTo>
                    <a:pt x="591819" y="71119"/>
                  </a:lnTo>
                  <a:lnTo>
                    <a:pt x="599439" y="81279"/>
                  </a:lnTo>
                  <a:lnTo>
                    <a:pt x="604519" y="71119"/>
                  </a:lnTo>
                  <a:close/>
                </a:path>
                <a:path w="797560" h="246379">
                  <a:moveTo>
                    <a:pt x="680719" y="71119"/>
                  </a:moveTo>
                  <a:lnTo>
                    <a:pt x="668019" y="71119"/>
                  </a:lnTo>
                  <a:lnTo>
                    <a:pt x="673100" y="81279"/>
                  </a:lnTo>
                  <a:lnTo>
                    <a:pt x="680719" y="71119"/>
                  </a:lnTo>
                  <a:close/>
                </a:path>
                <a:path w="797560" h="246379">
                  <a:moveTo>
                    <a:pt x="713739" y="71119"/>
                  </a:moveTo>
                  <a:lnTo>
                    <a:pt x="701039" y="71119"/>
                  </a:lnTo>
                  <a:lnTo>
                    <a:pt x="706119" y="81279"/>
                  </a:lnTo>
                  <a:lnTo>
                    <a:pt x="713739" y="71119"/>
                  </a:lnTo>
                  <a:close/>
                </a:path>
                <a:path w="797560" h="246379">
                  <a:moveTo>
                    <a:pt x="746759" y="71119"/>
                  </a:moveTo>
                  <a:lnTo>
                    <a:pt x="734059" y="71119"/>
                  </a:lnTo>
                  <a:lnTo>
                    <a:pt x="739139" y="81279"/>
                  </a:lnTo>
                  <a:lnTo>
                    <a:pt x="746759" y="71119"/>
                  </a:lnTo>
                  <a:close/>
                </a:path>
                <a:path w="797560" h="246379">
                  <a:moveTo>
                    <a:pt x="99059" y="17779"/>
                  </a:moveTo>
                  <a:lnTo>
                    <a:pt x="55879" y="17779"/>
                  </a:lnTo>
                  <a:lnTo>
                    <a:pt x="63500" y="27939"/>
                  </a:lnTo>
                  <a:lnTo>
                    <a:pt x="63500" y="58419"/>
                  </a:lnTo>
                  <a:lnTo>
                    <a:pt x="91439" y="58419"/>
                  </a:lnTo>
                  <a:lnTo>
                    <a:pt x="93979" y="27939"/>
                  </a:lnTo>
                  <a:lnTo>
                    <a:pt x="99059" y="17779"/>
                  </a:lnTo>
                  <a:close/>
                </a:path>
                <a:path w="797560" h="246379">
                  <a:moveTo>
                    <a:pt x="248919" y="17779"/>
                  </a:moveTo>
                  <a:lnTo>
                    <a:pt x="220979" y="17779"/>
                  </a:lnTo>
                  <a:lnTo>
                    <a:pt x="226059" y="27939"/>
                  </a:lnTo>
                  <a:lnTo>
                    <a:pt x="228600" y="58419"/>
                  </a:lnTo>
                  <a:lnTo>
                    <a:pt x="241300" y="58419"/>
                  </a:lnTo>
                  <a:lnTo>
                    <a:pt x="241300" y="27939"/>
                  </a:lnTo>
                  <a:lnTo>
                    <a:pt x="248919" y="17779"/>
                  </a:lnTo>
                  <a:close/>
                </a:path>
                <a:path w="797560" h="246379">
                  <a:moveTo>
                    <a:pt x="397509" y="17779"/>
                  </a:moveTo>
                  <a:lnTo>
                    <a:pt x="367029" y="17779"/>
                  </a:lnTo>
                  <a:lnTo>
                    <a:pt x="374650" y="27939"/>
                  </a:lnTo>
                  <a:lnTo>
                    <a:pt x="374650" y="58419"/>
                  </a:lnTo>
                  <a:lnTo>
                    <a:pt x="387350" y="58419"/>
                  </a:lnTo>
                  <a:lnTo>
                    <a:pt x="389889" y="27939"/>
                  </a:lnTo>
                  <a:lnTo>
                    <a:pt x="397509" y="17779"/>
                  </a:lnTo>
                  <a:close/>
                </a:path>
                <a:path w="797560" h="246379">
                  <a:moveTo>
                    <a:pt x="542289" y="17779"/>
                  </a:moveTo>
                  <a:lnTo>
                    <a:pt x="516889" y="17779"/>
                  </a:lnTo>
                  <a:lnTo>
                    <a:pt x="521969" y="27939"/>
                  </a:lnTo>
                  <a:lnTo>
                    <a:pt x="524509" y="58419"/>
                  </a:lnTo>
                  <a:lnTo>
                    <a:pt x="534669" y="58419"/>
                  </a:lnTo>
                  <a:lnTo>
                    <a:pt x="534669" y="27939"/>
                  </a:lnTo>
                  <a:lnTo>
                    <a:pt x="542289" y="17779"/>
                  </a:lnTo>
                  <a:close/>
                </a:path>
                <a:path w="797560" h="246379">
                  <a:moveTo>
                    <a:pt x="778706" y="17779"/>
                  </a:moveTo>
                  <a:lnTo>
                    <a:pt x="627379" y="17779"/>
                  </a:lnTo>
                  <a:lnTo>
                    <a:pt x="635000" y="27939"/>
                  </a:lnTo>
                  <a:lnTo>
                    <a:pt x="635000" y="58419"/>
                  </a:lnTo>
                  <a:lnTo>
                    <a:pt x="782058" y="58419"/>
                  </a:lnTo>
                  <a:lnTo>
                    <a:pt x="778706" y="17779"/>
                  </a:lnTo>
                  <a:close/>
                </a:path>
                <a:path w="797560" h="246379">
                  <a:moveTo>
                    <a:pt x="134619" y="17779"/>
                  </a:moveTo>
                  <a:lnTo>
                    <a:pt x="119379" y="17779"/>
                  </a:lnTo>
                  <a:lnTo>
                    <a:pt x="127000" y="27939"/>
                  </a:lnTo>
                  <a:lnTo>
                    <a:pt x="134619" y="17779"/>
                  </a:lnTo>
                  <a:close/>
                </a:path>
                <a:path w="797560" h="246379">
                  <a:moveTo>
                    <a:pt x="167639" y="17779"/>
                  </a:moveTo>
                  <a:lnTo>
                    <a:pt x="152400" y="17779"/>
                  </a:lnTo>
                  <a:lnTo>
                    <a:pt x="160019" y="27939"/>
                  </a:lnTo>
                  <a:lnTo>
                    <a:pt x="167639" y="17779"/>
                  </a:lnTo>
                  <a:close/>
                </a:path>
                <a:path w="797560" h="246379">
                  <a:moveTo>
                    <a:pt x="200659" y="17779"/>
                  </a:moveTo>
                  <a:lnTo>
                    <a:pt x="185419" y="17779"/>
                  </a:lnTo>
                  <a:lnTo>
                    <a:pt x="193039" y="27939"/>
                  </a:lnTo>
                  <a:lnTo>
                    <a:pt x="200659" y="17779"/>
                  </a:lnTo>
                  <a:close/>
                </a:path>
                <a:path w="797560" h="246379">
                  <a:moveTo>
                    <a:pt x="280669" y="17779"/>
                  </a:moveTo>
                  <a:lnTo>
                    <a:pt x="267969" y="17779"/>
                  </a:lnTo>
                  <a:lnTo>
                    <a:pt x="273050" y="27939"/>
                  </a:lnTo>
                  <a:lnTo>
                    <a:pt x="280669" y="17779"/>
                  </a:lnTo>
                  <a:close/>
                </a:path>
                <a:path w="797560" h="246379">
                  <a:moveTo>
                    <a:pt x="313689" y="17779"/>
                  </a:moveTo>
                  <a:lnTo>
                    <a:pt x="300989" y="17779"/>
                  </a:lnTo>
                  <a:lnTo>
                    <a:pt x="306069" y="27939"/>
                  </a:lnTo>
                  <a:lnTo>
                    <a:pt x="313689" y="17779"/>
                  </a:lnTo>
                  <a:close/>
                </a:path>
                <a:path w="797560" h="246379">
                  <a:moveTo>
                    <a:pt x="346709" y="17779"/>
                  </a:moveTo>
                  <a:lnTo>
                    <a:pt x="334009" y="17779"/>
                  </a:lnTo>
                  <a:lnTo>
                    <a:pt x="341629" y="27939"/>
                  </a:lnTo>
                  <a:lnTo>
                    <a:pt x="346709" y="17779"/>
                  </a:lnTo>
                  <a:close/>
                </a:path>
                <a:path w="797560" h="246379">
                  <a:moveTo>
                    <a:pt x="430529" y="17779"/>
                  </a:moveTo>
                  <a:lnTo>
                    <a:pt x="415289" y="17779"/>
                  </a:lnTo>
                  <a:lnTo>
                    <a:pt x="422909" y="27939"/>
                  </a:lnTo>
                  <a:lnTo>
                    <a:pt x="430529" y="17779"/>
                  </a:lnTo>
                  <a:close/>
                </a:path>
                <a:path w="797560" h="246379">
                  <a:moveTo>
                    <a:pt x="463550" y="17779"/>
                  </a:moveTo>
                  <a:lnTo>
                    <a:pt x="448309" y="17779"/>
                  </a:lnTo>
                  <a:lnTo>
                    <a:pt x="455929" y="27939"/>
                  </a:lnTo>
                  <a:lnTo>
                    <a:pt x="463550" y="17779"/>
                  </a:lnTo>
                  <a:close/>
                </a:path>
                <a:path w="797560" h="246379">
                  <a:moveTo>
                    <a:pt x="496569" y="17779"/>
                  </a:moveTo>
                  <a:lnTo>
                    <a:pt x="483869" y="17779"/>
                  </a:lnTo>
                  <a:lnTo>
                    <a:pt x="488950" y="27939"/>
                  </a:lnTo>
                  <a:lnTo>
                    <a:pt x="496569" y="17779"/>
                  </a:lnTo>
                  <a:close/>
                </a:path>
                <a:path w="797560" h="246379">
                  <a:moveTo>
                    <a:pt x="574039" y="17779"/>
                  </a:moveTo>
                  <a:lnTo>
                    <a:pt x="561339" y="17779"/>
                  </a:lnTo>
                  <a:lnTo>
                    <a:pt x="566419" y="27939"/>
                  </a:lnTo>
                  <a:lnTo>
                    <a:pt x="574039" y="17779"/>
                  </a:lnTo>
                  <a:close/>
                </a:path>
                <a:path w="797560" h="246379">
                  <a:moveTo>
                    <a:pt x="607059" y="17779"/>
                  </a:moveTo>
                  <a:lnTo>
                    <a:pt x="594359" y="17779"/>
                  </a:lnTo>
                  <a:lnTo>
                    <a:pt x="599439" y="27939"/>
                  </a:lnTo>
                  <a:lnTo>
                    <a:pt x="607059" y="17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17565" y="4392294"/>
              <a:ext cx="254000" cy="158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86070" y="4321809"/>
              <a:ext cx="797560" cy="246379"/>
            </a:xfrm>
            <a:custGeom>
              <a:avLst/>
              <a:gdLst/>
              <a:ahLst/>
              <a:cxnLst/>
              <a:rect l="l" t="t" r="r" b="b"/>
              <a:pathLst>
                <a:path w="797560" h="246379">
                  <a:moveTo>
                    <a:pt x="25400" y="81279"/>
                  </a:moveTo>
                  <a:lnTo>
                    <a:pt x="12700" y="228600"/>
                  </a:lnTo>
                  <a:lnTo>
                    <a:pt x="83819" y="228600"/>
                  </a:lnTo>
                  <a:lnTo>
                    <a:pt x="88900" y="187959"/>
                  </a:lnTo>
                  <a:lnTo>
                    <a:pt x="124459" y="187959"/>
                  </a:lnTo>
                  <a:lnTo>
                    <a:pt x="127000" y="228600"/>
                  </a:lnTo>
                  <a:lnTo>
                    <a:pt x="412750" y="228600"/>
                  </a:lnTo>
                  <a:lnTo>
                    <a:pt x="427989" y="193039"/>
                  </a:lnTo>
                  <a:lnTo>
                    <a:pt x="455929" y="193039"/>
                  </a:lnTo>
                  <a:lnTo>
                    <a:pt x="471169" y="228600"/>
                  </a:lnTo>
                  <a:lnTo>
                    <a:pt x="527050" y="228600"/>
                  </a:lnTo>
                  <a:lnTo>
                    <a:pt x="524509" y="81279"/>
                  </a:lnTo>
                  <a:lnTo>
                    <a:pt x="516889" y="71119"/>
                  </a:lnTo>
                  <a:lnTo>
                    <a:pt x="496569" y="71119"/>
                  </a:lnTo>
                  <a:lnTo>
                    <a:pt x="488950" y="81279"/>
                  </a:lnTo>
                  <a:lnTo>
                    <a:pt x="483869" y="71119"/>
                  </a:lnTo>
                  <a:lnTo>
                    <a:pt x="463550" y="71119"/>
                  </a:lnTo>
                  <a:lnTo>
                    <a:pt x="455929" y="81279"/>
                  </a:lnTo>
                  <a:lnTo>
                    <a:pt x="450850" y="71119"/>
                  </a:lnTo>
                  <a:lnTo>
                    <a:pt x="430529" y="71119"/>
                  </a:lnTo>
                  <a:lnTo>
                    <a:pt x="422909" y="81279"/>
                  </a:lnTo>
                  <a:lnTo>
                    <a:pt x="417829" y="71119"/>
                  </a:lnTo>
                  <a:lnTo>
                    <a:pt x="397509" y="71119"/>
                  </a:lnTo>
                  <a:lnTo>
                    <a:pt x="389889" y="81279"/>
                  </a:lnTo>
                  <a:lnTo>
                    <a:pt x="384809" y="71119"/>
                  </a:lnTo>
                  <a:lnTo>
                    <a:pt x="364489" y="71119"/>
                  </a:lnTo>
                  <a:lnTo>
                    <a:pt x="356869" y="81279"/>
                  </a:lnTo>
                  <a:lnTo>
                    <a:pt x="351789" y="71119"/>
                  </a:lnTo>
                  <a:lnTo>
                    <a:pt x="331469" y="71119"/>
                  </a:lnTo>
                  <a:lnTo>
                    <a:pt x="323850" y="81279"/>
                  </a:lnTo>
                  <a:lnTo>
                    <a:pt x="316229" y="71119"/>
                  </a:lnTo>
                  <a:lnTo>
                    <a:pt x="298450" y="71119"/>
                  </a:lnTo>
                  <a:lnTo>
                    <a:pt x="292100" y="81279"/>
                  </a:lnTo>
                  <a:lnTo>
                    <a:pt x="284479" y="71119"/>
                  </a:lnTo>
                  <a:lnTo>
                    <a:pt x="265429" y="71119"/>
                  </a:lnTo>
                  <a:lnTo>
                    <a:pt x="257809" y="81279"/>
                  </a:lnTo>
                  <a:lnTo>
                    <a:pt x="250189" y="71119"/>
                  </a:lnTo>
                  <a:lnTo>
                    <a:pt x="231139" y="71119"/>
                  </a:lnTo>
                  <a:lnTo>
                    <a:pt x="226059" y="81279"/>
                  </a:lnTo>
                  <a:lnTo>
                    <a:pt x="218439" y="71119"/>
                  </a:lnTo>
                  <a:lnTo>
                    <a:pt x="198119" y="71119"/>
                  </a:lnTo>
                  <a:lnTo>
                    <a:pt x="193039" y="81279"/>
                  </a:lnTo>
                  <a:lnTo>
                    <a:pt x="185419" y="71119"/>
                  </a:lnTo>
                  <a:lnTo>
                    <a:pt x="165100" y="71119"/>
                  </a:lnTo>
                  <a:lnTo>
                    <a:pt x="160019" y="81279"/>
                  </a:lnTo>
                  <a:lnTo>
                    <a:pt x="152400" y="71119"/>
                  </a:lnTo>
                  <a:lnTo>
                    <a:pt x="132079" y="71119"/>
                  </a:lnTo>
                  <a:lnTo>
                    <a:pt x="127000" y="81279"/>
                  </a:lnTo>
                  <a:lnTo>
                    <a:pt x="119379" y="71119"/>
                  </a:lnTo>
                  <a:lnTo>
                    <a:pt x="99059" y="71119"/>
                  </a:lnTo>
                  <a:lnTo>
                    <a:pt x="93979" y="81279"/>
                  </a:lnTo>
                  <a:lnTo>
                    <a:pt x="86359" y="71119"/>
                  </a:lnTo>
                  <a:lnTo>
                    <a:pt x="66039" y="71119"/>
                  </a:lnTo>
                  <a:lnTo>
                    <a:pt x="58419" y="81279"/>
                  </a:lnTo>
                  <a:lnTo>
                    <a:pt x="53339" y="71119"/>
                  </a:lnTo>
                  <a:lnTo>
                    <a:pt x="33019" y="71119"/>
                  </a:lnTo>
                  <a:lnTo>
                    <a:pt x="25400" y="81279"/>
                  </a:lnTo>
                  <a:close/>
                </a:path>
                <a:path w="797560" h="246379">
                  <a:moveTo>
                    <a:pt x="635000" y="27939"/>
                  </a:moveTo>
                  <a:lnTo>
                    <a:pt x="627379" y="17779"/>
                  </a:lnTo>
                  <a:lnTo>
                    <a:pt x="607059" y="17779"/>
                  </a:lnTo>
                  <a:lnTo>
                    <a:pt x="599439" y="27939"/>
                  </a:lnTo>
                  <a:lnTo>
                    <a:pt x="594359" y="17779"/>
                  </a:lnTo>
                  <a:lnTo>
                    <a:pt x="574039" y="17779"/>
                  </a:lnTo>
                  <a:lnTo>
                    <a:pt x="566419" y="27939"/>
                  </a:lnTo>
                  <a:lnTo>
                    <a:pt x="561339" y="17779"/>
                  </a:lnTo>
                  <a:lnTo>
                    <a:pt x="542289" y="17779"/>
                  </a:lnTo>
                  <a:lnTo>
                    <a:pt x="534669" y="27939"/>
                  </a:lnTo>
                  <a:lnTo>
                    <a:pt x="534669" y="58419"/>
                  </a:lnTo>
                  <a:lnTo>
                    <a:pt x="566419" y="58419"/>
                  </a:lnTo>
                  <a:lnTo>
                    <a:pt x="599439" y="58419"/>
                  </a:lnTo>
                  <a:lnTo>
                    <a:pt x="635000" y="58419"/>
                  </a:lnTo>
                  <a:lnTo>
                    <a:pt x="635000" y="27939"/>
                  </a:lnTo>
                  <a:close/>
                </a:path>
                <a:path w="797560" h="246379">
                  <a:moveTo>
                    <a:pt x="63500" y="58419"/>
                  </a:moveTo>
                  <a:lnTo>
                    <a:pt x="63500" y="27939"/>
                  </a:lnTo>
                  <a:lnTo>
                    <a:pt x="55879" y="17779"/>
                  </a:lnTo>
                  <a:lnTo>
                    <a:pt x="35559" y="17779"/>
                  </a:lnTo>
                  <a:lnTo>
                    <a:pt x="30479" y="27939"/>
                  </a:lnTo>
                  <a:lnTo>
                    <a:pt x="27939" y="58419"/>
                  </a:lnTo>
                  <a:lnTo>
                    <a:pt x="63500" y="58419"/>
                  </a:lnTo>
                  <a:close/>
                </a:path>
                <a:path w="797560" h="246379">
                  <a:moveTo>
                    <a:pt x="488950" y="27939"/>
                  </a:moveTo>
                  <a:lnTo>
                    <a:pt x="483869" y="17779"/>
                  </a:lnTo>
                  <a:lnTo>
                    <a:pt x="463550" y="17779"/>
                  </a:lnTo>
                  <a:lnTo>
                    <a:pt x="455929" y="27939"/>
                  </a:lnTo>
                  <a:lnTo>
                    <a:pt x="448309" y="17779"/>
                  </a:lnTo>
                  <a:lnTo>
                    <a:pt x="430529" y="17779"/>
                  </a:lnTo>
                  <a:lnTo>
                    <a:pt x="422909" y="27939"/>
                  </a:lnTo>
                  <a:lnTo>
                    <a:pt x="415289" y="17779"/>
                  </a:lnTo>
                  <a:lnTo>
                    <a:pt x="397509" y="17779"/>
                  </a:lnTo>
                  <a:lnTo>
                    <a:pt x="389889" y="27939"/>
                  </a:lnTo>
                  <a:lnTo>
                    <a:pt x="387350" y="58419"/>
                  </a:lnTo>
                  <a:lnTo>
                    <a:pt x="422909" y="58419"/>
                  </a:lnTo>
                  <a:lnTo>
                    <a:pt x="455929" y="58419"/>
                  </a:lnTo>
                  <a:lnTo>
                    <a:pt x="488950" y="58419"/>
                  </a:lnTo>
                  <a:lnTo>
                    <a:pt x="524509" y="58419"/>
                  </a:lnTo>
                  <a:lnTo>
                    <a:pt x="521969" y="27939"/>
                  </a:lnTo>
                  <a:lnTo>
                    <a:pt x="516889" y="17779"/>
                  </a:lnTo>
                  <a:lnTo>
                    <a:pt x="496569" y="17779"/>
                  </a:lnTo>
                  <a:lnTo>
                    <a:pt x="488950" y="27939"/>
                  </a:lnTo>
                  <a:close/>
                </a:path>
                <a:path w="797560" h="246379">
                  <a:moveTo>
                    <a:pt x="341629" y="27939"/>
                  </a:moveTo>
                  <a:lnTo>
                    <a:pt x="334009" y="17779"/>
                  </a:lnTo>
                  <a:lnTo>
                    <a:pt x="313689" y="17779"/>
                  </a:lnTo>
                  <a:lnTo>
                    <a:pt x="306069" y="27939"/>
                  </a:lnTo>
                  <a:lnTo>
                    <a:pt x="300989" y="17779"/>
                  </a:lnTo>
                  <a:lnTo>
                    <a:pt x="280669" y="17779"/>
                  </a:lnTo>
                  <a:lnTo>
                    <a:pt x="273050" y="27939"/>
                  </a:lnTo>
                  <a:lnTo>
                    <a:pt x="267969" y="17779"/>
                  </a:lnTo>
                  <a:lnTo>
                    <a:pt x="248919" y="17779"/>
                  </a:lnTo>
                  <a:lnTo>
                    <a:pt x="241300" y="27939"/>
                  </a:lnTo>
                  <a:lnTo>
                    <a:pt x="241300" y="58419"/>
                  </a:lnTo>
                  <a:lnTo>
                    <a:pt x="273050" y="58419"/>
                  </a:lnTo>
                  <a:lnTo>
                    <a:pt x="306069" y="58419"/>
                  </a:lnTo>
                  <a:lnTo>
                    <a:pt x="341629" y="58419"/>
                  </a:lnTo>
                  <a:lnTo>
                    <a:pt x="374650" y="58419"/>
                  </a:lnTo>
                  <a:lnTo>
                    <a:pt x="374650" y="27939"/>
                  </a:lnTo>
                  <a:lnTo>
                    <a:pt x="367029" y="17779"/>
                  </a:lnTo>
                  <a:lnTo>
                    <a:pt x="346709" y="17779"/>
                  </a:lnTo>
                  <a:lnTo>
                    <a:pt x="341629" y="27939"/>
                  </a:lnTo>
                  <a:close/>
                </a:path>
                <a:path w="797560" h="246379">
                  <a:moveTo>
                    <a:pt x="193039" y="27939"/>
                  </a:moveTo>
                  <a:lnTo>
                    <a:pt x="185419" y="17779"/>
                  </a:lnTo>
                  <a:lnTo>
                    <a:pt x="167639" y="17779"/>
                  </a:lnTo>
                  <a:lnTo>
                    <a:pt x="160019" y="27939"/>
                  </a:lnTo>
                  <a:lnTo>
                    <a:pt x="152400" y="17779"/>
                  </a:lnTo>
                  <a:lnTo>
                    <a:pt x="134619" y="17779"/>
                  </a:lnTo>
                  <a:lnTo>
                    <a:pt x="127000" y="27939"/>
                  </a:lnTo>
                  <a:lnTo>
                    <a:pt x="119379" y="17779"/>
                  </a:lnTo>
                  <a:lnTo>
                    <a:pt x="99059" y="17779"/>
                  </a:lnTo>
                  <a:lnTo>
                    <a:pt x="93979" y="27939"/>
                  </a:lnTo>
                  <a:lnTo>
                    <a:pt x="91439" y="58419"/>
                  </a:lnTo>
                  <a:lnTo>
                    <a:pt x="127000" y="58419"/>
                  </a:lnTo>
                  <a:lnTo>
                    <a:pt x="160019" y="58419"/>
                  </a:lnTo>
                  <a:lnTo>
                    <a:pt x="193039" y="58419"/>
                  </a:lnTo>
                  <a:lnTo>
                    <a:pt x="228600" y="58419"/>
                  </a:lnTo>
                  <a:lnTo>
                    <a:pt x="226059" y="27939"/>
                  </a:lnTo>
                  <a:lnTo>
                    <a:pt x="220979" y="17779"/>
                  </a:lnTo>
                  <a:lnTo>
                    <a:pt x="200659" y="17779"/>
                  </a:lnTo>
                  <a:lnTo>
                    <a:pt x="193039" y="27939"/>
                  </a:lnTo>
                  <a:close/>
                </a:path>
                <a:path w="797560" h="246379">
                  <a:moveTo>
                    <a:pt x="0" y="246379"/>
                  </a:moveTo>
                  <a:lnTo>
                    <a:pt x="797559" y="246379"/>
                  </a:lnTo>
                  <a:lnTo>
                    <a:pt x="777239" y="0"/>
                  </a:lnTo>
                  <a:lnTo>
                    <a:pt x="20319" y="0"/>
                  </a:lnTo>
                  <a:lnTo>
                    <a:pt x="0" y="246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94020" y="5055869"/>
              <a:ext cx="629920" cy="543560"/>
            </a:xfrm>
            <a:custGeom>
              <a:avLst/>
              <a:gdLst/>
              <a:ahLst/>
              <a:cxnLst/>
              <a:rect l="l" t="t" r="r" b="b"/>
              <a:pathLst>
                <a:path w="629920" h="543560">
                  <a:moveTo>
                    <a:pt x="0" y="501649"/>
                  </a:moveTo>
                  <a:lnTo>
                    <a:pt x="78739" y="501649"/>
                  </a:lnTo>
                  <a:lnTo>
                    <a:pt x="78739" y="543559"/>
                  </a:lnTo>
                  <a:lnTo>
                    <a:pt x="551179" y="543559"/>
                  </a:lnTo>
                  <a:lnTo>
                    <a:pt x="551179" y="501649"/>
                  </a:lnTo>
                  <a:lnTo>
                    <a:pt x="629919" y="501649"/>
                  </a:lnTo>
                  <a:lnTo>
                    <a:pt x="629919" y="0"/>
                  </a:lnTo>
                  <a:lnTo>
                    <a:pt x="0" y="0"/>
                  </a:lnTo>
                  <a:lnTo>
                    <a:pt x="0" y="501649"/>
                  </a:lnTo>
                  <a:close/>
                </a:path>
                <a:path w="629920" h="543560">
                  <a:moveTo>
                    <a:pt x="78739" y="501649"/>
                  </a:moveTo>
                  <a:lnTo>
                    <a:pt x="551179" y="501649"/>
                  </a:lnTo>
                </a:path>
              </a:pathLst>
            </a:custGeom>
            <a:ln w="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53710" y="5113019"/>
              <a:ext cx="551180" cy="397510"/>
            </a:xfrm>
            <a:custGeom>
              <a:avLst/>
              <a:gdLst/>
              <a:ahLst/>
              <a:cxnLst/>
              <a:rect l="l" t="t" r="r" b="b"/>
              <a:pathLst>
                <a:path w="551179" h="397510">
                  <a:moveTo>
                    <a:pt x="510540" y="0"/>
                  </a:moveTo>
                  <a:lnTo>
                    <a:pt x="472440" y="0"/>
                  </a:lnTo>
                  <a:lnTo>
                    <a:pt x="472440" y="39370"/>
                  </a:lnTo>
                  <a:lnTo>
                    <a:pt x="472440" y="330200"/>
                  </a:lnTo>
                  <a:lnTo>
                    <a:pt x="38100" y="330200"/>
                  </a:lnTo>
                  <a:lnTo>
                    <a:pt x="38100" y="39370"/>
                  </a:lnTo>
                  <a:lnTo>
                    <a:pt x="472440" y="39370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39370"/>
                  </a:lnTo>
                  <a:lnTo>
                    <a:pt x="0" y="330200"/>
                  </a:lnTo>
                  <a:lnTo>
                    <a:pt x="0" y="349250"/>
                  </a:lnTo>
                  <a:lnTo>
                    <a:pt x="0" y="368300"/>
                  </a:lnTo>
                  <a:lnTo>
                    <a:pt x="19050" y="368300"/>
                  </a:lnTo>
                  <a:lnTo>
                    <a:pt x="19050" y="349250"/>
                  </a:lnTo>
                  <a:lnTo>
                    <a:pt x="491490" y="349250"/>
                  </a:lnTo>
                  <a:lnTo>
                    <a:pt x="491490" y="330200"/>
                  </a:lnTo>
                  <a:lnTo>
                    <a:pt x="491490" y="39370"/>
                  </a:lnTo>
                  <a:lnTo>
                    <a:pt x="491490" y="19050"/>
                  </a:lnTo>
                  <a:lnTo>
                    <a:pt x="510540" y="19050"/>
                  </a:lnTo>
                  <a:lnTo>
                    <a:pt x="510540" y="0"/>
                  </a:lnTo>
                  <a:close/>
                </a:path>
                <a:path w="551179" h="397510">
                  <a:moveTo>
                    <a:pt x="551180" y="387350"/>
                  </a:moveTo>
                  <a:lnTo>
                    <a:pt x="519430" y="387350"/>
                  </a:lnTo>
                  <a:lnTo>
                    <a:pt x="519430" y="397510"/>
                  </a:lnTo>
                  <a:lnTo>
                    <a:pt x="551180" y="397510"/>
                  </a:lnTo>
                  <a:lnTo>
                    <a:pt x="551180" y="387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53710" y="5113019"/>
              <a:ext cx="551180" cy="397510"/>
            </a:xfrm>
            <a:custGeom>
              <a:avLst/>
              <a:gdLst/>
              <a:ahLst/>
              <a:cxnLst/>
              <a:rect l="l" t="t" r="r" b="b"/>
              <a:pathLst>
                <a:path w="551179" h="397510">
                  <a:moveTo>
                    <a:pt x="519429" y="397509"/>
                  </a:moveTo>
                  <a:lnTo>
                    <a:pt x="551179" y="397509"/>
                  </a:lnTo>
                  <a:lnTo>
                    <a:pt x="551179" y="387349"/>
                  </a:lnTo>
                  <a:lnTo>
                    <a:pt x="519429" y="387349"/>
                  </a:lnTo>
                  <a:lnTo>
                    <a:pt x="519429" y="397509"/>
                  </a:lnTo>
                  <a:close/>
                </a:path>
                <a:path w="551179" h="397510">
                  <a:moveTo>
                    <a:pt x="38100" y="330199"/>
                  </a:moveTo>
                  <a:lnTo>
                    <a:pt x="38100" y="39369"/>
                  </a:lnTo>
                  <a:lnTo>
                    <a:pt x="472439" y="39369"/>
                  </a:lnTo>
                  <a:lnTo>
                    <a:pt x="472439" y="330199"/>
                  </a:lnTo>
                  <a:lnTo>
                    <a:pt x="38100" y="330199"/>
                  </a:lnTo>
                  <a:close/>
                </a:path>
                <a:path w="551179" h="397510">
                  <a:moveTo>
                    <a:pt x="19050" y="349249"/>
                  </a:moveTo>
                  <a:lnTo>
                    <a:pt x="491489" y="349249"/>
                  </a:lnTo>
                  <a:lnTo>
                    <a:pt x="491489" y="19049"/>
                  </a:lnTo>
                  <a:lnTo>
                    <a:pt x="510539" y="19049"/>
                  </a:lnTo>
                  <a:lnTo>
                    <a:pt x="510539" y="0"/>
                  </a:lnTo>
                  <a:lnTo>
                    <a:pt x="0" y="0"/>
                  </a:lnTo>
                  <a:lnTo>
                    <a:pt x="0" y="16509"/>
                  </a:lnTo>
                  <a:lnTo>
                    <a:pt x="0" y="368299"/>
                  </a:lnTo>
                  <a:lnTo>
                    <a:pt x="19050" y="368299"/>
                  </a:lnTo>
                  <a:lnTo>
                    <a:pt x="19050" y="3492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94020" y="5529579"/>
              <a:ext cx="629920" cy="27940"/>
            </a:xfrm>
            <a:custGeom>
              <a:avLst/>
              <a:gdLst/>
              <a:ahLst/>
              <a:cxnLst/>
              <a:rect l="l" t="t" r="r" b="b"/>
              <a:pathLst>
                <a:path w="629920" h="27939">
                  <a:moveTo>
                    <a:pt x="0" y="0"/>
                  </a:moveTo>
                  <a:lnTo>
                    <a:pt x="629919" y="0"/>
                  </a:lnTo>
                </a:path>
                <a:path w="629920" h="27939">
                  <a:moveTo>
                    <a:pt x="157479" y="27940"/>
                  </a:moveTo>
                  <a:lnTo>
                    <a:pt x="157479" y="0"/>
                  </a:lnTo>
                </a:path>
                <a:path w="629920" h="27939">
                  <a:moveTo>
                    <a:pt x="313689" y="27940"/>
                  </a:moveTo>
                  <a:lnTo>
                    <a:pt x="3136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669279" y="5615940"/>
            <a:ext cx="144145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75" dirty="0">
                <a:latin typeface="Arial"/>
                <a:cs typeface="Arial"/>
              </a:rPr>
              <a:t>M</a:t>
            </a:r>
            <a:r>
              <a:rPr sz="600" spc="-180" dirty="0">
                <a:latin typeface="Arial"/>
                <a:cs typeface="Arial"/>
              </a:rPr>
              <a:t>o</a:t>
            </a:r>
            <a:r>
              <a:rPr sz="600" spc="-190" dirty="0">
                <a:latin typeface="Arial"/>
                <a:cs typeface="Arial"/>
              </a:rPr>
              <a:t>n</a:t>
            </a:r>
            <a:r>
              <a:rPr sz="600" spc="-70" dirty="0">
                <a:latin typeface="Arial"/>
                <a:cs typeface="Arial"/>
              </a:rPr>
              <a:t>i</a:t>
            </a:r>
            <a:r>
              <a:rPr sz="600" spc="-100" dirty="0">
                <a:latin typeface="Arial"/>
                <a:cs typeface="Arial"/>
              </a:rPr>
              <a:t>t</a:t>
            </a:r>
            <a:r>
              <a:rPr sz="600" spc="-145" dirty="0">
                <a:latin typeface="Arial"/>
                <a:cs typeface="Arial"/>
              </a:rPr>
              <a:t>or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53817" y="3907156"/>
            <a:ext cx="2362835" cy="2005964"/>
            <a:chOff x="3853817" y="3907156"/>
            <a:chExt cx="2362835" cy="2005964"/>
          </a:xfrm>
        </p:grpSpPr>
        <p:sp>
          <p:nvSpPr>
            <p:cNvPr id="35" name="object 35"/>
            <p:cNvSpPr/>
            <p:nvPr/>
          </p:nvSpPr>
          <p:spPr>
            <a:xfrm>
              <a:off x="3930650" y="3935729"/>
              <a:ext cx="1438910" cy="654050"/>
            </a:xfrm>
            <a:custGeom>
              <a:avLst/>
              <a:gdLst/>
              <a:ahLst/>
              <a:cxnLst/>
              <a:rect l="l" t="t" r="r" b="b"/>
              <a:pathLst>
                <a:path w="1438910" h="654050">
                  <a:moveTo>
                    <a:pt x="0" y="654050"/>
                  </a:moveTo>
                  <a:lnTo>
                    <a:pt x="1438910" y="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05120" y="5640069"/>
              <a:ext cx="807720" cy="269240"/>
            </a:xfrm>
            <a:custGeom>
              <a:avLst/>
              <a:gdLst/>
              <a:ahLst/>
              <a:cxnLst/>
              <a:rect l="l" t="t" r="r" b="b"/>
              <a:pathLst>
                <a:path w="807720" h="269239">
                  <a:moveTo>
                    <a:pt x="773429" y="0"/>
                  </a:moveTo>
                  <a:lnTo>
                    <a:pt x="33019" y="0"/>
                  </a:lnTo>
                  <a:lnTo>
                    <a:pt x="25400" y="5079"/>
                  </a:lnTo>
                  <a:lnTo>
                    <a:pt x="24129" y="11429"/>
                  </a:lnTo>
                  <a:lnTo>
                    <a:pt x="0" y="256539"/>
                  </a:lnTo>
                  <a:lnTo>
                    <a:pt x="0" y="264159"/>
                  </a:lnTo>
                  <a:lnTo>
                    <a:pt x="6350" y="269239"/>
                  </a:lnTo>
                  <a:lnTo>
                    <a:pt x="800100" y="269239"/>
                  </a:lnTo>
                  <a:lnTo>
                    <a:pt x="807719" y="264159"/>
                  </a:lnTo>
                  <a:lnTo>
                    <a:pt x="807719" y="256539"/>
                  </a:lnTo>
                  <a:lnTo>
                    <a:pt x="783589" y="11429"/>
                  </a:lnTo>
                  <a:lnTo>
                    <a:pt x="781050" y="5079"/>
                  </a:lnTo>
                  <a:lnTo>
                    <a:pt x="7734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05120" y="5640069"/>
              <a:ext cx="807720" cy="269240"/>
            </a:xfrm>
            <a:custGeom>
              <a:avLst/>
              <a:gdLst/>
              <a:ahLst/>
              <a:cxnLst/>
              <a:rect l="l" t="t" r="r" b="b"/>
              <a:pathLst>
                <a:path w="807720" h="269239">
                  <a:moveTo>
                    <a:pt x="773429" y="0"/>
                  </a:moveTo>
                  <a:lnTo>
                    <a:pt x="33019" y="0"/>
                  </a:lnTo>
                  <a:lnTo>
                    <a:pt x="25400" y="5079"/>
                  </a:lnTo>
                  <a:lnTo>
                    <a:pt x="24129" y="11429"/>
                  </a:lnTo>
                  <a:lnTo>
                    <a:pt x="0" y="256539"/>
                  </a:lnTo>
                  <a:lnTo>
                    <a:pt x="0" y="264159"/>
                  </a:lnTo>
                  <a:lnTo>
                    <a:pt x="6350" y="269239"/>
                  </a:lnTo>
                  <a:lnTo>
                    <a:pt x="800100" y="269239"/>
                  </a:lnTo>
                  <a:lnTo>
                    <a:pt x="807719" y="264159"/>
                  </a:lnTo>
                  <a:lnTo>
                    <a:pt x="807719" y="256539"/>
                  </a:lnTo>
                  <a:lnTo>
                    <a:pt x="783589" y="11429"/>
                  </a:lnTo>
                  <a:lnTo>
                    <a:pt x="781050" y="5079"/>
                  </a:lnTo>
                  <a:lnTo>
                    <a:pt x="773429" y="0"/>
                  </a:lnTo>
                  <a:close/>
                </a:path>
              </a:pathLst>
            </a:custGeom>
            <a:ln w="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0520" y="5659119"/>
              <a:ext cx="755650" cy="233679"/>
            </a:xfrm>
            <a:custGeom>
              <a:avLst/>
              <a:gdLst/>
              <a:ahLst/>
              <a:cxnLst/>
              <a:rect l="l" t="t" r="r" b="b"/>
              <a:pathLst>
                <a:path w="755650" h="233679">
                  <a:moveTo>
                    <a:pt x="736600" y="0"/>
                  </a:moveTo>
                  <a:lnTo>
                    <a:pt x="20319" y="0"/>
                  </a:lnTo>
                  <a:lnTo>
                    <a:pt x="0" y="233679"/>
                  </a:lnTo>
                  <a:lnTo>
                    <a:pt x="755650" y="233679"/>
                  </a:lnTo>
                  <a:lnTo>
                    <a:pt x="754200" y="215899"/>
                  </a:lnTo>
                  <a:lnTo>
                    <a:pt x="12700" y="215899"/>
                  </a:lnTo>
                  <a:lnTo>
                    <a:pt x="24129" y="76199"/>
                  </a:lnTo>
                  <a:lnTo>
                    <a:pt x="31750" y="67309"/>
                  </a:lnTo>
                  <a:lnTo>
                    <a:pt x="742087" y="67309"/>
                  </a:lnTo>
                  <a:lnTo>
                    <a:pt x="741051" y="54609"/>
                  </a:lnTo>
                  <a:lnTo>
                    <a:pt x="26669" y="54609"/>
                  </a:lnTo>
                  <a:lnTo>
                    <a:pt x="29209" y="26669"/>
                  </a:lnTo>
                  <a:lnTo>
                    <a:pt x="34289" y="16509"/>
                  </a:lnTo>
                  <a:lnTo>
                    <a:pt x="737945" y="16509"/>
                  </a:lnTo>
                  <a:lnTo>
                    <a:pt x="736600" y="0"/>
                  </a:lnTo>
                  <a:close/>
                </a:path>
                <a:path w="755650" h="233679">
                  <a:moveTo>
                    <a:pt x="118109" y="177799"/>
                  </a:moveTo>
                  <a:lnTo>
                    <a:pt x="83819" y="177799"/>
                  </a:lnTo>
                  <a:lnTo>
                    <a:pt x="80009" y="215899"/>
                  </a:lnTo>
                  <a:lnTo>
                    <a:pt x="120650" y="215899"/>
                  </a:lnTo>
                  <a:lnTo>
                    <a:pt x="118109" y="177799"/>
                  </a:lnTo>
                  <a:close/>
                </a:path>
                <a:path w="755650" h="233679">
                  <a:moveTo>
                    <a:pt x="431800" y="182879"/>
                  </a:moveTo>
                  <a:lnTo>
                    <a:pt x="406400" y="182879"/>
                  </a:lnTo>
                  <a:lnTo>
                    <a:pt x="391159" y="215899"/>
                  </a:lnTo>
                  <a:lnTo>
                    <a:pt x="447039" y="215899"/>
                  </a:lnTo>
                  <a:lnTo>
                    <a:pt x="431800" y="182879"/>
                  </a:lnTo>
                  <a:close/>
                </a:path>
                <a:path w="755650" h="233679">
                  <a:moveTo>
                    <a:pt x="513079" y="67309"/>
                  </a:moveTo>
                  <a:lnTo>
                    <a:pt x="490219" y="67309"/>
                  </a:lnTo>
                  <a:lnTo>
                    <a:pt x="496569" y="76199"/>
                  </a:lnTo>
                  <a:lnTo>
                    <a:pt x="499109" y="215899"/>
                  </a:lnTo>
                  <a:lnTo>
                    <a:pt x="504189" y="215899"/>
                  </a:lnTo>
                  <a:lnTo>
                    <a:pt x="506729" y="177799"/>
                  </a:lnTo>
                  <a:lnTo>
                    <a:pt x="511809" y="167639"/>
                  </a:lnTo>
                  <a:lnTo>
                    <a:pt x="534669" y="167639"/>
                  </a:lnTo>
                  <a:lnTo>
                    <a:pt x="534669" y="158749"/>
                  </a:lnTo>
                  <a:lnTo>
                    <a:pt x="542289" y="151129"/>
                  </a:lnTo>
                  <a:lnTo>
                    <a:pt x="607059" y="151129"/>
                  </a:lnTo>
                  <a:lnTo>
                    <a:pt x="607059" y="129539"/>
                  </a:lnTo>
                  <a:lnTo>
                    <a:pt x="506729" y="129539"/>
                  </a:lnTo>
                  <a:lnTo>
                    <a:pt x="506729" y="76199"/>
                  </a:lnTo>
                  <a:lnTo>
                    <a:pt x="513079" y="67309"/>
                  </a:lnTo>
                  <a:close/>
                </a:path>
                <a:path w="755650" h="233679">
                  <a:moveTo>
                    <a:pt x="607059" y="167639"/>
                  </a:moveTo>
                  <a:lnTo>
                    <a:pt x="593089" y="167639"/>
                  </a:lnTo>
                  <a:lnTo>
                    <a:pt x="599439" y="177799"/>
                  </a:lnTo>
                  <a:lnTo>
                    <a:pt x="599439" y="215899"/>
                  </a:lnTo>
                  <a:lnTo>
                    <a:pt x="607059" y="215899"/>
                  </a:lnTo>
                  <a:lnTo>
                    <a:pt x="607059" y="167639"/>
                  </a:lnTo>
                  <a:close/>
                </a:path>
                <a:path w="755650" h="233679">
                  <a:moveTo>
                    <a:pt x="742087" y="67309"/>
                  </a:moveTo>
                  <a:lnTo>
                    <a:pt x="726439" y="67309"/>
                  </a:lnTo>
                  <a:lnTo>
                    <a:pt x="734059" y="76199"/>
                  </a:lnTo>
                  <a:lnTo>
                    <a:pt x="744219" y="215899"/>
                  </a:lnTo>
                  <a:lnTo>
                    <a:pt x="754200" y="215899"/>
                  </a:lnTo>
                  <a:lnTo>
                    <a:pt x="742087" y="67309"/>
                  </a:lnTo>
                  <a:close/>
                </a:path>
                <a:path w="755650" h="233679">
                  <a:moveTo>
                    <a:pt x="534669" y="167639"/>
                  </a:moveTo>
                  <a:lnTo>
                    <a:pt x="530859" y="167639"/>
                  </a:lnTo>
                  <a:lnTo>
                    <a:pt x="534669" y="180339"/>
                  </a:lnTo>
                  <a:lnTo>
                    <a:pt x="534669" y="167639"/>
                  </a:lnTo>
                  <a:close/>
                </a:path>
                <a:path w="755650" h="233679">
                  <a:moveTo>
                    <a:pt x="607059" y="151129"/>
                  </a:moveTo>
                  <a:lnTo>
                    <a:pt x="561339" y="151129"/>
                  </a:lnTo>
                  <a:lnTo>
                    <a:pt x="566419" y="158749"/>
                  </a:lnTo>
                  <a:lnTo>
                    <a:pt x="566419" y="180339"/>
                  </a:lnTo>
                  <a:lnTo>
                    <a:pt x="574039" y="167639"/>
                  </a:lnTo>
                  <a:lnTo>
                    <a:pt x="607059" y="167639"/>
                  </a:lnTo>
                  <a:lnTo>
                    <a:pt x="607059" y="151129"/>
                  </a:lnTo>
                  <a:close/>
                </a:path>
                <a:path w="755650" h="233679">
                  <a:moveTo>
                    <a:pt x="614679" y="67309"/>
                  </a:moveTo>
                  <a:lnTo>
                    <a:pt x="593089" y="67309"/>
                  </a:lnTo>
                  <a:lnTo>
                    <a:pt x="599439" y="74929"/>
                  </a:lnTo>
                  <a:lnTo>
                    <a:pt x="599439" y="129539"/>
                  </a:lnTo>
                  <a:lnTo>
                    <a:pt x="607059" y="129539"/>
                  </a:lnTo>
                  <a:lnTo>
                    <a:pt x="607059" y="76199"/>
                  </a:lnTo>
                  <a:lnTo>
                    <a:pt x="614679" y="67309"/>
                  </a:lnTo>
                  <a:close/>
                </a:path>
                <a:path w="755650" h="233679">
                  <a:moveTo>
                    <a:pt x="63500" y="67309"/>
                  </a:moveTo>
                  <a:lnTo>
                    <a:pt x="50800" y="67309"/>
                  </a:lnTo>
                  <a:lnTo>
                    <a:pt x="55879" y="76199"/>
                  </a:lnTo>
                  <a:lnTo>
                    <a:pt x="63500" y="67309"/>
                  </a:lnTo>
                  <a:close/>
                </a:path>
                <a:path w="755650" h="233679">
                  <a:moveTo>
                    <a:pt x="93979" y="67309"/>
                  </a:moveTo>
                  <a:lnTo>
                    <a:pt x="82550" y="67309"/>
                  </a:lnTo>
                  <a:lnTo>
                    <a:pt x="88900" y="76199"/>
                  </a:lnTo>
                  <a:lnTo>
                    <a:pt x="93979" y="67309"/>
                  </a:lnTo>
                  <a:close/>
                </a:path>
                <a:path w="755650" h="233679">
                  <a:moveTo>
                    <a:pt x="125729" y="67309"/>
                  </a:moveTo>
                  <a:lnTo>
                    <a:pt x="113029" y="67309"/>
                  </a:lnTo>
                  <a:lnTo>
                    <a:pt x="120650" y="76199"/>
                  </a:lnTo>
                  <a:lnTo>
                    <a:pt x="125729" y="67309"/>
                  </a:lnTo>
                  <a:close/>
                </a:path>
                <a:path w="755650" h="233679">
                  <a:moveTo>
                    <a:pt x="156209" y="67309"/>
                  </a:moveTo>
                  <a:lnTo>
                    <a:pt x="144779" y="67309"/>
                  </a:lnTo>
                  <a:lnTo>
                    <a:pt x="151129" y="76199"/>
                  </a:lnTo>
                  <a:lnTo>
                    <a:pt x="156209" y="67309"/>
                  </a:lnTo>
                  <a:close/>
                </a:path>
                <a:path w="755650" h="233679">
                  <a:moveTo>
                    <a:pt x="187959" y="67309"/>
                  </a:moveTo>
                  <a:lnTo>
                    <a:pt x="175259" y="67309"/>
                  </a:lnTo>
                  <a:lnTo>
                    <a:pt x="182879" y="76199"/>
                  </a:lnTo>
                  <a:lnTo>
                    <a:pt x="187959" y="67309"/>
                  </a:lnTo>
                  <a:close/>
                </a:path>
                <a:path w="755650" h="233679">
                  <a:moveTo>
                    <a:pt x="218439" y="67309"/>
                  </a:moveTo>
                  <a:lnTo>
                    <a:pt x="207009" y="67309"/>
                  </a:lnTo>
                  <a:lnTo>
                    <a:pt x="213359" y="76199"/>
                  </a:lnTo>
                  <a:lnTo>
                    <a:pt x="218439" y="67309"/>
                  </a:lnTo>
                  <a:close/>
                </a:path>
                <a:path w="755650" h="233679">
                  <a:moveTo>
                    <a:pt x="251459" y="67309"/>
                  </a:moveTo>
                  <a:lnTo>
                    <a:pt x="237489" y="67309"/>
                  </a:lnTo>
                  <a:lnTo>
                    <a:pt x="245109" y="76199"/>
                  </a:lnTo>
                  <a:lnTo>
                    <a:pt x="251459" y="67309"/>
                  </a:lnTo>
                  <a:close/>
                </a:path>
                <a:path w="755650" h="233679">
                  <a:moveTo>
                    <a:pt x="283209" y="67309"/>
                  </a:moveTo>
                  <a:lnTo>
                    <a:pt x="269239" y="67309"/>
                  </a:lnTo>
                  <a:lnTo>
                    <a:pt x="275589" y="76199"/>
                  </a:lnTo>
                  <a:lnTo>
                    <a:pt x="283209" y="67309"/>
                  </a:lnTo>
                  <a:close/>
                </a:path>
                <a:path w="755650" h="233679">
                  <a:moveTo>
                    <a:pt x="314959" y="67309"/>
                  </a:moveTo>
                  <a:lnTo>
                    <a:pt x="299719" y="67309"/>
                  </a:lnTo>
                  <a:lnTo>
                    <a:pt x="307339" y="76199"/>
                  </a:lnTo>
                  <a:lnTo>
                    <a:pt x="314959" y="67309"/>
                  </a:lnTo>
                  <a:close/>
                </a:path>
                <a:path w="755650" h="233679">
                  <a:moveTo>
                    <a:pt x="345439" y="67309"/>
                  </a:moveTo>
                  <a:lnTo>
                    <a:pt x="334009" y="67309"/>
                  </a:lnTo>
                  <a:lnTo>
                    <a:pt x="339089" y="76199"/>
                  </a:lnTo>
                  <a:lnTo>
                    <a:pt x="345439" y="67309"/>
                  </a:lnTo>
                  <a:close/>
                </a:path>
                <a:path w="755650" h="233679">
                  <a:moveTo>
                    <a:pt x="377189" y="67309"/>
                  </a:moveTo>
                  <a:lnTo>
                    <a:pt x="364489" y="67309"/>
                  </a:lnTo>
                  <a:lnTo>
                    <a:pt x="369569" y="76199"/>
                  </a:lnTo>
                  <a:lnTo>
                    <a:pt x="377189" y="67309"/>
                  </a:lnTo>
                  <a:close/>
                </a:path>
                <a:path w="755650" h="233679">
                  <a:moveTo>
                    <a:pt x="407669" y="67309"/>
                  </a:moveTo>
                  <a:lnTo>
                    <a:pt x="396239" y="67309"/>
                  </a:lnTo>
                  <a:lnTo>
                    <a:pt x="401319" y="76199"/>
                  </a:lnTo>
                  <a:lnTo>
                    <a:pt x="407669" y="67309"/>
                  </a:lnTo>
                  <a:close/>
                </a:path>
                <a:path w="755650" h="233679">
                  <a:moveTo>
                    <a:pt x="439419" y="67309"/>
                  </a:moveTo>
                  <a:lnTo>
                    <a:pt x="427989" y="67309"/>
                  </a:lnTo>
                  <a:lnTo>
                    <a:pt x="431800" y="76199"/>
                  </a:lnTo>
                  <a:lnTo>
                    <a:pt x="439419" y="67309"/>
                  </a:lnTo>
                  <a:close/>
                </a:path>
                <a:path w="755650" h="233679">
                  <a:moveTo>
                    <a:pt x="469900" y="67309"/>
                  </a:moveTo>
                  <a:lnTo>
                    <a:pt x="458469" y="67309"/>
                  </a:lnTo>
                  <a:lnTo>
                    <a:pt x="463550" y="76199"/>
                  </a:lnTo>
                  <a:lnTo>
                    <a:pt x="469900" y="67309"/>
                  </a:lnTo>
                  <a:close/>
                </a:path>
                <a:path w="755650" h="233679">
                  <a:moveTo>
                    <a:pt x="544829" y="67309"/>
                  </a:moveTo>
                  <a:lnTo>
                    <a:pt x="530859" y="67309"/>
                  </a:lnTo>
                  <a:lnTo>
                    <a:pt x="537209" y="76199"/>
                  </a:lnTo>
                  <a:lnTo>
                    <a:pt x="544829" y="67309"/>
                  </a:lnTo>
                  <a:close/>
                </a:path>
                <a:path w="755650" h="233679">
                  <a:moveTo>
                    <a:pt x="574039" y="67309"/>
                  </a:moveTo>
                  <a:lnTo>
                    <a:pt x="561339" y="67309"/>
                  </a:lnTo>
                  <a:lnTo>
                    <a:pt x="568959" y="76199"/>
                  </a:lnTo>
                  <a:lnTo>
                    <a:pt x="574039" y="67309"/>
                  </a:lnTo>
                  <a:close/>
                </a:path>
                <a:path w="755650" h="233679">
                  <a:moveTo>
                    <a:pt x="645159" y="67309"/>
                  </a:moveTo>
                  <a:lnTo>
                    <a:pt x="633729" y="67309"/>
                  </a:lnTo>
                  <a:lnTo>
                    <a:pt x="637539" y="76199"/>
                  </a:lnTo>
                  <a:lnTo>
                    <a:pt x="645159" y="67309"/>
                  </a:lnTo>
                  <a:close/>
                </a:path>
                <a:path w="755650" h="233679">
                  <a:moveTo>
                    <a:pt x="676909" y="67309"/>
                  </a:moveTo>
                  <a:lnTo>
                    <a:pt x="664209" y="67309"/>
                  </a:lnTo>
                  <a:lnTo>
                    <a:pt x="669289" y="76199"/>
                  </a:lnTo>
                  <a:lnTo>
                    <a:pt x="676909" y="67309"/>
                  </a:lnTo>
                  <a:close/>
                </a:path>
                <a:path w="755650" h="233679">
                  <a:moveTo>
                    <a:pt x="707389" y="67309"/>
                  </a:moveTo>
                  <a:lnTo>
                    <a:pt x="695959" y="67309"/>
                  </a:lnTo>
                  <a:lnTo>
                    <a:pt x="701039" y="76199"/>
                  </a:lnTo>
                  <a:lnTo>
                    <a:pt x="707389" y="67309"/>
                  </a:lnTo>
                  <a:close/>
                </a:path>
                <a:path w="755650" h="233679">
                  <a:moveTo>
                    <a:pt x="93979" y="16509"/>
                  </a:moveTo>
                  <a:lnTo>
                    <a:pt x="53339" y="16509"/>
                  </a:lnTo>
                  <a:lnTo>
                    <a:pt x="60959" y="26669"/>
                  </a:lnTo>
                  <a:lnTo>
                    <a:pt x="60959" y="54609"/>
                  </a:lnTo>
                  <a:lnTo>
                    <a:pt x="86359" y="54609"/>
                  </a:lnTo>
                  <a:lnTo>
                    <a:pt x="88900" y="26669"/>
                  </a:lnTo>
                  <a:lnTo>
                    <a:pt x="93979" y="16509"/>
                  </a:lnTo>
                  <a:close/>
                </a:path>
                <a:path w="755650" h="233679">
                  <a:moveTo>
                    <a:pt x="234950" y="16509"/>
                  </a:moveTo>
                  <a:lnTo>
                    <a:pt x="209550" y="16509"/>
                  </a:lnTo>
                  <a:lnTo>
                    <a:pt x="213359" y="26669"/>
                  </a:lnTo>
                  <a:lnTo>
                    <a:pt x="215900" y="54609"/>
                  </a:lnTo>
                  <a:lnTo>
                    <a:pt x="228600" y="54609"/>
                  </a:lnTo>
                  <a:lnTo>
                    <a:pt x="228600" y="26669"/>
                  </a:lnTo>
                  <a:lnTo>
                    <a:pt x="234950" y="16509"/>
                  </a:lnTo>
                  <a:close/>
                </a:path>
                <a:path w="755650" h="233679">
                  <a:moveTo>
                    <a:pt x="377189" y="16509"/>
                  </a:moveTo>
                  <a:lnTo>
                    <a:pt x="347979" y="16509"/>
                  </a:lnTo>
                  <a:lnTo>
                    <a:pt x="355600" y="26669"/>
                  </a:lnTo>
                  <a:lnTo>
                    <a:pt x="355600" y="54609"/>
                  </a:lnTo>
                  <a:lnTo>
                    <a:pt x="367029" y="54609"/>
                  </a:lnTo>
                  <a:lnTo>
                    <a:pt x="369569" y="26669"/>
                  </a:lnTo>
                  <a:lnTo>
                    <a:pt x="377189" y="16509"/>
                  </a:lnTo>
                  <a:close/>
                </a:path>
                <a:path w="755650" h="233679">
                  <a:moveTo>
                    <a:pt x="513079" y="16509"/>
                  </a:moveTo>
                  <a:lnTo>
                    <a:pt x="490219" y="16509"/>
                  </a:lnTo>
                  <a:lnTo>
                    <a:pt x="494029" y="26669"/>
                  </a:lnTo>
                  <a:lnTo>
                    <a:pt x="496569" y="54609"/>
                  </a:lnTo>
                  <a:lnTo>
                    <a:pt x="506729" y="54609"/>
                  </a:lnTo>
                  <a:lnTo>
                    <a:pt x="506729" y="26669"/>
                  </a:lnTo>
                  <a:lnTo>
                    <a:pt x="513079" y="16509"/>
                  </a:lnTo>
                  <a:close/>
                </a:path>
                <a:path w="755650" h="233679">
                  <a:moveTo>
                    <a:pt x="737945" y="16509"/>
                  </a:moveTo>
                  <a:lnTo>
                    <a:pt x="595629" y="16509"/>
                  </a:lnTo>
                  <a:lnTo>
                    <a:pt x="601979" y="26669"/>
                  </a:lnTo>
                  <a:lnTo>
                    <a:pt x="601979" y="54609"/>
                  </a:lnTo>
                  <a:lnTo>
                    <a:pt x="741051" y="54609"/>
                  </a:lnTo>
                  <a:lnTo>
                    <a:pt x="737945" y="16509"/>
                  </a:lnTo>
                  <a:close/>
                </a:path>
                <a:path w="755650" h="233679">
                  <a:moveTo>
                    <a:pt x="127000" y="16509"/>
                  </a:moveTo>
                  <a:lnTo>
                    <a:pt x="113029" y="16509"/>
                  </a:lnTo>
                  <a:lnTo>
                    <a:pt x="120650" y="26669"/>
                  </a:lnTo>
                  <a:lnTo>
                    <a:pt x="127000" y="16509"/>
                  </a:lnTo>
                  <a:close/>
                </a:path>
                <a:path w="755650" h="233679">
                  <a:moveTo>
                    <a:pt x="158750" y="16509"/>
                  </a:moveTo>
                  <a:lnTo>
                    <a:pt x="144779" y="16509"/>
                  </a:lnTo>
                  <a:lnTo>
                    <a:pt x="151129" y="26669"/>
                  </a:lnTo>
                  <a:lnTo>
                    <a:pt x="158750" y="16509"/>
                  </a:lnTo>
                  <a:close/>
                </a:path>
                <a:path w="755650" h="233679">
                  <a:moveTo>
                    <a:pt x="189229" y="16509"/>
                  </a:moveTo>
                  <a:lnTo>
                    <a:pt x="175259" y="16509"/>
                  </a:lnTo>
                  <a:lnTo>
                    <a:pt x="182879" y="26669"/>
                  </a:lnTo>
                  <a:lnTo>
                    <a:pt x="189229" y="16509"/>
                  </a:lnTo>
                  <a:close/>
                </a:path>
                <a:path w="755650" h="233679">
                  <a:moveTo>
                    <a:pt x="266700" y="16509"/>
                  </a:moveTo>
                  <a:lnTo>
                    <a:pt x="254000" y="16509"/>
                  </a:lnTo>
                  <a:lnTo>
                    <a:pt x="259079" y="26669"/>
                  </a:lnTo>
                  <a:lnTo>
                    <a:pt x="266700" y="16509"/>
                  </a:lnTo>
                  <a:close/>
                </a:path>
                <a:path w="755650" h="233679">
                  <a:moveTo>
                    <a:pt x="297179" y="16509"/>
                  </a:moveTo>
                  <a:lnTo>
                    <a:pt x="285750" y="16509"/>
                  </a:lnTo>
                  <a:lnTo>
                    <a:pt x="290829" y="26669"/>
                  </a:lnTo>
                  <a:lnTo>
                    <a:pt x="297179" y="16509"/>
                  </a:lnTo>
                  <a:close/>
                </a:path>
                <a:path w="755650" h="233679">
                  <a:moveTo>
                    <a:pt x="328929" y="16509"/>
                  </a:moveTo>
                  <a:lnTo>
                    <a:pt x="317500" y="16509"/>
                  </a:lnTo>
                  <a:lnTo>
                    <a:pt x="323850" y="26669"/>
                  </a:lnTo>
                  <a:lnTo>
                    <a:pt x="328929" y="16509"/>
                  </a:lnTo>
                  <a:close/>
                </a:path>
                <a:path w="755650" h="233679">
                  <a:moveTo>
                    <a:pt x="407669" y="16509"/>
                  </a:moveTo>
                  <a:lnTo>
                    <a:pt x="393700" y="16509"/>
                  </a:lnTo>
                  <a:lnTo>
                    <a:pt x="401319" y="26669"/>
                  </a:lnTo>
                  <a:lnTo>
                    <a:pt x="407669" y="16509"/>
                  </a:lnTo>
                  <a:close/>
                </a:path>
                <a:path w="755650" h="233679">
                  <a:moveTo>
                    <a:pt x="439419" y="16509"/>
                  </a:moveTo>
                  <a:lnTo>
                    <a:pt x="425450" y="16509"/>
                  </a:lnTo>
                  <a:lnTo>
                    <a:pt x="431800" y="26669"/>
                  </a:lnTo>
                  <a:lnTo>
                    <a:pt x="439419" y="16509"/>
                  </a:lnTo>
                  <a:close/>
                </a:path>
                <a:path w="755650" h="233679">
                  <a:moveTo>
                    <a:pt x="469900" y="16509"/>
                  </a:moveTo>
                  <a:lnTo>
                    <a:pt x="458469" y="16509"/>
                  </a:lnTo>
                  <a:lnTo>
                    <a:pt x="463550" y="26669"/>
                  </a:lnTo>
                  <a:lnTo>
                    <a:pt x="469900" y="16509"/>
                  </a:lnTo>
                  <a:close/>
                </a:path>
                <a:path w="755650" h="233679">
                  <a:moveTo>
                    <a:pt x="544829" y="16509"/>
                  </a:moveTo>
                  <a:lnTo>
                    <a:pt x="533400" y="16509"/>
                  </a:lnTo>
                  <a:lnTo>
                    <a:pt x="537209" y="26669"/>
                  </a:lnTo>
                  <a:lnTo>
                    <a:pt x="544829" y="16509"/>
                  </a:lnTo>
                  <a:close/>
                </a:path>
                <a:path w="755650" h="233679">
                  <a:moveTo>
                    <a:pt x="575309" y="16509"/>
                  </a:moveTo>
                  <a:lnTo>
                    <a:pt x="563879" y="16509"/>
                  </a:lnTo>
                  <a:lnTo>
                    <a:pt x="568959" y="26669"/>
                  </a:lnTo>
                  <a:lnTo>
                    <a:pt x="575309" y="165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34075" y="5725794"/>
              <a:ext cx="241300" cy="149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0520" y="5659119"/>
              <a:ext cx="755650" cy="233679"/>
            </a:xfrm>
            <a:custGeom>
              <a:avLst/>
              <a:gdLst/>
              <a:ahLst/>
              <a:cxnLst/>
              <a:rect l="l" t="t" r="r" b="b"/>
              <a:pathLst>
                <a:path w="755650" h="233679">
                  <a:moveTo>
                    <a:pt x="24129" y="76199"/>
                  </a:moveTo>
                  <a:lnTo>
                    <a:pt x="12700" y="215899"/>
                  </a:lnTo>
                  <a:lnTo>
                    <a:pt x="80009" y="215899"/>
                  </a:lnTo>
                  <a:lnTo>
                    <a:pt x="83819" y="177799"/>
                  </a:lnTo>
                  <a:lnTo>
                    <a:pt x="118109" y="177799"/>
                  </a:lnTo>
                  <a:lnTo>
                    <a:pt x="120650" y="215899"/>
                  </a:lnTo>
                  <a:lnTo>
                    <a:pt x="391159" y="215899"/>
                  </a:lnTo>
                  <a:lnTo>
                    <a:pt x="406400" y="182879"/>
                  </a:lnTo>
                  <a:lnTo>
                    <a:pt x="431800" y="182879"/>
                  </a:lnTo>
                  <a:lnTo>
                    <a:pt x="447039" y="215899"/>
                  </a:lnTo>
                  <a:lnTo>
                    <a:pt x="499109" y="215899"/>
                  </a:lnTo>
                  <a:lnTo>
                    <a:pt x="496569" y="76199"/>
                  </a:lnTo>
                  <a:lnTo>
                    <a:pt x="490219" y="67309"/>
                  </a:lnTo>
                  <a:lnTo>
                    <a:pt x="469900" y="67309"/>
                  </a:lnTo>
                  <a:lnTo>
                    <a:pt x="463550" y="76199"/>
                  </a:lnTo>
                  <a:lnTo>
                    <a:pt x="458469" y="67309"/>
                  </a:lnTo>
                  <a:lnTo>
                    <a:pt x="439419" y="67309"/>
                  </a:lnTo>
                  <a:lnTo>
                    <a:pt x="431800" y="76199"/>
                  </a:lnTo>
                  <a:lnTo>
                    <a:pt x="427989" y="67309"/>
                  </a:lnTo>
                  <a:lnTo>
                    <a:pt x="407669" y="67309"/>
                  </a:lnTo>
                  <a:lnTo>
                    <a:pt x="401319" y="76199"/>
                  </a:lnTo>
                  <a:lnTo>
                    <a:pt x="396239" y="67309"/>
                  </a:lnTo>
                  <a:lnTo>
                    <a:pt x="377189" y="67309"/>
                  </a:lnTo>
                  <a:lnTo>
                    <a:pt x="369569" y="76199"/>
                  </a:lnTo>
                  <a:lnTo>
                    <a:pt x="364489" y="67309"/>
                  </a:lnTo>
                  <a:lnTo>
                    <a:pt x="345439" y="67309"/>
                  </a:lnTo>
                  <a:lnTo>
                    <a:pt x="339089" y="76199"/>
                  </a:lnTo>
                  <a:lnTo>
                    <a:pt x="334009" y="67309"/>
                  </a:lnTo>
                  <a:lnTo>
                    <a:pt x="314959" y="67309"/>
                  </a:lnTo>
                  <a:lnTo>
                    <a:pt x="307339" y="76199"/>
                  </a:lnTo>
                  <a:lnTo>
                    <a:pt x="299719" y="67309"/>
                  </a:lnTo>
                  <a:lnTo>
                    <a:pt x="283209" y="67309"/>
                  </a:lnTo>
                  <a:lnTo>
                    <a:pt x="275589" y="76199"/>
                  </a:lnTo>
                  <a:lnTo>
                    <a:pt x="269239" y="67309"/>
                  </a:lnTo>
                  <a:lnTo>
                    <a:pt x="251459" y="67309"/>
                  </a:lnTo>
                  <a:lnTo>
                    <a:pt x="245109" y="76199"/>
                  </a:lnTo>
                  <a:lnTo>
                    <a:pt x="237489" y="67309"/>
                  </a:lnTo>
                  <a:lnTo>
                    <a:pt x="218439" y="67309"/>
                  </a:lnTo>
                  <a:lnTo>
                    <a:pt x="213359" y="76199"/>
                  </a:lnTo>
                  <a:lnTo>
                    <a:pt x="207009" y="67309"/>
                  </a:lnTo>
                  <a:lnTo>
                    <a:pt x="187959" y="67309"/>
                  </a:lnTo>
                  <a:lnTo>
                    <a:pt x="182879" y="76199"/>
                  </a:lnTo>
                  <a:lnTo>
                    <a:pt x="175259" y="67309"/>
                  </a:lnTo>
                  <a:lnTo>
                    <a:pt x="156209" y="67309"/>
                  </a:lnTo>
                  <a:lnTo>
                    <a:pt x="151129" y="76199"/>
                  </a:lnTo>
                  <a:lnTo>
                    <a:pt x="144779" y="67309"/>
                  </a:lnTo>
                  <a:lnTo>
                    <a:pt x="125729" y="67309"/>
                  </a:lnTo>
                  <a:lnTo>
                    <a:pt x="120650" y="76199"/>
                  </a:lnTo>
                  <a:lnTo>
                    <a:pt x="113029" y="67309"/>
                  </a:lnTo>
                  <a:lnTo>
                    <a:pt x="93979" y="67309"/>
                  </a:lnTo>
                  <a:lnTo>
                    <a:pt x="88900" y="76199"/>
                  </a:lnTo>
                  <a:lnTo>
                    <a:pt x="82550" y="67309"/>
                  </a:lnTo>
                  <a:lnTo>
                    <a:pt x="63500" y="67309"/>
                  </a:lnTo>
                  <a:lnTo>
                    <a:pt x="55879" y="76199"/>
                  </a:lnTo>
                  <a:lnTo>
                    <a:pt x="50800" y="67309"/>
                  </a:lnTo>
                  <a:lnTo>
                    <a:pt x="31750" y="67309"/>
                  </a:lnTo>
                  <a:lnTo>
                    <a:pt x="24129" y="76199"/>
                  </a:lnTo>
                  <a:close/>
                </a:path>
                <a:path w="755650" h="233679">
                  <a:moveTo>
                    <a:pt x="601979" y="26669"/>
                  </a:moveTo>
                  <a:lnTo>
                    <a:pt x="595629" y="16509"/>
                  </a:lnTo>
                  <a:lnTo>
                    <a:pt x="575309" y="16509"/>
                  </a:lnTo>
                  <a:lnTo>
                    <a:pt x="568959" y="26669"/>
                  </a:lnTo>
                  <a:lnTo>
                    <a:pt x="563879" y="16509"/>
                  </a:lnTo>
                  <a:lnTo>
                    <a:pt x="544829" y="16509"/>
                  </a:lnTo>
                  <a:lnTo>
                    <a:pt x="537209" y="26669"/>
                  </a:lnTo>
                  <a:lnTo>
                    <a:pt x="533400" y="16509"/>
                  </a:lnTo>
                  <a:lnTo>
                    <a:pt x="513079" y="16509"/>
                  </a:lnTo>
                  <a:lnTo>
                    <a:pt x="506729" y="26669"/>
                  </a:lnTo>
                  <a:lnTo>
                    <a:pt x="506729" y="54609"/>
                  </a:lnTo>
                  <a:lnTo>
                    <a:pt x="537209" y="54609"/>
                  </a:lnTo>
                  <a:lnTo>
                    <a:pt x="568959" y="54609"/>
                  </a:lnTo>
                  <a:lnTo>
                    <a:pt x="601979" y="54609"/>
                  </a:lnTo>
                  <a:lnTo>
                    <a:pt x="601979" y="26669"/>
                  </a:lnTo>
                  <a:close/>
                </a:path>
                <a:path w="755650" h="233679">
                  <a:moveTo>
                    <a:pt x="60959" y="54609"/>
                  </a:moveTo>
                  <a:lnTo>
                    <a:pt x="60959" y="26669"/>
                  </a:lnTo>
                  <a:lnTo>
                    <a:pt x="53339" y="16509"/>
                  </a:lnTo>
                  <a:lnTo>
                    <a:pt x="34289" y="16509"/>
                  </a:lnTo>
                  <a:lnTo>
                    <a:pt x="29209" y="26669"/>
                  </a:lnTo>
                  <a:lnTo>
                    <a:pt x="26669" y="54609"/>
                  </a:lnTo>
                  <a:lnTo>
                    <a:pt x="60959" y="54609"/>
                  </a:lnTo>
                  <a:close/>
                </a:path>
                <a:path w="755650" h="233679">
                  <a:moveTo>
                    <a:pt x="463550" y="26669"/>
                  </a:moveTo>
                  <a:lnTo>
                    <a:pt x="458469" y="16509"/>
                  </a:lnTo>
                  <a:lnTo>
                    <a:pt x="439419" y="16509"/>
                  </a:lnTo>
                  <a:lnTo>
                    <a:pt x="431800" y="26669"/>
                  </a:lnTo>
                  <a:lnTo>
                    <a:pt x="425450" y="16509"/>
                  </a:lnTo>
                  <a:lnTo>
                    <a:pt x="407669" y="16509"/>
                  </a:lnTo>
                  <a:lnTo>
                    <a:pt x="401319" y="26669"/>
                  </a:lnTo>
                  <a:lnTo>
                    <a:pt x="393700" y="16509"/>
                  </a:lnTo>
                  <a:lnTo>
                    <a:pt x="377189" y="16509"/>
                  </a:lnTo>
                  <a:lnTo>
                    <a:pt x="369569" y="26669"/>
                  </a:lnTo>
                  <a:lnTo>
                    <a:pt x="367029" y="54609"/>
                  </a:lnTo>
                  <a:lnTo>
                    <a:pt x="401319" y="54609"/>
                  </a:lnTo>
                  <a:lnTo>
                    <a:pt x="431800" y="54609"/>
                  </a:lnTo>
                  <a:lnTo>
                    <a:pt x="463550" y="54609"/>
                  </a:lnTo>
                  <a:lnTo>
                    <a:pt x="496569" y="54609"/>
                  </a:lnTo>
                  <a:lnTo>
                    <a:pt x="494029" y="26669"/>
                  </a:lnTo>
                  <a:lnTo>
                    <a:pt x="490219" y="16509"/>
                  </a:lnTo>
                  <a:lnTo>
                    <a:pt x="469900" y="16509"/>
                  </a:lnTo>
                  <a:lnTo>
                    <a:pt x="463550" y="26669"/>
                  </a:lnTo>
                  <a:close/>
                </a:path>
                <a:path w="755650" h="233679">
                  <a:moveTo>
                    <a:pt x="323850" y="26669"/>
                  </a:moveTo>
                  <a:lnTo>
                    <a:pt x="317500" y="16509"/>
                  </a:lnTo>
                  <a:lnTo>
                    <a:pt x="297179" y="16509"/>
                  </a:lnTo>
                  <a:lnTo>
                    <a:pt x="290829" y="26669"/>
                  </a:lnTo>
                  <a:lnTo>
                    <a:pt x="285750" y="16509"/>
                  </a:lnTo>
                  <a:lnTo>
                    <a:pt x="266700" y="16509"/>
                  </a:lnTo>
                  <a:lnTo>
                    <a:pt x="259079" y="26669"/>
                  </a:lnTo>
                  <a:lnTo>
                    <a:pt x="254000" y="16509"/>
                  </a:lnTo>
                  <a:lnTo>
                    <a:pt x="234950" y="16509"/>
                  </a:lnTo>
                  <a:lnTo>
                    <a:pt x="228600" y="26669"/>
                  </a:lnTo>
                  <a:lnTo>
                    <a:pt x="228600" y="54609"/>
                  </a:lnTo>
                  <a:lnTo>
                    <a:pt x="259079" y="54609"/>
                  </a:lnTo>
                  <a:lnTo>
                    <a:pt x="290829" y="54609"/>
                  </a:lnTo>
                  <a:lnTo>
                    <a:pt x="323850" y="54609"/>
                  </a:lnTo>
                  <a:lnTo>
                    <a:pt x="355600" y="54609"/>
                  </a:lnTo>
                  <a:lnTo>
                    <a:pt x="355600" y="26669"/>
                  </a:lnTo>
                  <a:lnTo>
                    <a:pt x="347979" y="16509"/>
                  </a:lnTo>
                  <a:lnTo>
                    <a:pt x="328929" y="16509"/>
                  </a:lnTo>
                  <a:lnTo>
                    <a:pt x="323850" y="26669"/>
                  </a:lnTo>
                  <a:close/>
                </a:path>
                <a:path w="755650" h="233679">
                  <a:moveTo>
                    <a:pt x="182879" y="26669"/>
                  </a:moveTo>
                  <a:lnTo>
                    <a:pt x="175259" y="16509"/>
                  </a:lnTo>
                  <a:lnTo>
                    <a:pt x="158750" y="16509"/>
                  </a:lnTo>
                  <a:lnTo>
                    <a:pt x="151129" y="26669"/>
                  </a:lnTo>
                  <a:lnTo>
                    <a:pt x="144779" y="16509"/>
                  </a:lnTo>
                  <a:lnTo>
                    <a:pt x="127000" y="16509"/>
                  </a:lnTo>
                  <a:lnTo>
                    <a:pt x="120650" y="26669"/>
                  </a:lnTo>
                  <a:lnTo>
                    <a:pt x="113029" y="16509"/>
                  </a:lnTo>
                  <a:lnTo>
                    <a:pt x="93979" y="16509"/>
                  </a:lnTo>
                  <a:lnTo>
                    <a:pt x="88900" y="26669"/>
                  </a:lnTo>
                  <a:lnTo>
                    <a:pt x="86359" y="54609"/>
                  </a:lnTo>
                  <a:lnTo>
                    <a:pt x="120650" y="54609"/>
                  </a:lnTo>
                  <a:lnTo>
                    <a:pt x="151129" y="54609"/>
                  </a:lnTo>
                  <a:lnTo>
                    <a:pt x="182879" y="54609"/>
                  </a:lnTo>
                  <a:lnTo>
                    <a:pt x="215900" y="54609"/>
                  </a:lnTo>
                  <a:lnTo>
                    <a:pt x="213359" y="26669"/>
                  </a:lnTo>
                  <a:lnTo>
                    <a:pt x="209550" y="16509"/>
                  </a:lnTo>
                  <a:lnTo>
                    <a:pt x="189229" y="16509"/>
                  </a:lnTo>
                  <a:lnTo>
                    <a:pt x="182879" y="26669"/>
                  </a:lnTo>
                  <a:close/>
                </a:path>
                <a:path w="755650" h="233679">
                  <a:moveTo>
                    <a:pt x="0" y="233679"/>
                  </a:moveTo>
                  <a:lnTo>
                    <a:pt x="755650" y="233679"/>
                  </a:lnTo>
                  <a:lnTo>
                    <a:pt x="736600" y="0"/>
                  </a:lnTo>
                  <a:lnTo>
                    <a:pt x="20319" y="0"/>
                  </a:lnTo>
                  <a:lnTo>
                    <a:pt x="0" y="2336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82390" y="5181599"/>
              <a:ext cx="1487170" cy="295910"/>
            </a:xfrm>
            <a:custGeom>
              <a:avLst/>
              <a:gdLst/>
              <a:ahLst/>
              <a:cxnLst/>
              <a:rect l="l" t="t" r="r" b="b"/>
              <a:pathLst>
                <a:path w="1487170" h="295910">
                  <a:moveTo>
                    <a:pt x="0" y="0"/>
                  </a:moveTo>
                  <a:lnTo>
                    <a:pt x="1487170" y="295909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63970" y="4104640"/>
            <a:ext cx="1282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T</a:t>
            </a:r>
            <a:r>
              <a:rPr sz="2000" b="1" dirty="0">
                <a:latin typeface="Tahoma"/>
                <a:cs typeface="Tahoma"/>
              </a:rPr>
              <a:t>er</a:t>
            </a:r>
            <a:r>
              <a:rPr sz="2000" b="1" spc="-10" dirty="0">
                <a:latin typeface="Tahoma"/>
                <a:cs typeface="Tahoma"/>
              </a:rPr>
              <a:t>m</a:t>
            </a:r>
            <a:r>
              <a:rPr sz="2000" b="1" dirty="0">
                <a:latin typeface="Tahoma"/>
                <a:cs typeface="Tahoma"/>
              </a:rPr>
              <a:t>i</a:t>
            </a:r>
            <a:r>
              <a:rPr sz="2000" b="1" spc="-5" dirty="0">
                <a:latin typeface="Tahoma"/>
                <a:cs typeface="Tahoma"/>
              </a:rPr>
              <a:t>n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-5" dirty="0">
                <a:latin typeface="Tahoma"/>
                <a:cs typeface="Tahoma"/>
              </a:rPr>
              <a:t>i</a:t>
            </a:r>
            <a:r>
              <a:rPr sz="2000" b="1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020" y="157606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1483359"/>
            <a:ext cx="299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S.O. de Tempo</a:t>
            </a:r>
            <a:r>
              <a:rPr sz="24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Real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00" y="1840229"/>
            <a:ext cx="8600440" cy="12166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36220" marR="33020" indent="-198120">
              <a:lnSpc>
                <a:spcPts val="2330"/>
              </a:lnSpc>
              <a:spcBef>
                <a:spcPts val="235"/>
              </a:spcBef>
              <a:buSzPct val="45000"/>
              <a:buFont typeface="Wingdings"/>
              <a:buChar char=""/>
              <a:tabLst>
                <a:tab pos="236220" algn="l"/>
              </a:tabLst>
            </a:pPr>
            <a:r>
              <a:rPr sz="2000" b="1" spc="-5" dirty="0">
                <a:latin typeface="Tahoma"/>
                <a:cs typeface="Tahoma"/>
              </a:rPr>
              <a:t>Usados para servir aplicações que atendem processos externos,  </a:t>
            </a:r>
            <a:r>
              <a:rPr sz="2000" b="1" dirty="0">
                <a:latin typeface="Tahoma"/>
                <a:cs typeface="Tahoma"/>
              </a:rPr>
              <a:t>e </a:t>
            </a:r>
            <a:r>
              <a:rPr sz="2000" b="1" spc="-5" dirty="0">
                <a:latin typeface="Tahoma"/>
                <a:cs typeface="Tahoma"/>
              </a:rPr>
              <a:t>que possuem tempos de resposta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limitados</a:t>
            </a:r>
            <a:endParaRPr sz="2000" dirty="0">
              <a:latin typeface="Tahoma"/>
              <a:cs typeface="Tahoma"/>
            </a:endParaRPr>
          </a:p>
          <a:p>
            <a:pPr marL="236220" indent="-198120">
              <a:lnSpc>
                <a:spcPts val="2220"/>
              </a:lnSpc>
              <a:buSzPct val="45000"/>
              <a:buFont typeface="Wingdings"/>
              <a:buChar char=""/>
              <a:tabLst>
                <a:tab pos="236220" algn="l"/>
                <a:tab pos="1912620" algn="l"/>
                <a:tab pos="2827020" algn="l"/>
                <a:tab pos="3324225" algn="l"/>
                <a:tab pos="5120005" algn="l"/>
                <a:tab pos="6707505" algn="l"/>
                <a:tab pos="7044690" algn="l"/>
                <a:tab pos="8244840" algn="l"/>
              </a:tabLst>
            </a:pPr>
            <a:r>
              <a:rPr sz="2000" b="1" spc="-5" dirty="0">
                <a:latin typeface="Tahoma"/>
                <a:cs typeface="Tahoma"/>
              </a:rPr>
              <a:t>Geralmente	sinais	de	interrupções	comandam	</a:t>
            </a:r>
            <a:r>
              <a:rPr sz="2000" b="1" dirty="0">
                <a:latin typeface="Tahoma"/>
                <a:cs typeface="Tahoma"/>
              </a:rPr>
              <a:t>a	</a:t>
            </a:r>
            <a:r>
              <a:rPr sz="2000" b="1" spc="-5" dirty="0">
                <a:latin typeface="Tahoma"/>
                <a:cs typeface="Tahoma"/>
              </a:rPr>
              <a:t>atenção	do</a:t>
            </a:r>
            <a:endParaRPr sz="2000" dirty="0">
              <a:latin typeface="Tahoma"/>
              <a:cs typeface="Tahoma"/>
            </a:endParaRPr>
          </a:p>
          <a:p>
            <a:pPr marL="236220">
              <a:lnSpc>
                <a:spcPts val="2365"/>
              </a:lnSpc>
            </a:pPr>
            <a:r>
              <a:rPr sz="2000" b="1" spc="-5" dirty="0">
                <a:latin typeface="Tahoma"/>
                <a:cs typeface="Tahoma"/>
              </a:rPr>
              <a:t>sistema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309880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119" y="3022600"/>
            <a:ext cx="73602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Geralmente são projetados para uma aplicação</a:t>
            </a:r>
            <a:r>
              <a:rPr sz="2000" b="1" spc="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específica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727417"/>
            <a:ext cx="8549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30350" y="6036309"/>
            <a:ext cx="2425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295" dirty="0">
                <a:latin typeface="Arial"/>
                <a:cs typeface="Arial"/>
              </a:rPr>
              <a:t>Micro</a:t>
            </a:r>
            <a:r>
              <a:rPr sz="950" spc="-190" dirty="0">
                <a:latin typeface="Arial"/>
                <a:cs typeface="Arial"/>
              </a:rPr>
              <a:t> </a:t>
            </a:r>
            <a:r>
              <a:rPr sz="950" spc="-400" dirty="0">
                <a:latin typeface="Arial"/>
                <a:cs typeface="Arial"/>
              </a:rPr>
              <a:t>VAX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42875" y="3998495"/>
          <a:ext cx="1656079" cy="197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947419" y="3962400"/>
            <a:ext cx="7815580" cy="2362200"/>
            <a:chOff x="947419" y="3962400"/>
            <a:chExt cx="7815580" cy="2362200"/>
          </a:xfrm>
        </p:grpSpPr>
        <p:sp>
          <p:nvSpPr>
            <p:cNvPr id="11" name="object 11"/>
            <p:cNvSpPr/>
            <p:nvPr/>
          </p:nvSpPr>
          <p:spPr>
            <a:xfrm>
              <a:off x="947419" y="4333240"/>
              <a:ext cx="1656080" cy="1664970"/>
            </a:xfrm>
            <a:custGeom>
              <a:avLst/>
              <a:gdLst/>
              <a:ahLst/>
              <a:cxnLst/>
              <a:rect l="l" t="t" r="r" b="b"/>
              <a:pathLst>
                <a:path w="1656080" h="1664970">
                  <a:moveTo>
                    <a:pt x="0" y="1664970"/>
                  </a:moveTo>
                  <a:lnTo>
                    <a:pt x="1656080" y="1664970"/>
                  </a:lnTo>
                  <a:lnTo>
                    <a:pt x="1656080" y="0"/>
                  </a:lnTo>
                  <a:lnTo>
                    <a:pt x="0" y="0"/>
                  </a:lnTo>
                  <a:lnTo>
                    <a:pt x="0" y="166497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5689" y="4458969"/>
              <a:ext cx="1403350" cy="624840"/>
            </a:xfrm>
            <a:custGeom>
              <a:avLst/>
              <a:gdLst/>
              <a:ahLst/>
              <a:cxnLst/>
              <a:rect l="l" t="t" r="r" b="b"/>
              <a:pathLst>
                <a:path w="1403350" h="624839">
                  <a:moveTo>
                    <a:pt x="0" y="209549"/>
                  </a:moveTo>
                  <a:lnTo>
                    <a:pt x="574040" y="209549"/>
                  </a:lnTo>
                  <a:lnTo>
                    <a:pt x="574040" y="0"/>
                  </a:lnTo>
                  <a:lnTo>
                    <a:pt x="0" y="0"/>
                  </a:lnTo>
                  <a:lnTo>
                    <a:pt x="0" y="209549"/>
                  </a:lnTo>
                  <a:close/>
                </a:path>
                <a:path w="1403350" h="624839">
                  <a:moveTo>
                    <a:pt x="0" y="624839"/>
                  </a:moveTo>
                  <a:lnTo>
                    <a:pt x="574040" y="624839"/>
                  </a:lnTo>
                  <a:lnTo>
                    <a:pt x="574040" y="271779"/>
                  </a:lnTo>
                  <a:lnTo>
                    <a:pt x="0" y="271779"/>
                  </a:lnTo>
                  <a:lnTo>
                    <a:pt x="0" y="624839"/>
                  </a:lnTo>
                  <a:close/>
                </a:path>
                <a:path w="1403350" h="624839">
                  <a:moveTo>
                    <a:pt x="826770" y="209549"/>
                  </a:moveTo>
                  <a:lnTo>
                    <a:pt x="1403349" y="209549"/>
                  </a:lnTo>
                  <a:lnTo>
                    <a:pt x="1403349" y="0"/>
                  </a:lnTo>
                  <a:lnTo>
                    <a:pt x="826770" y="0"/>
                  </a:lnTo>
                  <a:lnTo>
                    <a:pt x="826770" y="209549"/>
                  </a:lnTo>
                  <a:close/>
                </a:path>
                <a:path w="1403350" h="624839">
                  <a:moveTo>
                    <a:pt x="826770" y="481329"/>
                  </a:moveTo>
                  <a:lnTo>
                    <a:pt x="1403349" y="481329"/>
                  </a:lnTo>
                  <a:lnTo>
                    <a:pt x="1403349" y="271779"/>
                  </a:lnTo>
                  <a:lnTo>
                    <a:pt x="826770" y="271779"/>
                  </a:lnTo>
                  <a:lnTo>
                    <a:pt x="826770" y="4813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6399" y="3962400"/>
              <a:ext cx="3276600" cy="2362200"/>
            </a:xfrm>
            <a:custGeom>
              <a:avLst/>
              <a:gdLst/>
              <a:ahLst/>
              <a:cxnLst/>
              <a:rect l="l" t="t" r="r" b="b"/>
              <a:pathLst>
                <a:path w="3276600" h="2362200">
                  <a:moveTo>
                    <a:pt x="1638300" y="0"/>
                  </a:moveTo>
                  <a:lnTo>
                    <a:pt x="1581738" y="634"/>
                  </a:lnTo>
                  <a:lnTo>
                    <a:pt x="1525747" y="2527"/>
                  </a:lnTo>
                  <a:lnTo>
                    <a:pt x="1470352" y="5660"/>
                  </a:lnTo>
                  <a:lnTo>
                    <a:pt x="1415578" y="10015"/>
                  </a:lnTo>
                  <a:lnTo>
                    <a:pt x="1361450" y="15575"/>
                  </a:lnTo>
                  <a:lnTo>
                    <a:pt x="1307994" y="22321"/>
                  </a:lnTo>
                  <a:lnTo>
                    <a:pt x="1255233" y="30235"/>
                  </a:lnTo>
                  <a:lnTo>
                    <a:pt x="1203195" y="39300"/>
                  </a:lnTo>
                  <a:lnTo>
                    <a:pt x="1151902" y="49498"/>
                  </a:lnTo>
                  <a:lnTo>
                    <a:pt x="1101381" y="60811"/>
                  </a:lnTo>
                  <a:lnTo>
                    <a:pt x="1051656" y="73221"/>
                  </a:lnTo>
                  <a:lnTo>
                    <a:pt x="1002753" y="86710"/>
                  </a:lnTo>
                  <a:lnTo>
                    <a:pt x="954697" y="101260"/>
                  </a:lnTo>
                  <a:lnTo>
                    <a:pt x="907513" y="116854"/>
                  </a:lnTo>
                  <a:lnTo>
                    <a:pt x="861225" y="133474"/>
                  </a:lnTo>
                  <a:lnTo>
                    <a:pt x="815859" y="151101"/>
                  </a:lnTo>
                  <a:lnTo>
                    <a:pt x="771440" y="169718"/>
                  </a:lnTo>
                  <a:lnTo>
                    <a:pt x="727993" y="189306"/>
                  </a:lnTo>
                  <a:lnTo>
                    <a:pt x="685543" y="209849"/>
                  </a:lnTo>
                  <a:lnTo>
                    <a:pt x="644115" y="231328"/>
                  </a:lnTo>
                  <a:lnTo>
                    <a:pt x="603735" y="253726"/>
                  </a:lnTo>
                  <a:lnTo>
                    <a:pt x="564426" y="277023"/>
                  </a:lnTo>
                  <a:lnTo>
                    <a:pt x="526215" y="301203"/>
                  </a:lnTo>
                  <a:lnTo>
                    <a:pt x="489126" y="326248"/>
                  </a:lnTo>
                  <a:lnTo>
                    <a:pt x="453185" y="352140"/>
                  </a:lnTo>
                  <a:lnTo>
                    <a:pt x="418416" y="378861"/>
                  </a:lnTo>
                  <a:lnTo>
                    <a:pt x="384845" y="406392"/>
                  </a:lnTo>
                  <a:lnTo>
                    <a:pt x="352497" y="434717"/>
                  </a:lnTo>
                  <a:lnTo>
                    <a:pt x="321396" y="463817"/>
                  </a:lnTo>
                  <a:lnTo>
                    <a:pt x="291568" y="493675"/>
                  </a:lnTo>
                  <a:lnTo>
                    <a:pt x="263038" y="524272"/>
                  </a:lnTo>
                  <a:lnTo>
                    <a:pt x="235830" y="555591"/>
                  </a:lnTo>
                  <a:lnTo>
                    <a:pt x="209971" y="587613"/>
                  </a:lnTo>
                  <a:lnTo>
                    <a:pt x="185485" y="620321"/>
                  </a:lnTo>
                  <a:lnTo>
                    <a:pt x="162397" y="653698"/>
                  </a:lnTo>
                  <a:lnTo>
                    <a:pt x="140732" y="687724"/>
                  </a:lnTo>
                  <a:lnTo>
                    <a:pt x="120515" y="722383"/>
                  </a:lnTo>
                  <a:lnTo>
                    <a:pt x="101771" y="757656"/>
                  </a:lnTo>
                  <a:lnTo>
                    <a:pt x="84526" y="793526"/>
                  </a:lnTo>
                  <a:lnTo>
                    <a:pt x="68805" y="829974"/>
                  </a:lnTo>
                  <a:lnTo>
                    <a:pt x="54631" y="866984"/>
                  </a:lnTo>
                  <a:lnTo>
                    <a:pt x="42032" y="904536"/>
                  </a:lnTo>
                  <a:lnTo>
                    <a:pt x="31031" y="942613"/>
                  </a:lnTo>
                  <a:lnTo>
                    <a:pt x="21653" y="981197"/>
                  </a:lnTo>
                  <a:lnTo>
                    <a:pt x="13925" y="1020270"/>
                  </a:lnTo>
                  <a:lnTo>
                    <a:pt x="7870" y="1059815"/>
                  </a:lnTo>
                  <a:lnTo>
                    <a:pt x="3514" y="1099814"/>
                  </a:lnTo>
                  <a:lnTo>
                    <a:pt x="882" y="1140248"/>
                  </a:lnTo>
                  <a:lnTo>
                    <a:pt x="0" y="1181100"/>
                  </a:lnTo>
                  <a:lnTo>
                    <a:pt x="882" y="1221877"/>
                  </a:lnTo>
                  <a:lnTo>
                    <a:pt x="3514" y="1262242"/>
                  </a:lnTo>
                  <a:lnTo>
                    <a:pt x="7870" y="1302178"/>
                  </a:lnTo>
                  <a:lnTo>
                    <a:pt x="13925" y="1341666"/>
                  </a:lnTo>
                  <a:lnTo>
                    <a:pt x="21653" y="1380689"/>
                  </a:lnTo>
                  <a:lnTo>
                    <a:pt x="31031" y="1419227"/>
                  </a:lnTo>
                  <a:lnTo>
                    <a:pt x="42032" y="1457263"/>
                  </a:lnTo>
                  <a:lnTo>
                    <a:pt x="54631" y="1494780"/>
                  </a:lnTo>
                  <a:lnTo>
                    <a:pt x="68805" y="1531758"/>
                  </a:lnTo>
                  <a:lnTo>
                    <a:pt x="84526" y="1568180"/>
                  </a:lnTo>
                  <a:lnTo>
                    <a:pt x="101771" y="1604028"/>
                  </a:lnTo>
                  <a:lnTo>
                    <a:pt x="120515" y="1639284"/>
                  </a:lnTo>
                  <a:lnTo>
                    <a:pt x="140732" y="1673929"/>
                  </a:lnTo>
                  <a:lnTo>
                    <a:pt x="162397" y="1707946"/>
                  </a:lnTo>
                  <a:lnTo>
                    <a:pt x="185485" y="1741316"/>
                  </a:lnTo>
                  <a:lnTo>
                    <a:pt x="209971" y="1774022"/>
                  </a:lnTo>
                  <a:lnTo>
                    <a:pt x="235830" y="1806045"/>
                  </a:lnTo>
                  <a:lnTo>
                    <a:pt x="263038" y="1837367"/>
                  </a:lnTo>
                  <a:lnTo>
                    <a:pt x="291568" y="1867970"/>
                  </a:lnTo>
                  <a:lnTo>
                    <a:pt x="321396" y="1897837"/>
                  </a:lnTo>
                  <a:lnTo>
                    <a:pt x="352497" y="1926949"/>
                  </a:lnTo>
                  <a:lnTo>
                    <a:pt x="384845" y="1955287"/>
                  </a:lnTo>
                  <a:lnTo>
                    <a:pt x="418416" y="1982835"/>
                  </a:lnTo>
                  <a:lnTo>
                    <a:pt x="453185" y="2009573"/>
                  </a:lnTo>
                  <a:lnTo>
                    <a:pt x="489126" y="2035484"/>
                  </a:lnTo>
                  <a:lnTo>
                    <a:pt x="526215" y="2060550"/>
                  </a:lnTo>
                  <a:lnTo>
                    <a:pt x="564426" y="2084753"/>
                  </a:lnTo>
                  <a:lnTo>
                    <a:pt x="603735" y="2108074"/>
                  </a:lnTo>
                  <a:lnTo>
                    <a:pt x="644115" y="2130495"/>
                  </a:lnTo>
                  <a:lnTo>
                    <a:pt x="685543" y="2151999"/>
                  </a:lnTo>
                  <a:lnTo>
                    <a:pt x="727993" y="2172567"/>
                  </a:lnTo>
                  <a:lnTo>
                    <a:pt x="771440" y="2192182"/>
                  </a:lnTo>
                  <a:lnTo>
                    <a:pt x="815859" y="2210825"/>
                  </a:lnTo>
                  <a:lnTo>
                    <a:pt x="861225" y="2228478"/>
                  </a:lnTo>
                  <a:lnTo>
                    <a:pt x="907513" y="2245123"/>
                  </a:lnTo>
                  <a:lnTo>
                    <a:pt x="954697" y="2260741"/>
                  </a:lnTo>
                  <a:lnTo>
                    <a:pt x="1002753" y="2275316"/>
                  </a:lnTo>
                  <a:lnTo>
                    <a:pt x="1051656" y="2288829"/>
                  </a:lnTo>
                  <a:lnTo>
                    <a:pt x="1101381" y="2301262"/>
                  </a:lnTo>
                  <a:lnTo>
                    <a:pt x="1151902" y="2312596"/>
                  </a:lnTo>
                  <a:lnTo>
                    <a:pt x="1203195" y="2322814"/>
                  </a:lnTo>
                  <a:lnTo>
                    <a:pt x="1255233" y="2331897"/>
                  </a:lnTo>
                  <a:lnTo>
                    <a:pt x="1307994" y="2339828"/>
                  </a:lnTo>
                  <a:lnTo>
                    <a:pt x="1361450" y="2346589"/>
                  </a:lnTo>
                  <a:lnTo>
                    <a:pt x="1415578" y="2352160"/>
                  </a:lnTo>
                  <a:lnTo>
                    <a:pt x="1470352" y="2356525"/>
                  </a:lnTo>
                  <a:lnTo>
                    <a:pt x="1525747" y="2359666"/>
                  </a:lnTo>
                  <a:lnTo>
                    <a:pt x="1581738" y="2361563"/>
                  </a:lnTo>
                  <a:lnTo>
                    <a:pt x="1638300" y="2362200"/>
                  </a:lnTo>
                  <a:lnTo>
                    <a:pt x="1694861" y="2361563"/>
                  </a:lnTo>
                  <a:lnTo>
                    <a:pt x="1750852" y="2359666"/>
                  </a:lnTo>
                  <a:lnTo>
                    <a:pt x="1806247" y="2356525"/>
                  </a:lnTo>
                  <a:lnTo>
                    <a:pt x="1861021" y="2352160"/>
                  </a:lnTo>
                  <a:lnTo>
                    <a:pt x="1915149" y="2346589"/>
                  </a:lnTo>
                  <a:lnTo>
                    <a:pt x="1968605" y="2339828"/>
                  </a:lnTo>
                  <a:lnTo>
                    <a:pt x="2021366" y="2331897"/>
                  </a:lnTo>
                  <a:lnTo>
                    <a:pt x="2073404" y="2322814"/>
                  </a:lnTo>
                  <a:lnTo>
                    <a:pt x="2124697" y="2312596"/>
                  </a:lnTo>
                  <a:lnTo>
                    <a:pt x="2175218" y="2301262"/>
                  </a:lnTo>
                  <a:lnTo>
                    <a:pt x="2224943" y="2288829"/>
                  </a:lnTo>
                  <a:lnTo>
                    <a:pt x="2273846" y="2275316"/>
                  </a:lnTo>
                  <a:lnTo>
                    <a:pt x="2321902" y="2260741"/>
                  </a:lnTo>
                  <a:lnTo>
                    <a:pt x="2369086" y="2245123"/>
                  </a:lnTo>
                  <a:lnTo>
                    <a:pt x="2415374" y="2228478"/>
                  </a:lnTo>
                  <a:lnTo>
                    <a:pt x="2460740" y="2210825"/>
                  </a:lnTo>
                  <a:lnTo>
                    <a:pt x="2505159" y="2192182"/>
                  </a:lnTo>
                  <a:lnTo>
                    <a:pt x="2548606" y="2172567"/>
                  </a:lnTo>
                  <a:lnTo>
                    <a:pt x="2591056" y="2151999"/>
                  </a:lnTo>
                  <a:lnTo>
                    <a:pt x="2632484" y="2130495"/>
                  </a:lnTo>
                  <a:lnTo>
                    <a:pt x="2672864" y="2108074"/>
                  </a:lnTo>
                  <a:lnTo>
                    <a:pt x="2712173" y="2084753"/>
                  </a:lnTo>
                  <a:lnTo>
                    <a:pt x="2750384" y="2060550"/>
                  </a:lnTo>
                  <a:lnTo>
                    <a:pt x="2787473" y="2035484"/>
                  </a:lnTo>
                  <a:lnTo>
                    <a:pt x="2823414" y="2009573"/>
                  </a:lnTo>
                  <a:lnTo>
                    <a:pt x="2858183" y="1982835"/>
                  </a:lnTo>
                  <a:lnTo>
                    <a:pt x="2891754" y="1955287"/>
                  </a:lnTo>
                  <a:lnTo>
                    <a:pt x="2924102" y="1926949"/>
                  </a:lnTo>
                  <a:lnTo>
                    <a:pt x="2955203" y="1897837"/>
                  </a:lnTo>
                  <a:lnTo>
                    <a:pt x="2985031" y="1867970"/>
                  </a:lnTo>
                  <a:lnTo>
                    <a:pt x="3013561" y="1837367"/>
                  </a:lnTo>
                  <a:lnTo>
                    <a:pt x="3040769" y="1806045"/>
                  </a:lnTo>
                  <a:lnTo>
                    <a:pt x="3066628" y="1774022"/>
                  </a:lnTo>
                  <a:lnTo>
                    <a:pt x="3091114" y="1741316"/>
                  </a:lnTo>
                  <a:lnTo>
                    <a:pt x="3114202" y="1707946"/>
                  </a:lnTo>
                  <a:lnTo>
                    <a:pt x="3135867" y="1673929"/>
                  </a:lnTo>
                  <a:lnTo>
                    <a:pt x="3156084" y="1639284"/>
                  </a:lnTo>
                  <a:lnTo>
                    <a:pt x="3174828" y="1604028"/>
                  </a:lnTo>
                  <a:lnTo>
                    <a:pt x="3192073" y="1568180"/>
                  </a:lnTo>
                  <a:lnTo>
                    <a:pt x="3207794" y="1531758"/>
                  </a:lnTo>
                  <a:lnTo>
                    <a:pt x="3221968" y="1494780"/>
                  </a:lnTo>
                  <a:lnTo>
                    <a:pt x="3234567" y="1457263"/>
                  </a:lnTo>
                  <a:lnTo>
                    <a:pt x="3245568" y="1419227"/>
                  </a:lnTo>
                  <a:lnTo>
                    <a:pt x="3254946" y="1380689"/>
                  </a:lnTo>
                  <a:lnTo>
                    <a:pt x="3262674" y="1341666"/>
                  </a:lnTo>
                  <a:lnTo>
                    <a:pt x="3268729" y="1302178"/>
                  </a:lnTo>
                  <a:lnTo>
                    <a:pt x="3273085" y="1262242"/>
                  </a:lnTo>
                  <a:lnTo>
                    <a:pt x="3275717" y="1221877"/>
                  </a:lnTo>
                  <a:lnTo>
                    <a:pt x="3276600" y="1181100"/>
                  </a:lnTo>
                  <a:lnTo>
                    <a:pt x="3275717" y="1140248"/>
                  </a:lnTo>
                  <a:lnTo>
                    <a:pt x="3273085" y="1099814"/>
                  </a:lnTo>
                  <a:lnTo>
                    <a:pt x="3268729" y="1059815"/>
                  </a:lnTo>
                  <a:lnTo>
                    <a:pt x="3262674" y="1020270"/>
                  </a:lnTo>
                  <a:lnTo>
                    <a:pt x="3254946" y="981197"/>
                  </a:lnTo>
                  <a:lnTo>
                    <a:pt x="3245568" y="942613"/>
                  </a:lnTo>
                  <a:lnTo>
                    <a:pt x="3234567" y="904536"/>
                  </a:lnTo>
                  <a:lnTo>
                    <a:pt x="3221968" y="866984"/>
                  </a:lnTo>
                  <a:lnTo>
                    <a:pt x="3207794" y="829974"/>
                  </a:lnTo>
                  <a:lnTo>
                    <a:pt x="3192073" y="793526"/>
                  </a:lnTo>
                  <a:lnTo>
                    <a:pt x="3174828" y="757656"/>
                  </a:lnTo>
                  <a:lnTo>
                    <a:pt x="3156084" y="722383"/>
                  </a:lnTo>
                  <a:lnTo>
                    <a:pt x="3135867" y="687724"/>
                  </a:lnTo>
                  <a:lnTo>
                    <a:pt x="3114202" y="653698"/>
                  </a:lnTo>
                  <a:lnTo>
                    <a:pt x="3091114" y="620321"/>
                  </a:lnTo>
                  <a:lnTo>
                    <a:pt x="3066628" y="587613"/>
                  </a:lnTo>
                  <a:lnTo>
                    <a:pt x="3040769" y="555591"/>
                  </a:lnTo>
                  <a:lnTo>
                    <a:pt x="3013561" y="524272"/>
                  </a:lnTo>
                  <a:lnTo>
                    <a:pt x="2985031" y="493675"/>
                  </a:lnTo>
                  <a:lnTo>
                    <a:pt x="2955203" y="463817"/>
                  </a:lnTo>
                  <a:lnTo>
                    <a:pt x="2924102" y="434717"/>
                  </a:lnTo>
                  <a:lnTo>
                    <a:pt x="2891754" y="406392"/>
                  </a:lnTo>
                  <a:lnTo>
                    <a:pt x="2858183" y="378861"/>
                  </a:lnTo>
                  <a:lnTo>
                    <a:pt x="2823414" y="352140"/>
                  </a:lnTo>
                  <a:lnTo>
                    <a:pt x="2787473" y="326248"/>
                  </a:lnTo>
                  <a:lnTo>
                    <a:pt x="2750384" y="301203"/>
                  </a:lnTo>
                  <a:lnTo>
                    <a:pt x="2712173" y="277023"/>
                  </a:lnTo>
                  <a:lnTo>
                    <a:pt x="2672864" y="253726"/>
                  </a:lnTo>
                  <a:lnTo>
                    <a:pt x="2632484" y="231328"/>
                  </a:lnTo>
                  <a:lnTo>
                    <a:pt x="2591056" y="209849"/>
                  </a:lnTo>
                  <a:lnTo>
                    <a:pt x="2548606" y="189306"/>
                  </a:lnTo>
                  <a:lnTo>
                    <a:pt x="2505159" y="169718"/>
                  </a:lnTo>
                  <a:lnTo>
                    <a:pt x="2460740" y="151101"/>
                  </a:lnTo>
                  <a:lnTo>
                    <a:pt x="2415374" y="133474"/>
                  </a:lnTo>
                  <a:lnTo>
                    <a:pt x="2369086" y="116854"/>
                  </a:lnTo>
                  <a:lnTo>
                    <a:pt x="2321902" y="101260"/>
                  </a:lnTo>
                  <a:lnTo>
                    <a:pt x="2273846" y="86710"/>
                  </a:lnTo>
                  <a:lnTo>
                    <a:pt x="2224943" y="73221"/>
                  </a:lnTo>
                  <a:lnTo>
                    <a:pt x="2175218" y="60811"/>
                  </a:lnTo>
                  <a:lnTo>
                    <a:pt x="2124697" y="49498"/>
                  </a:lnTo>
                  <a:lnTo>
                    <a:pt x="2073404" y="39300"/>
                  </a:lnTo>
                  <a:lnTo>
                    <a:pt x="2021366" y="30235"/>
                  </a:lnTo>
                  <a:lnTo>
                    <a:pt x="1968605" y="22321"/>
                  </a:lnTo>
                  <a:lnTo>
                    <a:pt x="1915149" y="15575"/>
                  </a:lnTo>
                  <a:lnTo>
                    <a:pt x="1861021" y="10015"/>
                  </a:lnTo>
                  <a:lnTo>
                    <a:pt x="1806247" y="5660"/>
                  </a:lnTo>
                  <a:lnTo>
                    <a:pt x="1750852" y="2527"/>
                  </a:lnTo>
                  <a:lnTo>
                    <a:pt x="1694861" y="634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82690" y="4765040"/>
            <a:ext cx="1683385" cy="764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17830" marR="5080" indent="-405130">
              <a:lnSpc>
                <a:spcPct val="102099"/>
              </a:lnSpc>
              <a:spcBef>
                <a:spcPts val="40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TE  REAL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30230" y="4413310"/>
            <a:ext cx="3253740" cy="1489710"/>
            <a:chOff x="2630230" y="4413310"/>
            <a:chExt cx="3253740" cy="1489710"/>
          </a:xfrm>
        </p:grpSpPr>
        <p:sp>
          <p:nvSpPr>
            <p:cNvPr id="16" name="object 16"/>
            <p:cNvSpPr/>
            <p:nvPr/>
          </p:nvSpPr>
          <p:spPr>
            <a:xfrm>
              <a:off x="5486400" y="44196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81000" y="53340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6400" y="44196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1905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533400"/>
                  </a:lnTo>
                  <a:lnTo>
                    <a:pt x="190500" y="5334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7510" y="5251450"/>
              <a:ext cx="400050" cy="635000"/>
            </a:xfrm>
            <a:custGeom>
              <a:avLst/>
              <a:gdLst/>
              <a:ahLst/>
              <a:cxnLst/>
              <a:rect l="l" t="t" r="r" b="b"/>
              <a:pathLst>
                <a:path w="400050" h="635000">
                  <a:moveTo>
                    <a:pt x="222250" y="0"/>
                  </a:moveTo>
                  <a:lnTo>
                    <a:pt x="0" y="148590"/>
                  </a:lnTo>
                  <a:lnTo>
                    <a:pt x="40639" y="534669"/>
                  </a:lnTo>
                  <a:lnTo>
                    <a:pt x="288289" y="635000"/>
                  </a:lnTo>
                  <a:lnTo>
                    <a:pt x="400050" y="302259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7510" y="5251450"/>
              <a:ext cx="400050" cy="635000"/>
            </a:xfrm>
            <a:custGeom>
              <a:avLst/>
              <a:gdLst/>
              <a:ahLst/>
              <a:cxnLst/>
              <a:rect l="l" t="t" r="r" b="b"/>
              <a:pathLst>
                <a:path w="400050" h="635000">
                  <a:moveTo>
                    <a:pt x="400050" y="302259"/>
                  </a:moveTo>
                  <a:lnTo>
                    <a:pt x="222250" y="0"/>
                  </a:lnTo>
                  <a:lnTo>
                    <a:pt x="0" y="148590"/>
                  </a:lnTo>
                  <a:lnTo>
                    <a:pt x="40639" y="534669"/>
                  </a:lnTo>
                  <a:lnTo>
                    <a:pt x="288289" y="635000"/>
                  </a:lnTo>
                  <a:lnTo>
                    <a:pt x="400050" y="30225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6520" y="4419600"/>
              <a:ext cx="2849880" cy="533400"/>
            </a:xfrm>
            <a:custGeom>
              <a:avLst/>
              <a:gdLst/>
              <a:ahLst/>
              <a:cxnLst/>
              <a:rect l="l" t="t" r="r" b="b"/>
              <a:pathLst>
                <a:path w="2849879" h="533400">
                  <a:moveTo>
                    <a:pt x="712469" y="0"/>
                  </a:moveTo>
                  <a:lnTo>
                    <a:pt x="0" y="266700"/>
                  </a:lnTo>
                  <a:lnTo>
                    <a:pt x="712469" y="533400"/>
                  </a:lnTo>
                  <a:lnTo>
                    <a:pt x="712469" y="400050"/>
                  </a:lnTo>
                  <a:lnTo>
                    <a:pt x="2849880" y="400050"/>
                  </a:lnTo>
                  <a:lnTo>
                    <a:pt x="2849880" y="133350"/>
                  </a:lnTo>
                  <a:lnTo>
                    <a:pt x="712469" y="133350"/>
                  </a:lnTo>
                  <a:lnTo>
                    <a:pt x="712469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6520" y="4419600"/>
              <a:ext cx="2849880" cy="533400"/>
            </a:xfrm>
            <a:custGeom>
              <a:avLst/>
              <a:gdLst/>
              <a:ahLst/>
              <a:cxnLst/>
              <a:rect l="l" t="t" r="r" b="b"/>
              <a:pathLst>
                <a:path w="2849879" h="533400">
                  <a:moveTo>
                    <a:pt x="2849880" y="133350"/>
                  </a:moveTo>
                  <a:lnTo>
                    <a:pt x="712469" y="133350"/>
                  </a:lnTo>
                  <a:lnTo>
                    <a:pt x="712469" y="0"/>
                  </a:lnTo>
                  <a:lnTo>
                    <a:pt x="0" y="266700"/>
                  </a:lnTo>
                  <a:lnTo>
                    <a:pt x="712469" y="533400"/>
                  </a:lnTo>
                  <a:lnTo>
                    <a:pt x="712469" y="400050"/>
                  </a:lnTo>
                  <a:lnTo>
                    <a:pt x="2849880" y="400050"/>
                  </a:lnTo>
                  <a:lnTo>
                    <a:pt x="2849880" y="13335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6520" y="5257800"/>
              <a:ext cx="2849880" cy="638810"/>
            </a:xfrm>
            <a:custGeom>
              <a:avLst/>
              <a:gdLst/>
              <a:ahLst/>
              <a:cxnLst/>
              <a:rect l="l" t="t" r="r" b="b"/>
              <a:pathLst>
                <a:path w="2849879" h="638810">
                  <a:moveTo>
                    <a:pt x="2437130" y="0"/>
                  </a:moveTo>
                  <a:lnTo>
                    <a:pt x="2437130" y="158750"/>
                  </a:lnTo>
                  <a:lnTo>
                    <a:pt x="0" y="158750"/>
                  </a:lnTo>
                  <a:lnTo>
                    <a:pt x="0" y="478790"/>
                  </a:lnTo>
                  <a:lnTo>
                    <a:pt x="2437130" y="478790"/>
                  </a:lnTo>
                  <a:lnTo>
                    <a:pt x="2437130" y="638810"/>
                  </a:lnTo>
                  <a:lnTo>
                    <a:pt x="2849880" y="318769"/>
                  </a:lnTo>
                  <a:lnTo>
                    <a:pt x="243713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6520" y="5257800"/>
              <a:ext cx="2849880" cy="638810"/>
            </a:xfrm>
            <a:custGeom>
              <a:avLst/>
              <a:gdLst/>
              <a:ahLst/>
              <a:cxnLst/>
              <a:rect l="l" t="t" r="r" b="b"/>
              <a:pathLst>
                <a:path w="2849879" h="638810">
                  <a:moveTo>
                    <a:pt x="0" y="158750"/>
                  </a:moveTo>
                  <a:lnTo>
                    <a:pt x="2437130" y="158750"/>
                  </a:lnTo>
                  <a:lnTo>
                    <a:pt x="2437130" y="0"/>
                  </a:lnTo>
                  <a:lnTo>
                    <a:pt x="2849880" y="318769"/>
                  </a:lnTo>
                  <a:lnTo>
                    <a:pt x="2437130" y="638810"/>
                  </a:lnTo>
                  <a:lnTo>
                    <a:pt x="2437130" y="478790"/>
                  </a:lnTo>
                  <a:lnTo>
                    <a:pt x="0" y="478790"/>
                  </a:lnTo>
                  <a:lnTo>
                    <a:pt x="0" y="15875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04210" y="5459729"/>
            <a:ext cx="1506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SINAIS DE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SAÍDA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22320" y="4055109"/>
            <a:ext cx="293941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ahoma"/>
                <a:cs typeface="Tahoma"/>
              </a:rPr>
              <a:t>S</a:t>
            </a:r>
            <a:r>
              <a:rPr sz="2000" b="1" spc="-5" dirty="0">
                <a:latin typeface="Tahoma"/>
                <a:cs typeface="Tahoma"/>
              </a:rPr>
              <a:t>E</a:t>
            </a:r>
            <a:r>
              <a:rPr sz="2000" b="1" spc="5" dirty="0">
                <a:latin typeface="Tahoma"/>
                <a:cs typeface="Tahoma"/>
              </a:rPr>
              <a:t>N</a:t>
            </a:r>
            <a:r>
              <a:rPr sz="2000" b="1" spc="-10" dirty="0">
                <a:latin typeface="Tahoma"/>
                <a:cs typeface="Tahoma"/>
              </a:rPr>
              <a:t>S</a:t>
            </a:r>
            <a:r>
              <a:rPr sz="2000" b="1" dirty="0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1400" b="1" spc="-5" dirty="0">
                <a:latin typeface="Times New Roman"/>
                <a:cs typeface="Times New Roman"/>
              </a:rPr>
              <a:t>SINAIS DE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ENTRADA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81270" y="5928359"/>
            <a:ext cx="1288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A</a:t>
            </a:r>
            <a:r>
              <a:rPr sz="2000" b="1" spc="-10" dirty="0">
                <a:latin typeface="Tahoma"/>
                <a:cs typeface="Tahoma"/>
              </a:rPr>
              <a:t>T</a:t>
            </a:r>
            <a:r>
              <a:rPr sz="2000" b="1" dirty="0">
                <a:latin typeface="Tahoma"/>
                <a:cs typeface="Tahoma"/>
              </a:rPr>
              <a:t>U</a:t>
            </a:r>
            <a:r>
              <a:rPr sz="2000" b="1" spc="-5" dirty="0">
                <a:latin typeface="Tahoma"/>
                <a:cs typeface="Tahoma"/>
              </a:rPr>
              <a:t>A</a:t>
            </a:r>
            <a:r>
              <a:rPr sz="2000" b="1" spc="-10" dirty="0">
                <a:latin typeface="Tahoma"/>
                <a:cs typeface="Tahoma"/>
              </a:rPr>
              <a:t>D</a:t>
            </a:r>
            <a:r>
              <a:rPr sz="2000" b="1" spc="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020" y="157606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3400" y="689317"/>
            <a:ext cx="8458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483359"/>
            <a:ext cx="673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Classificação segundo </a:t>
            </a:r>
            <a:r>
              <a:rPr sz="2400" b="1" dirty="0">
                <a:latin typeface="Tahoma"/>
                <a:cs typeface="Tahoma"/>
              </a:rPr>
              <a:t>o </a:t>
            </a:r>
            <a:r>
              <a:rPr sz="2400" b="1" spc="-5" dirty="0">
                <a:latin typeface="Tahoma"/>
                <a:cs typeface="Tahoma"/>
              </a:rPr>
              <a:t>Porte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(Tanenbaum)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251079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95655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340105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000" y="384555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42913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47358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000" y="1847850"/>
            <a:ext cx="5294630" cy="3141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210"/>
              </a:spcBef>
              <a:buSzPct val="45000"/>
              <a:buFont typeface="Wingdings"/>
              <a:buChar char=""/>
              <a:tabLst>
                <a:tab pos="210820" algn="l"/>
              </a:tabLst>
            </a:pPr>
            <a:r>
              <a:rPr sz="2000" b="1" spc="-5" dirty="0">
                <a:latin typeface="Tahoma"/>
                <a:cs typeface="Tahoma"/>
              </a:rPr>
              <a:t>S.O.s de Computadores de grande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porte</a:t>
            </a:r>
            <a:endParaRPr sz="2000" dirty="0">
              <a:latin typeface="Tahoma"/>
              <a:cs typeface="Tahoma"/>
            </a:endParaRPr>
          </a:p>
          <a:p>
            <a:pPr marL="210820">
              <a:lnSpc>
                <a:spcPct val="100000"/>
              </a:lnSpc>
              <a:spcBef>
                <a:spcPts val="1110"/>
              </a:spcBef>
            </a:pPr>
            <a:r>
              <a:rPr sz="2000" b="1" spc="-5" dirty="0">
                <a:latin typeface="Tahoma"/>
                <a:cs typeface="Tahoma"/>
              </a:rPr>
              <a:t>S.O.s de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Servidores</a:t>
            </a:r>
            <a:endParaRPr sz="2000" dirty="0">
              <a:latin typeface="Tahoma"/>
              <a:cs typeface="Tahoma"/>
            </a:endParaRPr>
          </a:p>
          <a:p>
            <a:pPr marL="210820">
              <a:lnSpc>
                <a:spcPct val="100000"/>
              </a:lnSpc>
              <a:spcBef>
                <a:spcPts val="1100"/>
              </a:spcBef>
            </a:pPr>
            <a:r>
              <a:rPr sz="2000" b="1" spc="-5" dirty="0">
                <a:latin typeface="Tahoma"/>
                <a:cs typeface="Tahoma"/>
              </a:rPr>
              <a:t>S.O.s de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Multiprocessadores</a:t>
            </a:r>
            <a:endParaRPr sz="2000" dirty="0">
              <a:latin typeface="Tahoma"/>
              <a:cs typeface="Tahoma"/>
            </a:endParaRPr>
          </a:p>
          <a:p>
            <a:pPr marL="210820">
              <a:lnSpc>
                <a:spcPct val="100000"/>
              </a:lnSpc>
              <a:spcBef>
                <a:spcPts val="1110"/>
              </a:spcBef>
            </a:pPr>
            <a:r>
              <a:rPr sz="2000" b="1" spc="-5" dirty="0">
                <a:latin typeface="Tahoma"/>
                <a:cs typeface="Tahoma"/>
              </a:rPr>
              <a:t>S.O.s de Computadores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Pessoais</a:t>
            </a:r>
            <a:endParaRPr sz="2000" dirty="0">
              <a:latin typeface="Tahoma"/>
              <a:cs typeface="Tahoma"/>
            </a:endParaRPr>
          </a:p>
          <a:p>
            <a:pPr marL="210820">
              <a:lnSpc>
                <a:spcPct val="100000"/>
              </a:lnSpc>
              <a:spcBef>
                <a:spcPts val="1100"/>
              </a:spcBef>
            </a:pPr>
            <a:r>
              <a:rPr sz="2000" b="1" spc="-5" dirty="0">
                <a:latin typeface="Tahoma"/>
                <a:cs typeface="Tahoma"/>
              </a:rPr>
              <a:t>S.O.s de Tempo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Real</a:t>
            </a:r>
            <a:endParaRPr sz="2000" dirty="0">
              <a:latin typeface="Tahoma"/>
              <a:cs typeface="Tahoma"/>
            </a:endParaRPr>
          </a:p>
          <a:p>
            <a:pPr marL="210820">
              <a:lnSpc>
                <a:spcPct val="100000"/>
              </a:lnSpc>
              <a:spcBef>
                <a:spcPts val="1100"/>
              </a:spcBef>
            </a:pPr>
            <a:r>
              <a:rPr sz="2000" b="1" spc="-5" dirty="0">
                <a:latin typeface="Tahoma"/>
                <a:cs typeface="Tahoma"/>
              </a:rPr>
              <a:t>S.O.s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embarcados</a:t>
            </a:r>
            <a:endParaRPr sz="2000" dirty="0">
              <a:latin typeface="Tahoma"/>
              <a:cs typeface="Tahoma"/>
            </a:endParaRPr>
          </a:p>
          <a:p>
            <a:pPr marL="210820">
              <a:lnSpc>
                <a:spcPct val="100000"/>
              </a:lnSpc>
              <a:spcBef>
                <a:spcPts val="1110"/>
              </a:spcBef>
            </a:pPr>
            <a:r>
              <a:rPr sz="2000" b="1" spc="-5" dirty="0">
                <a:latin typeface="Tahoma"/>
                <a:cs typeface="Tahoma"/>
              </a:rPr>
              <a:t>S.O.s de cartões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inteligentes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904336"/>
            <a:ext cx="8651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Aula </a:t>
            </a:r>
            <a:r>
              <a:rPr spc="-5" dirty="0">
                <a:solidFill>
                  <a:srgbClr val="FF0000"/>
                </a:solidFill>
              </a:rPr>
              <a:t>de </a:t>
            </a:r>
            <a:r>
              <a:rPr spc="-5" dirty="0" err="1">
                <a:solidFill>
                  <a:srgbClr val="FF0000"/>
                </a:solidFill>
              </a:rPr>
              <a:t>Hoje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19" y="1689099"/>
            <a:ext cx="6116955" cy="22313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680085" lvl="1" indent="-667385">
              <a:lnSpc>
                <a:spcPct val="100000"/>
              </a:lnSpc>
              <a:spcBef>
                <a:spcPts val="1080"/>
              </a:spcBef>
              <a:buAutoNum type="arabicPeriod" startAt="5"/>
              <a:tabLst>
                <a:tab pos="680085" algn="l"/>
              </a:tabLst>
            </a:pP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Evolução dos</a:t>
            </a:r>
            <a:r>
              <a:rPr sz="2800" b="1" spc="-15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3754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BFBFBF"/>
                </a:solidFill>
                <a:latin typeface="Tahoma"/>
                <a:cs typeface="Tahoma"/>
              </a:rPr>
              <a:t>Quarta </a:t>
            </a:r>
            <a:r>
              <a:rPr sz="2000" b="1" dirty="0">
                <a:solidFill>
                  <a:srgbClr val="BFBFBF"/>
                </a:solidFill>
                <a:latin typeface="Tahoma"/>
                <a:cs typeface="Tahoma"/>
              </a:rPr>
              <a:t>e </a:t>
            </a:r>
            <a:r>
              <a:rPr sz="2000" b="1" spc="-5" dirty="0">
                <a:solidFill>
                  <a:srgbClr val="BFBFBF"/>
                </a:solidFill>
                <a:latin typeface="Tahoma"/>
                <a:cs typeface="Tahoma"/>
              </a:rPr>
              <a:t>Quinta Geração de</a:t>
            </a:r>
            <a:r>
              <a:rPr sz="2000" b="1" spc="-15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BFBFBF"/>
                </a:solidFill>
                <a:latin typeface="Tahoma"/>
                <a:cs typeface="Tahoma"/>
              </a:rPr>
              <a:t>Computadores</a:t>
            </a:r>
            <a:endParaRPr sz="2000">
              <a:latin typeface="Tahoma"/>
              <a:cs typeface="Tahoma"/>
            </a:endParaRPr>
          </a:p>
          <a:p>
            <a:pPr marL="680085" lvl="1" indent="-667385">
              <a:lnSpc>
                <a:spcPts val="3310"/>
              </a:lnSpc>
              <a:spcBef>
                <a:spcPts val="50"/>
              </a:spcBef>
              <a:buAutoNum type="arabicPeriod" startAt="6"/>
              <a:tabLst>
                <a:tab pos="680085" algn="l"/>
              </a:tabLst>
            </a:pP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Tipos de</a:t>
            </a:r>
            <a:r>
              <a:rPr sz="2800" b="1" spc="-10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60"/>
              </a:lnSpc>
              <a:buAutoNum type="arabicPeriod" startAt="6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Diferentes Visões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de</a:t>
            </a:r>
            <a:r>
              <a:rPr sz="2800" b="1" spc="-3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310"/>
              </a:lnSpc>
              <a:buAutoNum type="arabicPeriod" startAt="6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Estruturas de</a:t>
            </a:r>
            <a:r>
              <a:rPr sz="2800" b="1" spc="-1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9317"/>
            <a:ext cx="80314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5909" y="1629833"/>
            <a:ext cx="8031480" cy="145542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692785" lvl="1" indent="-667385">
              <a:lnSpc>
                <a:spcPct val="100000"/>
              </a:lnSpc>
              <a:spcBef>
                <a:spcPts val="1545"/>
              </a:spcBef>
              <a:buAutoNum type="arabicPeriod" startAt="7"/>
              <a:tabLst>
                <a:tab pos="6927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Diferentes Visões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de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um</a:t>
            </a:r>
            <a:r>
              <a:rPr sz="2800" b="1" spc="-3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S.O.</a:t>
            </a:r>
            <a:endParaRPr sz="2800" dirty="0">
              <a:latin typeface="Tahoma"/>
              <a:cs typeface="Tahoma"/>
            </a:endParaRPr>
          </a:p>
          <a:p>
            <a:pPr marL="99060">
              <a:lnSpc>
                <a:spcPts val="2845"/>
              </a:lnSpc>
              <a:spcBef>
                <a:spcPts val="124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3600" spc="44" baseline="5787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Tahoma"/>
                <a:cs typeface="Tahoma"/>
              </a:rPr>
              <a:t>Visão do Usuário da Linguagem de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Comando</a:t>
            </a:r>
            <a:endParaRPr sz="2400" dirty="0">
              <a:latin typeface="Tahoma"/>
              <a:cs typeface="Tahoma"/>
            </a:endParaRPr>
          </a:p>
          <a:p>
            <a:pPr marL="511809" lvl="2" indent="-203200">
              <a:lnSpc>
                <a:spcPts val="2365"/>
              </a:lnSpc>
              <a:buSzPct val="45000"/>
              <a:buFont typeface="Wingdings"/>
              <a:buChar char=""/>
              <a:tabLst>
                <a:tab pos="511809" algn="l"/>
              </a:tabLst>
            </a:pPr>
            <a:r>
              <a:rPr sz="2000" b="1" spc="-5" dirty="0">
                <a:latin typeface="Tahoma"/>
                <a:cs typeface="Tahoma"/>
              </a:rPr>
              <a:t>As linguagens de comando são específicas de cada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sistema</a:t>
            </a:r>
            <a:endParaRPr sz="200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05280" y="3352165"/>
          <a:ext cx="5487030" cy="2355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3050">
                <a:tc gridSpan="2">
                  <a:txBody>
                    <a:bodyPr/>
                    <a:lstStyle/>
                    <a:p>
                      <a:pPr marL="438784">
                        <a:lnSpc>
                          <a:spcPts val="1739"/>
                        </a:lnSpc>
                      </a:pPr>
                      <a:r>
                        <a:rPr sz="1500" b="1" spc="80" dirty="0">
                          <a:latin typeface="Tahoma"/>
                          <a:cs typeface="Tahoma"/>
                        </a:rPr>
                        <a:t>Classe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D7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1739"/>
                        </a:lnSpc>
                      </a:pPr>
                      <a:r>
                        <a:rPr sz="1500" b="1" spc="85" dirty="0">
                          <a:latin typeface="Tahoma"/>
                          <a:cs typeface="Tahoma"/>
                        </a:rPr>
                        <a:t>Funcional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D7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14020">
                        <a:lnSpc>
                          <a:spcPts val="1739"/>
                        </a:lnSpc>
                        <a:tabLst>
                          <a:tab pos="1660525" algn="l"/>
                        </a:tabLst>
                      </a:pPr>
                      <a:r>
                        <a:rPr sz="1500" b="1" spc="70" dirty="0">
                          <a:latin typeface="Tahoma"/>
                          <a:cs typeface="Tahoma"/>
                        </a:rPr>
                        <a:t>Operações	</a:t>
                      </a:r>
                      <a:r>
                        <a:rPr sz="1500" b="1" spc="65" dirty="0">
                          <a:latin typeface="Tahoma"/>
                          <a:cs typeface="Tahoma"/>
                        </a:rPr>
                        <a:t>Típicas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D7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780">
                <a:tc>
                  <a:txBody>
                    <a:bodyPr/>
                    <a:lstStyle/>
                    <a:p>
                      <a:pPr marL="20955" marR="20320">
                        <a:lnSpc>
                          <a:spcPts val="1760"/>
                        </a:lnSpc>
                        <a:spcBef>
                          <a:spcPts val="90"/>
                        </a:spcBef>
                      </a:pPr>
                      <a:r>
                        <a:rPr sz="1500" spc="10" dirty="0">
                          <a:latin typeface="Tahoma"/>
                          <a:cs typeface="Tahoma"/>
                        </a:rPr>
                        <a:t>Ativação  </a:t>
                      </a:r>
                      <a:r>
                        <a:rPr sz="1500" spc="10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500" spc="114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500" spc="1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500" spc="114" dirty="0">
                          <a:latin typeface="Tahoma"/>
                          <a:cs typeface="Tahoma"/>
                        </a:rPr>
                        <a:t>tr</a:t>
                      </a:r>
                      <a:r>
                        <a:rPr sz="1500" spc="10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500" spc="114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1143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500" spc="10" dirty="0">
                          <a:latin typeface="Tahoma"/>
                          <a:cs typeface="Tahoma"/>
                        </a:rPr>
                        <a:t>de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Tahoma"/>
                          <a:cs typeface="Tahoma"/>
                        </a:rPr>
                        <a:t>Pro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500" spc="-5" dirty="0">
                          <a:latin typeface="Tahoma"/>
                          <a:cs typeface="Tahoma"/>
                        </a:rPr>
                        <a:t>ra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ma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Tahoma"/>
                          <a:cs typeface="Tahoma"/>
                        </a:rPr>
                        <a:t>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marR="11430">
                        <a:lnSpc>
                          <a:spcPct val="97600"/>
                        </a:lnSpc>
                        <a:spcBef>
                          <a:spcPts val="40"/>
                        </a:spcBef>
                      </a:pPr>
                      <a:r>
                        <a:rPr sz="1500" spc="6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500" spc="7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500" spc="65" dirty="0">
                          <a:latin typeface="Tahoma"/>
                          <a:cs typeface="Tahoma"/>
                        </a:rPr>
                        <a:t>rr</a:t>
                      </a:r>
                      <a:r>
                        <a:rPr sz="1500" spc="6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500" spc="7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500" spc="6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r  </a:t>
                      </a:r>
                      <a:r>
                        <a:rPr sz="1500" spc="5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500" spc="70" dirty="0">
                          <a:latin typeface="Tahoma"/>
                          <a:cs typeface="Tahoma"/>
                        </a:rPr>
                        <a:t>xec</a:t>
                      </a:r>
                      <a:r>
                        <a:rPr sz="1500" spc="6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500" spc="7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500" spc="6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r  </a:t>
                      </a:r>
                      <a:r>
                        <a:rPr sz="1500" spc="60" dirty="0">
                          <a:latin typeface="Tahoma"/>
                          <a:cs typeface="Tahoma"/>
                        </a:rPr>
                        <a:t>Abortar  </a:t>
                      </a:r>
                      <a:r>
                        <a:rPr sz="1500" spc="40" dirty="0">
                          <a:latin typeface="Tahoma"/>
                          <a:cs typeface="Tahoma"/>
                        </a:rPr>
                        <a:t>Destruir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780"/>
                        </a:lnSpc>
                      </a:pPr>
                      <a:r>
                        <a:rPr sz="1500" spc="70" dirty="0">
                          <a:latin typeface="Tahoma"/>
                          <a:cs typeface="Tahoma"/>
                        </a:rPr>
                        <a:t>(Load)</a:t>
                      </a:r>
                      <a:endParaRPr sz="1500">
                        <a:latin typeface="Tahoma"/>
                        <a:cs typeface="Tahoma"/>
                      </a:endParaRPr>
                    </a:p>
                    <a:p>
                      <a:pPr marL="19050" marR="71755" indent="122555">
                        <a:lnSpc>
                          <a:spcPct val="97500"/>
                        </a:lnSpc>
                        <a:spcBef>
                          <a:spcPts val="25"/>
                        </a:spcBef>
                      </a:pPr>
                      <a:r>
                        <a:rPr sz="1500" spc="65" dirty="0">
                          <a:latin typeface="Tahoma"/>
                          <a:cs typeface="Tahoma"/>
                        </a:rPr>
                        <a:t>(Run)  </a:t>
                      </a:r>
                      <a:r>
                        <a:rPr sz="1500" spc="60" dirty="0">
                          <a:latin typeface="Tahoma"/>
                          <a:cs typeface="Tahoma"/>
                        </a:rPr>
                        <a:t>(abort)  </a:t>
                      </a:r>
                      <a:r>
                        <a:rPr sz="1500" spc="45" dirty="0">
                          <a:latin typeface="Tahoma"/>
                          <a:cs typeface="Tahoma"/>
                        </a:rPr>
                        <a:t>processo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ts val="1770"/>
                        </a:lnSpc>
                        <a:spcBef>
                          <a:spcPts val="1130"/>
                        </a:spcBef>
                      </a:pPr>
                      <a:r>
                        <a:rPr sz="1500" spc="35" dirty="0">
                          <a:latin typeface="Tahoma"/>
                          <a:cs typeface="Tahoma"/>
                        </a:rPr>
                        <a:t>(kill)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94">
                <a:tc>
                  <a:txBody>
                    <a:bodyPr/>
                    <a:lstStyle/>
                    <a:p>
                      <a:pPr marL="20955">
                        <a:lnSpc>
                          <a:spcPts val="1739"/>
                        </a:lnSpc>
                      </a:pPr>
                      <a:r>
                        <a:rPr sz="1500" spc="40" dirty="0">
                          <a:latin typeface="Tahoma"/>
                          <a:cs typeface="Tahoma"/>
                        </a:rPr>
                        <a:t>Gerência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739"/>
                        </a:lnSpc>
                      </a:pPr>
                      <a:r>
                        <a:rPr sz="1500" spc="35" dirty="0">
                          <a:latin typeface="Tahoma"/>
                          <a:cs typeface="Tahoma"/>
                        </a:rPr>
                        <a:t>de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739"/>
                        </a:lnSpc>
                      </a:pPr>
                      <a:r>
                        <a:rPr sz="1500" spc="4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500" spc="3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500" spc="30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1500" spc="35" dirty="0">
                          <a:latin typeface="Tahoma"/>
                          <a:cs typeface="Tahoma"/>
                        </a:rPr>
                        <a:t>uivo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s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0960" marR="753745">
                        <a:lnSpc>
                          <a:spcPts val="1760"/>
                        </a:lnSpc>
                        <a:spcBef>
                          <a:spcPts val="30"/>
                        </a:spcBef>
                        <a:tabLst>
                          <a:tab pos="774700" algn="l"/>
                          <a:tab pos="1174750" algn="l"/>
                          <a:tab pos="1503680" algn="l"/>
                        </a:tabLst>
                      </a:pPr>
                      <a:r>
                        <a:rPr sz="15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5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500" spc="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500" spc="15" dirty="0">
                          <a:latin typeface="Tahoma"/>
                          <a:cs typeface="Tahoma"/>
                        </a:rPr>
                        <a:t>ia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r	</a:t>
                      </a:r>
                      <a:r>
                        <a:rPr sz="1500" spc="2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5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5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500" spc="2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500" spc="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,	</a:t>
                      </a:r>
                      <a:r>
                        <a:rPr sz="1500" spc="1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500" spc="2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500" spc="15" dirty="0">
                          <a:latin typeface="Tahoma"/>
                          <a:cs typeface="Tahoma"/>
                        </a:rPr>
                        <a:t>,...</a:t>
                      </a:r>
                      <a:r>
                        <a:rPr sz="1500" dirty="0">
                          <a:latin typeface="Tahoma"/>
                          <a:cs typeface="Tahoma"/>
                        </a:rPr>
                        <a:t>)  </a:t>
                      </a:r>
                      <a:r>
                        <a:rPr sz="1500" spc="90" dirty="0">
                          <a:latin typeface="Tahoma"/>
                          <a:cs typeface="Tahoma"/>
                        </a:rPr>
                        <a:t>Renomear	</a:t>
                      </a:r>
                      <a:r>
                        <a:rPr sz="1500" spc="80" dirty="0">
                          <a:latin typeface="Tahoma"/>
                          <a:cs typeface="Tahoma"/>
                        </a:rPr>
                        <a:t>(Ren)</a:t>
                      </a:r>
                      <a:endParaRPr sz="1500">
                        <a:latin typeface="Tahoma"/>
                        <a:cs typeface="Tahoma"/>
                      </a:endParaRPr>
                    </a:p>
                    <a:p>
                      <a:pPr marL="60960">
                        <a:lnSpc>
                          <a:spcPts val="1710"/>
                        </a:lnSpc>
                        <a:tabLst>
                          <a:tab pos="680720" algn="l"/>
                          <a:tab pos="1550670" algn="l"/>
                          <a:tab pos="2085975" algn="l"/>
                        </a:tabLst>
                      </a:pPr>
                      <a:r>
                        <a:rPr sz="1500" spc="5" dirty="0">
                          <a:latin typeface="Tahoma"/>
                          <a:cs typeface="Tahoma"/>
                        </a:rPr>
                        <a:t>Listar	diretório	(Dir,	ls,...)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65">
                <a:tc gridSpan="4"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500" spc="45" dirty="0">
                          <a:latin typeface="Tahoma"/>
                          <a:cs typeface="Tahoma"/>
                        </a:rPr>
                        <a:t>...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6195" algn="ctr">
                        <a:lnSpc>
                          <a:spcPts val="1745"/>
                        </a:lnSpc>
                      </a:pPr>
                      <a:r>
                        <a:rPr sz="1500" spc="45" dirty="0">
                          <a:latin typeface="Tahoma"/>
                          <a:cs typeface="Tahoma"/>
                        </a:rPr>
                        <a:t>...</a:t>
                      </a:r>
                      <a:endParaRPr sz="15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29" y="708367"/>
            <a:ext cx="83451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230" y="3409950"/>
            <a:ext cx="914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95" dirty="0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230" y="3867150"/>
            <a:ext cx="914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95" dirty="0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230" y="2839720"/>
            <a:ext cx="6668770" cy="1393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marR="1105535" indent="-227329">
              <a:lnSpc>
                <a:spcPct val="124700"/>
              </a:lnSpc>
              <a:spcBef>
                <a:spcPts val="95"/>
              </a:spcBef>
              <a:buSzPct val="64583"/>
              <a:buFont typeface="Symbol"/>
              <a:buChar char=""/>
              <a:tabLst>
                <a:tab pos="239395" algn="l"/>
                <a:tab pos="240029" algn="l"/>
              </a:tabLst>
            </a:pPr>
            <a:r>
              <a:rPr sz="2400" spc="-5" dirty="0">
                <a:latin typeface="Arial"/>
                <a:cs typeface="Arial"/>
              </a:rPr>
              <a:t>Gasto maior de tempo de programação  Aumento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dificuldade</a:t>
            </a:r>
            <a:endParaRPr sz="24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Arial"/>
                <a:cs typeface="Arial"/>
              </a:rPr>
              <a:t>Usuário preocupado com detalhes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629" y="1654809"/>
            <a:ext cx="7585075" cy="121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1.2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Importância do Sistema</a:t>
            </a:r>
            <a:r>
              <a:rPr sz="2800" b="1" spc="-4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Operacional</a:t>
            </a:r>
            <a:endParaRPr sz="2800" dirty="0">
              <a:latin typeface="Tahoma"/>
              <a:cs typeface="Tahoma"/>
            </a:endParaRPr>
          </a:p>
          <a:p>
            <a:pPr marL="252729" indent="-200025">
              <a:lnSpc>
                <a:spcPct val="100000"/>
              </a:lnSpc>
              <a:spcBef>
                <a:spcPts val="2610"/>
              </a:spcBef>
              <a:buSzPct val="71428"/>
              <a:buFont typeface="Wingdings"/>
              <a:buChar char=""/>
              <a:tabLst>
                <a:tab pos="253365" algn="l"/>
              </a:tabLst>
            </a:pPr>
            <a:r>
              <a:rPr sz="2800" b="1" spc="-5" dirty="0">
                <a:latin typeface="Arial"/>
                <a:cs typeface="Arial"/>
              </a:rPr>
              <a:t>Sistema sem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S.O.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4572000"/>
            <a:ext cx="1676400" cy="533400"/>
          </a:xfrm>
          <a:prstGeom prst="rect">
            <a:avLst/>
          </a:prstGeom>
          <a:solidFill>
            <a:srgbClr val="FFFF00"/>
          </a:solidFill>
          <a:ln w="12579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10"/>
              </a:spcBef>
            </a:pPr>
            <a:r>
              <a:rPr sz="2000" b="1" spc="-5" dirty="0">
                <a:latin typeface="Tahoma"/>
                <a:cs typeface="Tahoma"/>
              </a:rPr>
              <a:t>USUÁRIO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0910" y="5784910"/>
            <a:ext cx="2222500" cy="5461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065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950"/>
              </a:spcBef>
            </a:pP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13110" y="4337110"/>
            <a:ext cx="1460500" cy="1155700"/>
            <a:chOff x="2813110" y="4337110"/>
            <a:chExt cx="1460500" cy="1155700"/>
          </a:xfrm>
        </p:grpSpPr>
        <p:sp>
          <p:nvSpPr>
            <p:cNvPr id="10" name="object 10"/>
            <p:cNvSpPr/>
            <p:nvPr/>
          </p:nvSpPr>
          <p:spPr>
            <a:xfrm>
              <a:off x="2819399" y="48006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42950" y="228600"/>
                  </a:lnTo>
                  <a:lnTo>
                    <a:pt x="742950" y="304800"/>
                  </a:lnTo>
                  <a:lnTo>
                    <a:pt x="990600" y="1524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399" y="4343400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0" y="533400"/>
                  </a:moveTo>
                  <a:lnTo>
                    <a:pt x="742950" y="533400"/>
                  </a:lnTo>
                  <a:lnTo>
                    <a:pt x="742950" y="457200"/>
                  </a:lnTo>
                  <a:lnTo>
                    <a:pt x="990600" y="609600"/>
                  </a:lnTo>
                  <a:lnTo>
                    <a:pt x="742950" y="762000"/>
                  </a:lnTo>
                  <a:lnTo>
                    <a:pt x="742950" y="685800"/>
                  </a:lnTo>
                  <a:lnTo>
                    <a:pt x="0" y="685800"/>
                  </a:lnTo>
                  <a:lnTo>
                    <a:pt x="0" y="533400"/>
                  </a:lnTo>
                  <a:close/>
                </a:path>
                <a:path w="1447800" h="1143000">
                  <a:moveTo>
                    <a:pt x="1447800" y="0"/>
                  </a:moveTo>
                  <a:lnTo>
                    <a:pt x="1391179" y="3704"/>
                  </a:lnTo>
                  <a:lnTo>
                    <a:pt x="1337733" y="13969"/>
                  </a:lnTo>
                  <a:lnTo>
                    <a:pt x="1290637" y="29527"/>
                  </a:lnTo>
                  <a:lnTo>
                    <a:pt x="1253066" y="49106"/>
                  </a:lnTo>
                  <a:lnTo>
                    <a:pt x="1219200" y="95250"/>
                  </a:lnTo>
                  <a:lnTo>
                    <a:pt x="1219200" y="476250"/>
                  </a:lnTo>
                  <a:lnTo>
                    <a:pt x="1210204" y="499621"/>
                  </a:lnTo>
                  <a:lnTo>
                    <a:pt x="1147762" y="541496"/>
                  </a:lnTo>
                  <a:lnTo>
                    <a:pt x="1100666" y="557247"/>
                  </a:lnTo>
                  <a:lnTo>
                    <a:pt x="1047220" y="567707"/>
                  </a:lnTo>
                  <a:lnTo>
                    <a:pt x="990600" y="571500"/>
                  </a:lnTo>
                  <a:lnTo>
                    <a:pt x="1047220" y="575204"/>
                  </a:lnTo>
                  <a:lnTo>
                    <a:pt x="1100666" y="585469"/>
                  </a:lnTo>
                  <a:lnTo>
                    <a:pt x="1147762" y="601027"/>
                  </a:lnTo>
                  <a:lnTo>
                    <a:pt x="1185333" y="620606"/>
                  </a:lnTo>
                  <a:lnTo>
                    <a:pt x="1219200" y="666750"/>
                  </a:lnTo>
                  <a:lnTo>
                    <a:pt x="1219200" y="1047750"/>
                  </a:lnTo>
                  <a:lnTo>
                    <a:pt x="1228195" y="1071121"/>
                  </a:lnTo>
                  <a:lnTo>
                    <a:pt x="1253066" y="1093328"/>
                  </a:lnTo>
                  <a:lnTo>
                    <a:pt x="1290637" y="1112996"/>
                  </a:lnTo>
                  <a:lnTo>
                    <a:pt x="1337733" y="1128747"/>
                  </a:lnTo>
                  <a:lnTo>
                    <a:pt x="1391179" y="1139207"/>
                  </a:lnTo>
                  <a:lnTo>
                    <a:pt x="1447800" y="114300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7200" y="4806889"/>
            <a:ext cx="2209800" cy="68008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8415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450"/>
              </a:spcBef>
            </a:pPr>
            <a:r>
              <a:rPr sz="2000" b="1" spc="-5" dirty="0">
                <a:latin typeface="Tahoma"/>
                <a:cs typeface="Tahoma"/>
              </a:rPr>
              <a:t>Rotinas de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E/S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5269" y="636657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6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7200" y="4343400"/>
            <a:ext cx="2209800" cy="457200"/>
          </a:xfrm>
          <a:prstGeom prst="rect">
            <a:avLst/>
          </a:prstGeom>
          <a:solidFill>
            <a:srgbClr val="CCFFCC"/>
          </a:solidFill>
          <a:ln w="1257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610"/>
              </a:spcBef>
            </a:pPr>
            <a:r>
              <a:rPr sz="2000" b="1" spc="-5" dirty="0">
                <a:latin typeface="Tahoma"/>
                <a:cs typeface="Tahoma"/>
              </a:rPr>
              <a:t>Aplicação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964689" y="3731259"/>
            <a:ext cx="5231130" cy="356235"/>
            <a:chOff x="1964689" y="3731259"/>
            <a:chExt cx="5231130" cy="356235"/>
          </a:xfrm>
        </p:grpSpPr>
        <p:sp>
          <p:nvSpPr>
            <p:cNvPr id="4" name="object 4"/>
            <p:cNvSpPr/>
            <p:nvPr/>
          </p:nvSpPr>
          <p:spPr>
            <a:xfrm>
              <a:off x="1964689" y="3731259"/>
              <a:ext cx="5231130" cy="346710"/>
            </a:xfrm>
            <a:custGeom>
              <a:avLst/>
              <a:gdLst/>
              <a:ahLst/>
              <a:cxnLst/>
              <a:rect l="l" t="t" r="r" b="b"/>
              <a:pathLst>
                <a:path w="5231130" h="346710">
                  <a:moveTo>
                    <a:pt x="5231130" y="0"/>
                  </a:moveTo>
                  <a:lnTo>
                    <a:pt x="0" y="0"/>
                  </a:lnTo>
                  <a:lnTo>
                    <a:pt x="0" y="346709"/>
                  </a:lnTo>
                  <a:lnTo>
                    <a:pt x="5231130" y="346709"/>
                  </a:lnTo>
                  <a:lnTo>
                    <a:pt x="5231130" y="0"/>
                  </a:lnTo>
                  <a:close/>
                </a:path>
              </a:pathLst>
            </a:custGeom>
            <a:solidFill>
              <a:srgbClr val="D7D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4689" y="3732529"/>
              <a:ext cx="5229860" cy="7620"/>
            </a:xfrm>
            <a:custGeom>
              <a:avLst/>
              <a:gdLst/>
              <a:ahLst/>
              <a:cxnLst/>
              <a:rect l="l" t="t" r="r" b="b"/>
              <a:pathLst>
                <a:path w="5229859" h="7620">
                  <a:moveTo>
                    <a:pt x="52298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229860" y="7620"/>
                  </a:lnTo>
                  <a:lnTo>
                    <a:pt x="5229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4689" y="3740149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86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4689" y="4077969"/>
              <a:ext cx="5229860" cy="8890"/>
            </a:xfrm>
            <a:custGeom>
              <a:avLst/>
              <a:gdLst/>
              <a:ahLst/>
              <a:cxnLst/>
              <a:rect l="l" t="t" r="r" b="b"/>
              <a:pathLst>
                <a:path w="5229859" h="8889">
                  <a:moveTo>
                    <a:pt x="0" y="8889"/>
                  </a:moveTo>
                  <a:lnTo>
                    <a:pt x="0" y="0"/>
                  </a:lnTo>
                  <a:lnTo>
                    <a:pt x="5229859" y="0"/>
                  </a:lnTo>
                  <a:lnTo>
                    <a:pt x="5229860" y="8889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4689" y="4077969"/>
              <a:ext cx="5229860" cy="8890"/>
            </a:xfrm>
            <a:custGeom>
              <a:avLst/>
              <a:gdLst/>
              <a:ahLst/>
              <a:cxnLst/>
              <a:rect l="l" t="t" r="r" b="b"/>
              <a:pathLst>
                <a:path w="5229859" h="8889">
                  <a:moveTo>
                    <a:pt x="0" y="0"/>
                  </a:moveTo>
                  <a:lnTo>
                    <a:pt x="5229859" y="0"/>
                  </a:lnTo>
                </a:path>
                <a:path w="5229859" h="8889">
                  <a:moveTo>
                    <a:pt x="5229860" y="8889"/>
                  </a:moveTo>
                  <a:lnTo>
                    <a:pt x="0" y="88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4799" y="1076959"/>
            <a:ext cx="8610601" cy="439722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756285" lvl="1" indent="-667385" algn="just">
              <a:lnSpc>
                <a:spcPct val="100000"/>
              </a:lnSpc>
              <a:spcBef>
                <a:spcPts val="1545"/>
              </a:spcBef>
              <a:buAutoNum type="arabicPeriod" startAt="7"/>
              <a:tabLst>
                <a:tab pos="7562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Diferentes Visões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de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um</a:t>
            </a:r>
            <a:r>
              <a:rPr sz="2800" b="1" spc="-3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S.O.</a:t>
            </a:r>
            <a:endParaRPr sz="2800" dirty="0">
              <a:latin typeface="Tahoma"/>
              <a:cs typeface="Tahoma"/>
            </a:endParaRPr>
          </a:p>
          <a:p>
            <a:pPr marL="162560" algn="just">
              <a:lnSpc>
                <a:spcPts val="2845"/>
              </a:lnSpc>
              <a:spcBef>
                <a:spcPts val="1240"/>
              </a:spcBef>
            </a:pPr>
            <a:r>
              <a:rPr sz="3600" spc="-1612" baseline="5787" dirty="0">
                <a:solidFill>
                  <a:srgbClr val="9999CC"/>
                </a:solidFill>
                <a:latin typeface="Arial"/>
                <a:cs typeface="Arial"/>
              </a:rPr>
              <a:t></a:t>
            </a:r>
            <a:r>
              <a:rPr sz="3600" spc="44" baseline="5787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Tahoma"/>
                <a:cs typeface="Tahoma"/>
              </a:rPr>
              <a:t>Visão do Usuário das Chamadas do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Sistema</a:t>
            </a:r>
            <a:endParaRPr sz="2400" dirty="0">
              <a:latin typeface="Tahoma"/>
              <a:cs typeface="Tahoma"/>
            </a:endParaRPr>
          </a:p>
          <a:p>
            <a:pPr marL="575310" marR="81280" lvl="2" indent="-203200" algn="just">
              <a:lnSpc>
                <a:spcPct val="96900"/>
              </a:lnSpc>
              <a:spcBef>
                <a:spcPts val="40"/>
              </a:spcBef>
              <a:buSzPct val="45000"/>
              <a:buFont typeface="Wingdings"/>
              <a:buChar char=""/>
              <a:tabLst>
                <a:tab pos="575310" algn="l"/>
              </a:tabLst>
            </a:pPr>
            <a:r>
              <a:rPr sz="2000" b="1" spc="-5" dirty="0">
                <a:latin typeface="Tahoma"/>
                <a:cs typeface="Tahoma"/>
              </a:rPr>
              <a:t>Permitem um controle mais eficiente sobre </a:t>
            </a:r>
            <a:r>
              <a:rPr sz="2000" b="1" dirty="0">
                <a:latin typeface="Tahoma"/>
                <a:cs typeface="Tahoma"/>
              </a:rPr>
              <a:t>as </a:t>
            </a:r>
            <a:r>
              <a:rPr sz="2000" b="1" spc="-5" dirty="0">
                <a:latin typeface="Tahoma"/>
                <a:cs typeface="Tahoma"/>
              </a:rPr>
              <a:t>operações do  sistema </a:t>
            </a:r>
            <a:r>
              <a:rPr sz="2000" b="1" dirty="0">
                <a:latin typeface="Tahoma"/>
                <a:cs typeface="Tahoma"/>
              </a:rPr>
              <a:t>e </a:t>
            </a:r>
            <a:r>
              <a:rPr sz="2000" b="1" spc="-5" dirty="0">
                <a:latin typeface="Tahoma"/>
                <a:cs typeface="Tahoma"/>
              </a:rPr>
              <a:t>um acesso mais direto sobre </a:t>
            </a:r>
            <a:r>
              <a:rPr sz="2000" b="1" dirty="0">
                <a:latin typeface="Tahoma"/>
                <a:cs typeface="Tahoma"/>
              </a:rPr>
              <a:t>as </a:t>
            </a:r>
            <a:r>
              <a:rPr sz="2000" b="1" spc="-5" dirty="0">
                <a:latin typeface="Tahoma"/>
                <a:cs typeface="Tahoma"/>
              </a:rPr>
              <a:t>operações de  hardware (especialmente 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E/S).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Tahoma"/>
              <a:cs typeface="Tahoma"/>
            </a:endParaRPr>
          </a:p>
          <a:p>
            <a:pPr marL="2296795">
              <a:lnSpc>
                <a:spcPct val="100000"/>
              </a:lnSpc>
              <a:tabLst>
                <a:tab pos="3160395" algn="l"/>
                <a:tab pos="4584700" algn="l"/>
                <a:tab pos="5085080" algn="l"/>
              </a:tabLst>
            </a:pPr>
            <a:r>
              <a:rPr sz="1950" b="1" spc="5" dirty="0">
                <a:latin typeface="Tahoma"/>
                <a:cs typeface="Tahoma"/>
              </a:rPr>
              <a:t>Tipos	Principais	</a:t>
            </a:r>
            <a:r>
              <a:rPr sz="1950" b="1" spc="-5" dirty="0">
                <a:latin typeface="Tahoma"/>
                <a:cs typeface="Tahoma"/>
              </a:rPr>
              <a:t>de	</a:t>
            </a:r>
            <a:r>
              <a:rPr sz="1950" b="1" spc="5" dirty="0">
                <a:latin typeface="Tahoma"/>
                <a:cs typeface="Tahoma"/>
              </a:rPr>
              <a:t>Chamadas</a:t>
            </a:r>
            <a:endParaRPr sz="1950" dirty="0">
              <a:latin typeface="Tahoma"/>
              <a:cs typeface="Tahoma"/>
            </a:endParaRPr>
          </a:p>
          <a:p>
            <a:pPr marL="1760220">
              <a:lnSpc>
                <a:spcPts val="2285"/>
              </a:lnSpc>
              <a:spcBef>
                <a:spcPts val="470"/>
              </a:spcBef>
              <a:tabLst>
                <a:tab pos="2972435" algn="l"/>
                <a:tab pos="3447415" algn="l"/>
              </a:tabLst>
            </a:pPr>
            <a:r>
              <a:rPr sz="1950" spc="35" dirty="0">
                <a:latin typeface="Tahoma"/>
                <a:cs typeface="Tahoma"/>
              </a:rPr>
              <a:t>Iniciação	</a:t>
            </a:r>
            <a:r>
              <a:rPr sz="1950" spc="15" dirty="0">
                <a:latin typeface="Tahoma"/>
                <a:cs typeface="Tahoma"/>
              </a:rPr>
              <a:t>de	</a:t>
            </a:r>
            <a:r>
              <a:rPr sz="1950" spc="35" dirty="0">
                <a:latin typeface="Tahoma"/>
                <a:cs typeface="Tahoma"/>
              </a:rPr>
              <a:t>dispositivos</a:t>
            </a:r>
            <a:endParaRPr sz="1950" dirty="0">
              <a:latin typeface="Tahoma"/>
              <a:cs typeface="Tahoma"/>
            </a:endParaRPr>
          </a:p>
          <a:p>
            <a:pPr marL="1760220" marR="2296160">
              <a:lnSpc>
                <a:spcPts val="2230"/>
              </a:lnSpc>
              <a:spcBef>
                <a:spcPts val="115"/>
              </a:spcBef>
              <a:tabLst>
                <a:tab pos="2826385" algn="l"/>
                <a:tab pos="2879725" algn="l"/>
                <a:tab pos="2988945" algn="l"/>
                <a:tab pos="3265804" algn="l"/>
                <a:tab pos="3319779" algn="l"/>
                <a:tab pos="3352165" algn="l"/>
                <a:tab pos="4381500" algn="l"/>
                <a:tab pos="4409440" algn="l"/>
                <a:tab pos="4685030" algn="l"/>
                <a:tab pos="4876800" algn="l"/>
                <a:tab pos="5022850" algn="l"/>
                <a:tab pos="5658485" algn="l"/>
              </a:tabLst>
            </a:pPr>
            <a:r>
              <a:rPr sz="1950" dirty="0">
                <a:latin typeface="Tahoma"/>
                <a:cs typeface="Tahoma"/>
              </a:rPr>
              <a:t>Execução			</a:t>
            </a:r>
            <a:r>
              <a:rPr sz="1950" spc="-10" dirty="0">
                <a:latin typeface="Tahoma"/>
                <a:cs typeface="Tahoma"/>
              </a:rPr>
              <a:t>e		</a:t>
            </a:r>
            <a:r>
              <a:rPr sz="1950" spc="5" dirty="0">
                <a:latin typeface="Tahoma"/>
                <a:cs typeface="Tahoma"/>
              </a:rPr>
              <a:t>controle		</a:t>
            </a:r>
            <a:r>
              <a:rPr sz="1950" dirty="0">
                <a:latin typeface="Tahoma"/>
                <a:cs typeface="Tahoma"/>
              </a:rPr>
              <a:t>de</a:t>
            </a:r>
            <a:r>
              <a:rPr lang="pt-BR" sz="1950" dirty="0">
                <a:latin typeface="Tahoma"/>
                <a:cs typeface="Tahoma"/>
              </a:rPr>
              <a:t> programas</a:t>
            </a:r>
            <a:r>
              <a:rPr sz="1950" spc="5" dirty="0">
                <a:latin typeface="Tahoma"/>
                <a:cs typeface="Tahoma"/>
              </a:rPr>
              <a:t>  </a:t>
            </a:r>
            <a:r>
              <a:rPr sz="1950" spc="-10" dirty="0">
                <a:latin typeface="Tahoma"/>
                <a:cs typeface="Tahoma"/>
              </a:rPr>
              <a:t>Serviços	de	alocação	e	reserva	</a:t>
            </a:r>
            <a:r>
              <a:rPr sz="1950" spc="-15" dirty="0">
                <a:latin typeface="Tahoma"/>
                <a:cs typeface="Tahoma"/>
              </a:rPr>
              <a:t>de  </a:t>
            </a:r>
            <a:r>
              <a:rPr sz="1950" dirty="0">
                <a:latin typeface="Tahoma"/>
                <a:cs typeface="Tahoma"/>
              </a:rPr>
              <a:t>r</a:t>
            </a:r>
            <a:r>
              <a:rPr sz="1950" spc="-5" dirty="0">
                <a:latin typeface="Tahoma"/>
                <a:cs typeface="Tahoma"/>
              </a:rPr>
              <a:t>ec</a:t>
            </a:r>
            <a:r>
              <a:rPr sz="1950" spc="5" dirty="0">
                <a:latin typeface="Tahoma"/>
                <a:cs typeface="Tahoma"/>
              </a:rPr>
              <a:t>u</a:t>
            </a:r>
            <a:r>
              <a:rPr sz="1950" dirty="0">
                <a:latin typeface="Tahoma"/>
                <a:cs typeface="Tahoma"/>
              </a:rPr>
              <a:t>r</a:t>
            </a:r>
            <a:r>
              <a:rPr sz="1950" spc="5" dirty="0">
                <a:latin typeface="Tahoma"/>
                <a:cs typeface="Tahoma"/>
              </a:rPr>
              <a:t>so</a:t>
            </a:r>
            <a:r>
              <a:rPr sz="1950" spc="-5" dirty="0">
                <a:latin typeface="Tahoma"/>
                <a:cs typeface="Tahoma"/>
              </a:rPr>
              <a:t>s</a:t>
            </a:r>
            <a:r>
              <a:rPr sz="1950" dirty="0">
                <a:latin typeface="Tahoma"/>
                <a:cs typeface="Tahoma"/>
              </a:rPr>
              <a:t>		</a:t>
            </a:r>
            <a:r>
              <a:rPr sz="1950" spc="-5" dirty="0">
                <a:latin typeface="Tahoma"/>
                <a:cs typeface="Tahoma"/>
              </a:rPr>
              <a:t>d</a:t>
            </a:r>
            <a:r>
              <a:rPr sz="1950" spc="-10" dirty="0">
                <a:latin typeface="Tahoma"/>
                <a:cs typeface="Tahoma"/>
              </a:rPr>
              <a:t>o</a:t>
            </a:r>
            <a:r>
              <a:rPr sz="1950" dirty="0">
                <a:latin typeface="Tahoma"/>
                <a:cs typeface="Tahoma"/>
              </a:rPr>
              <a:t>			</a:t>
            </a:r>
            <a:r>
              <a:rPr sz="1950" spc="5" dirty="0">
                <a:latin typeface="Tahoma"/>
                <a:cs typeface="Tahoma"/>
              </a:rPr>
              <a:t>s</a:t>
            </a:r>
            <a:r>
              <a:rPr sz="1950" spc="-5" dirty="0">
                <a:latin typeface="Tahoma"/>
                <a:cs typeface="Tahoma"/>
              </a:rPr>
              <a:t>i</a:t>
            </a:r>
            <a:r>
              <a:rPr sz="1950" spc="5" dirty="0">
                <a:latin typeface="Tahoma"/>
                <a:cs typeface="Tahoma"/>
              </a:rPr>
              <a:t>s</a:t>
            </a:r>
            <a:r>
              <a:rPr sz="1950" dirty="0">
                <a:latin typeface="Tahoma"/>
                <a:cs typeface="Tahoma"/>
              </a:rPr>
              <a:t>t</a:t>
            </a:r>
            <a:r>
              <a:rPr sz="1950" spc="-5" dirty="0">
                <a:latin typeface="Tahoma"/>
                <a:cs typeface="Tahoma"/>
              </a:rPr>
              <a:t>e</a:t>
            </a:r>
            <a:r>
              <a:rPr sz="1950" dirty="0">
                <a:latin typeface="Tahoma"/>
                <a:cs typeface="Tahoma"/>
              </a:rPr>
              <a:t>m</a:t>
            </a:r>
            <a:r>
              <a:rPr sz="1950" spc="-10" dirty="0">
                <a:latin typeface="Tahoma"/>
                <a:cs typeface="Tahoma"/>
              </a:rPr>
              <a:t>a</a:t>
            </a:r>
            <a:r>
              <a:rPr sz="1950" dirty="0">
                <a:latin typeface="Tahoma"/>
                <a:cs typeface="Tahoma"/>
              </a:rPr>
              <a:t>	</a:t>
            </a:r>
            <a:r>
              <a:rPr sz="1950" spc="-5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(</a:t>
            </a:r>
            <a:r>
              <a:rPr sz="1950" spc="-5" dirty="0">
                <a:latin typeface="Tahoma"/>
                <a:cs typeface="Tahoma"/>
              </a:rPr>
              <a:t>e</a:t>
            </a:r>
            <a:r>
              <a:rPr sz="1950" spc="5" dirty="0">
                <a:latin typeface="Tahoma"/>
                <a:cs typeface="Tahoma"/>
              </a:rPr>
              <a:t>x</a:t>
            </a:r>
            <a:r>
              <a:rPr sz="1950" spc="-10" dirty="0">
                <a:latin typeface="Tahoma"/>
                <a:cs typeface="Tahoma"/>
              </a:rPr>
              <a:t>:</a:t>
            </a:r>
            <a:r>
              <a:rPr sz="1950" dirty="0">
                <a:latin typeface="Tahoma"/>
                <a:cs typeface="Tahoma"/>
              </a:rPr>
              <a:t>		m</a:t>
            </a:r>
            <a:r>
              <a:rPr sz="1950" spc="-5" dirty="0">
                <a:latin typeface="Tahoma"/>
                <a:cs typeface="Tahoma"/>
              </a:rPr>
              <a:t>e</a:t>
            </a:r>
            <a:r>
              <a:rPr sz="1950" spc="-10" dirty="0">
                <a:latin typeface="Tahoma"/>
                <a:cs typeface="Tahoma"/>
              </a:rPr>
              <a:t>m</a:t>
            </a:r>
            <a:r>
              <a:rPr sz="1950" spc="5" dirty="0">
                <a:latin typeface="Tahoma"/>
                <a:cs typeface="Tahoma"/>
              </a:rPr>
              <a:t>ó</a:t>
            </a:r>
            <a:r>
              <a:rPr sz="1950" dirty="0">
                <a:latin typeface="Tahoma"/>
                <a:cs typeface="Tahoma"/>
              </a:rPr>
              <a:t>r</a:t>
            </a:r>
            <a:r>
              <a:rPr sz="1950" spc="-5" dirty="0">
                <a:latin typeface="Tahoma"/>
                <a:cs typeface="Tahoma"/>
              </a:rPr>
              <a:t>i</a:t>
            </a:r>
            <a:r>
              <a:rPr sz="1950" spc="5" dirty="0">
                <a:latin typeface="Tahoma"/>
                <a:cs typeface="Tahoma"/>
              </a:rPr>
              <a:t>a</a:t>
            </a:r>
            <a:r>
              <a:rPr sz="1950" spc="-5" dirty="0">
                <a:latin typeface="Tahoma"/>
                <a:cs typeface="Tahoma"/>
              </a:rPr>
              <a:t>)</a:t>
            </a:r>
            <a:endParaRPr sz="1950" dirty="0">
              <a:latin typeface="Tahoma"/>
              <a:cs typeface="Tahoma"/>
            </a:endParaRPr>
          </a:p>
          <a:p>
            <a:pPr marL="1760220">
              <a:lnSpc>
                <a:spcPts val="2110"/>
              </a:lnSpc>
              <a:tabLst>
                <a:tab pos="3626485" algn="l"/>
                <a:tab pos="4335145" algn="l"/>
                <a:tab pos="6028055" algn="l"/>
                <a:tab pos="6525259" algn="l"/>
              </a:tabLst>
            </a:pPr>
            <a:r>
              <a:rPr sz="1950" spc="145" dirty="0">
                <a:latin typeface="Tahoma"/>
                <a:cs typeface="Tahoma"/>
              </a:rPr>
              <a:t>Comunicação	</a:t>
            </a:r>
            <a:r>
              <a:rPr sz="1950" spc="100" dirty="0">
                <a:latin typeface="Tahoma"/>
                <a:cs typeface="Tahoma"/>
              </a:rPr>
              <a:t>com	</a:t>
            </a:r>
            <a:r>
              <a:rPr sz="1950" spc="145" dirty="0">
                <a:latin typeface="Tahoma"/>
                <a:cs typeface="Tahoma"/>
              </a:rPr>
              <a:t>dispositivos	</a:t>
            </a:r>
            <a:r>
              <a:rPr sz="1950" spc="75" dirty="0">
                <a:latin typeface="Tahoma"/>
                <a:cs typeface="Tahoma"/>
              </a:rPr>
              <a:t>de	</a:t>
            </a:r>
            <a:r>
              <a:rPr sz="1950" spc="100" dirty="0">
                <a:latin typeface="Tahoma"/>
                <a:cs typeface="Tahoma"/>
              </a:rPr>
              <a:t>E/S</a:t>
            </a:r>
            <a:endParaRPr sz="1950" dirty="0">
              <a:latin typeface="Tahoma"/>
              <a:cs typeface="Tahoma"/>
            </a:endParaRPr>
          </a:p>
          <a:p>
            <a:pPr marL="1760220">
              <a:lnSpc>
                <a:spcPts val="2285"/>
              </a:lnSpc>
            </a:pPr>
            <a:r>
              <a:rPr sz="1950" spc="-10" dirty="0">
                <a:latin typeface="Tahoma"/>
                <a:cs typeface="Tahoma"/>
              </a:rPr>
              <a:t>e</a:t>
            </a:r>
            <a:r>
              <a:rPr sz="1950" spc="-310" dirty="0">
                <a:latin typeface="Tahoma"/>
                <a:cs typeface="Tahoma"/>
              </a:rPr>
              <a:t> </a:t>
            </a:r>
            <a:r>
              <a:rPr sz="1950" spc="-5" dirty="0">
                <a:latin typeface="Tahoma"/>
                <a:cs typeface="Tahoma"/>
              </a:rPr>
              <a:t>t</a:t>
            </a:r>
            <a:r>
              <a:rPr sz="1950" spc="-300" dirty="0">
                <a:latin typeface="Tahoma"/>
                <a:cs typeface="Tahoma"/>
              </a:rPr>
              <a:t> </a:t>
            </a:r>
            <a:r>
              <a:rPr sz="1950" spc="-5" dirty="0">
                <a:latin typeface="Tahoma"/>
                <a:cs typeface="Tahoma"/>
              </a:rPr>
              <a:t>c</a:t>
            </a:r>
            <a:r>
              <a:rPr sz="1950" spc="-300" dirty="0">
                <a:latin typeface="Tahoma"/>
                <a:cs typeface="Tahoma"/>
              </a:rPr>
              <a:t> </a:t>
            </a:r>
            <a:r>
              <a:rPr sz="1950" spc="-5" dirty="0">
                <a:latin typeface="Tahoma"/>
                <a:cs typeface="Tahoma"/>
              </a:rPr>
              <a:t>.</a:t>
            </a:r>
            <a:endParaRPr sz="195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4689" y="6259195"/>
            <a:ext cx="5229860" cy="11430"/>
            <a:chOff x="1964689" y="6259195"/>
            <a:chExt cx="5229860" cy="11430"/>
          </a:xfrm>
        </p:grpSpPr>
        <p:sp>
          <p:nvSpPr>
            <p:cNvPr id="11" name="object 11"/>
            <p:cNvSpPr/>
            <p:nvPr/>
          </p:nvSpPr>
          <p:spPr>
            <a:xfrm>
              <a:off x="1964689" y="6259830"/>
              <a:ext cx="5229860" cy="10160"/>
            </a:xfrm>
            <a:custGeom>
              <a:avLst/>
              <a:gdLst/>
              <a:ahLst/>
              <a:cxnLst/>
              <a:rect l="l" t="t" r="r" b="b"/>
              <a:pathLst>
                <a:path w="5229859" h="10160">
                  <a:moveTo>
                    <a:pt x="0" y="10160"/>
                  </a:moveTo>
                  <a:lnTo>
                    <a:pt x="0" y="0"/>
                  </a:lnTo>
                  <a:lnTo>
                    <a:pt x="5229860" y="0"/>
                  </a:lnTo>
                  <a:lnTo>
                    <a:pt x="5229860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4689" y="6259830"/>
              <a:ext cx="5229860" cy="10160"/>
            </a:xfrm>
            <a:custGeom>
              <a:avLst/>
              <a:gdLst/>
              <a:ahLst/>
              <a:cxnLst/>
              <a:rect l="l" t="t" r="r" b="b"/>
              <a:pathLst>
                <a:path w="5229859" h="10160">
                  <a:moveTo>
                    <a:pt x="0" y="0"/>
                  </a:moveTo>
                  <a:lnTo>
                    <a:pt x="5229860" y="0"/>
                  </a:lnTo>
                </a:path>
                <a:path w="5229859" h="10160">
                  <a:moveTo>
                    <a:pt x="5229860" y="10160"/>
                  </a:moveTo>
                  <a:lnTo>
                    <a:pt x="0" y="101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904336"/>
            <a:ext cx="8887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Aula </a:t>
            </a:r>
            <a:r>
              <a:rPr spc="-5" dirty="0">
                <a:solidFill>
                  <a:srgbClr val="FF0000"/>
                </a:solidFill>
              </a:rPr>
              <a:t>de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Hoje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9469" y="1813559"/>
            <a:ext cx="709104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40690">
              <a:lnSpc>
                <a:spcPts val="3325"/>
              </a:lnSpc>
              <a:spcBef>
                <a:spcPts val="100"/>
              </a:spcBef>
              <a:buAutoNum type="arabicPeriod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Estruturas de</a:t>
            </a:r>
            <a:r>
              <a:rPr sz="2800" b="1" spc="-1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452755" indent="-440690">
              <a:lnSpc>
                <a:spcPts val="3290"/>
              </a:lnSpc>
              <a:buAutoNum type="arabicPeriod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Componentes Básicos de um</a:t>
            </a:r>
            <a:r>
              <a:rPr sz="2800" b="1" spc="-5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Sistema</a:t>
            </a:r>
            <a:endParaRPr sz="2800">
              <a:latin typeface="Tahoma"/>
              <a:cs typeface="Tahoma"/>
            </a:endParaRPr>
          </a:p>
          <a:p>
            <a:pPr marL="452755" indent="-440690">
              <a:lnSpc>
                <a:spcPts val="3325"/>
              </a:lnSpc>
              <a:buAutoNum type="arabicPeriod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Processos (Conceitos</a:t>
            </a:r>
            <a:r>
              <a:rPr sz="2800" b="1" spc="-2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Básicos)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904336"/>
            <a:ext cx="8651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Aula </a:t>
            </a:r>
            <a:r>
              <a:rPr spc="-5" dirty="0">
                <a:solidFill>
                  <a:srgbClr val="FF0000"/>
                </a:solidFill>
              </a:rPr>
              <a:t>de </a:t>
            </a:r>
            <a:r>
              <a:rPr spc="-5" dirty="0" err="1">
                <a:solidFill>
                  <a:srgbClr val="FF0000"/>
                </a:solidFill>
              </a:rPr>
              <a:t>Hoje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2409" y="1813559"/>
            <a:ext cx="7746365" cy="212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1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Estruturas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de</a:t>
            </a:r>
            <a:r>
              <a:rPr sz="2800" b="1" spc="-3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 dirty="0">
              <a:latin typeface="Tahoma"/>
              <a:cs typeface="Tahoma"/>
            </a:endParaRPr>
          </a:p>
          <a:p>
            <a:pPr marL="452755" indent="-440690">
              <a:lnSpc>
                <a:spcPts val="3290"/>
              </a:lnSpc>
              <a:buAutoNum type="arabicPeriod" startAt="2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Componentes Básicos (CPU, memória,</a:t>
            </a:r>
            <a:r>
              <a:rPr sz="2800" b="1" spc="-5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..)</a:t>
            </a:r>
            <a:endParaRPr sz="2800" dirty="0">
              <a:latin typeface="Tahoma"/>
              <a:cs typeface="Tahoma"/>
            </a:endParaRPr>
          </a:p>
          <a:p>
            <a:pPr marL="452755" indent="-440690">
              <a:lnSpc>
                <a:spcPts val="3290"/>
              </a:lnSpc>
              <a:buAutoNum type="arabicPeriod" startAt="2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BIOS</a:t>
            </a:r>
            <a:endParaRPr sz="2800" dirty="0">
              <a:latin typeface="Tahoma"/>
              <a:cs typeface="Tahoma"/>
            </a:endParaRPr>
          </a:p>
          <a:p>
            <a:pPr marL="452755" indent="-440690">
              <a:lnSpc>
                <a:spcPts val="3290"/>
              </a:lnSpc>
              <a:buAutoNum type="arabicPeriod" startAt="2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Arquitetura do</a:t>
            </a:r>
            <a:r>
              <a:rPr sz="2800" b="1" spc="-1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Sistema</a:t>
            </a:r>
            <a:endParaRPr sz="2800" dirty="0">
              <a:latin typeface="Tahoma"/>
              <a:cs typeface="Tahoma"/>
            </a:endParaRPr>
          </a:p>
          <a:p>
            <a:pPr marL="452755" indent="-440690">
              <a:lnSpc>
                <a:spcPts val="3325"/>
              </a:lnSpc>
              <a:buAutoNum type="arabicPeriod" startAt="2"/>
              <a:tabLst>
                <a:tab pos="453390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Processos (Conceitos</a:t>
            </a:r>
            <a:r>
              <a:rPr sz="2800" b="1" spc="-2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Básicos)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09" y="879817"/>
            <a:ext cx="89877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8609" y="1813559"/>
            <a:ext cx="7040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1.8 Estrutura de Sistemas</a:t>
            </a:r>
            <a:r>
              <a:rPr sz="2800" b="1" spc="-3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Operacionais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680" y="2397759"/>
            <a:ext cx="780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080" algn="l"/>
                <a:tab pos="1504315" algn="l"/>
                <a:tab pos="2985770" algn="l"/>
                <a:tab pos="5066665" algn="l"/>
                <a:tab pos="5732780" algn="l"/>
              </a:tabLst>
            </a:pPr>
            <a:r>
              <a:rPr sz="2400" b="1" spc="-5" dirty="0">
                <a:latin typeface="Tahoma"/>
                <a:cs typeface="Tahoma"/>
              </a:rPr>
              <a:t>Como	os	sistemas	operacionais	são	normalmente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680" y="2755900"/>
            <a:ext cx="7803515" cy="25412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2820"/>
              </a:lnSpc>
              <a:spcBef>
                <a:spcPts val="24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grandes </a:t>
            </a:r>
            <a:r>
              <a:rPr sz="2400" b="1" dirty="0">
                <a:latin typeface="Tahoma"/>
                <a:cs typeface="Tahoma"/>
              </a:rPr>
              <a:t>e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complexas </a:t>
            </a:r>
            <a:r>
              <a:rPr sz="2400" b="1" spc="-5" dirty="0">
                <a:latin typeface="Tahoma"/>
                <a:cs typeface="Tahoma"/>
              </a:rPr>
              <a:t>coleções </a:t>
            </a:r>
            <a:r>
              <a:rPr sz="2400" b="1" dirty="0">
                <a:latin typeface="Tahoma"/>
                <a:cs typeface="Tahoma"/>
              </a:rPr>
              <a:t>de </a:t>
            </a:r>
            <a:r>
              <a:rPr sz="2400" b="1" spc="-5" dirty="0">
                <a:latin typeface="Tahoma"/>
                <a:cs typeface="Tahoma"/>
              </a:rPr>
              <a:t>rotinas de  software, os projetistas devem dar grande ênfase 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sua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organização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interna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e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estrutura</a:t>
            </a:r>
            <a:endParaRPr sz="2400" dirty="0">
              <a:latin typeface="Tahoma"/>
              <a:cs typeface="Tahoma"/>
            </a:endParaRPr>
          </a:p>
          <a:p>
            <a:pPr marL="394970" indent="-285115" algn="just">
              <a:lnSpc>
                <a:spcPts val="2705"/>
              </a:lnSpc>
              <a:buFont typeface="Times New Roman"/>
              <a:buChar char="–"/>
              <a:tabLst>
                <a:tab pos="394970" algn="l"/>
              </a:tabLst>
            </a:pPr>
            <a:r>
              <a:rPr sz="2400" b="1" spc="-5" dirty="0">
                <a:latin typeface="Tahoma"/>
                <a:cs typeface="Tahoma"/>
              </a:rPr>
              <a:t>Monolítica</a:t>
            </a:r>
            <a:endParaRPr sz="2400" dirty="0">
              <a:latin typeface="Tahoma"/>
              <a:cs typeface="Tahoma"/>
            </a:endParaRPr>
          </a:p>
          <a:p>
            <a:pPr marL="394970" indent="-285115" algn="just">
              <a:lnSpc>
                <a:spcPts val="2820"/>
              </a:lnSpc>
              <a:buFont typeface="Times New Roman"/>
              <a:buChar char="–"/>
              <a:tabLst>
                <a:tab pos="394970" algn="l"/>
              </a:tabLst>
            </a:pPr>
            <a:r>
              <a:rPr sz="2400" b="1" spc="-5" dirty="0">
                <a:latin typeface="Tahoma"/>
                <a:cs typeface="Tahoma"/>
              </a:rPr>
              <a:t>Micro-núcleo</a:t>
            </a:r>
            <a:endParaRPr sz="2400" dirty="0">
              <a:latin typeface="Tahoma"/>
              <a:cs typeface="Tahoma"/>
            </a:endParaRPr>
          </a:p>
          <a:p>
            <a:pPr marL="394970" indent="-285115" algn="just">
              <a:lnSpc>
                <a:spcPts val="2825"/>
              </a:lnSpc>
              <a:buFont typeface="Times New Roman"/>
              <a:buChar char="–"/>
              <a:tabLst>
                <a:tab pos="394970" algn="l"/>
              </a:tabLst>
            </a:pPr>
            <a:r>
              <a:rPr sz="2400" b="1" spc="-5" dirty="0">
                <a:latin typeface="Tahoma"/>
                <a:cs typeface="Tahoma"/>
              </a:rPr>
              <a:t>Camadas</a:t>
            </a:r>
            <a:endParaRPr sz="2400" dirty="0">
              <a:latin typeface="Tahoma"/>
              <a:cs typeface="Tahoma"/>
            </a:endParaRPr>
          </a:p>
          <a:p>
            <a:pPr marL="394970" indent="-285115" algn="just">
              <a:lnSpc>
                <a:spcPts val="2855"/>
              </a:lnSpc>
              <a:buFont typeface="Times New Roman"/>
              <a:buChar char="–"/>
              <a:tabLst>
                <a:tab pos="394970" algn="l"/>
              </a:tabLst>
            </a:pPr>
            <a:r>
              <a:rPr sz="2400" b="1" spc="-5" dirty="0">
                <a:latin typeface="Tahoma"/>
                <a:cs typeface="Tahoma"/>
              </a:rPr>
              <a:t>Máquina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Virtual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10" y="0"/>
            <a:ext cx="9128760" cy="537210"/>
            <a:chOff x="3810" y="0"/>
            <a:chExt cx="9128760" cy="537210"/>
          </a:xfrm>
        </p:grpSpPr>
        <p:sp>
          <p:nvSpPr>
            <p:cNvPr id="4" name="object 4"/>
            <p:cNvSpPr/>
            <p:nvPr/>
          </p:nvSpPr>
          <p:spPr>
            <a:xfrm>
              <a:off x="265430" y="0"/>
              <a:ext cx="11430" cy="525780"/>
            </a:xfrm>
            <a:custGeom>
              <a:avLst/>
              <a:gdLst/>
              <a:ahLst/>
              <a:cxnLst/>
              <a:rect l="l" t="t" r="r" b="b"/>
              <a:pathLst>
                <a:path w="11429" h="52578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11430" y="525780"/>
                  </a:lnTo>
                  <a:lnTo>
                    <a:pt x="11430" y="41148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3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79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0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9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4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4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3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25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9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8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7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3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3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23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8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7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4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265430"/>
                  </a:lnTo>
                  <a:close/>
                </a:path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2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2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860" y="0"/>
              <a:ext cx="7620" cy="525780"/>
            </a:xfrm>
            <a:custGeom>
              <a:avLst/>
              <a:gdLst/>
              <a:ahLst/>
              <a:cxnLst/>
              <a:rect l="l" t="t" r="r" b="b"/>
              <a:pathLst>
                <a:path w="7619" h="525780">
                  <a:moveTo>
                    <a:pt x="762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7620" y="525780"/>
                  </a:lnTo>
                  <a:lnTo>
                    <a:pt x="7620" y="265430"/>
                  </a:lnTo>
                  <a:close/>
                </a:path>
                <a:path w="7619" h="52578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7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970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6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265430"/>
                  </a:moveTo>
                  <a:lnTo>
                    <a:pt x="0" y="26543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265430"/>
                  </a:lnTo>
                  <a:close/>
                </a:path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2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18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811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7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5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52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17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0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80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6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9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14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69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6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99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5080" cy="525780"/>
            </a:xfrm>
            <a:custGeom>
              <a:avLst/>
              <a:gdLst/>
              <a:ahLst/>
              <a:cxnLst/>
              <a:rect l="l" t="t" r="r" b="b"/>
              <a:pathLst>
                <a:path w="5079" h="525780">
                  <a:moveTo>
                    <a:pt x="5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5080" y="52578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560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5780"/>
                  </a:lnTo>
                  <a:lnTo>
                    <a:pt x="6350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79" y="0"/>
              <a:ext cx="6350" cy="525780"/>
            </a:xfrm>
            <a:custGeom>
              <a:avLst/>
              <a:gdLst/>
              <a:ahLst/>
              <a:cxnLst/>
              <a:rect l="l" t="t" r="r" b="b"/>
              <a:pathLst>
                <a:path w="6350" h="52578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5079" y="525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5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70" y="0"/>
                  </a:lnTo>
                  <a:lnTo>
                    <a:pt x="0" y="524510"/>
                  </a:lnTo>
                  <a:lnTo>
                    <a:pt x="635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1269" y="0"/>
                  </a:lnTo>
                  <a:lnTo>
                    <a:pt x="0" y="524510"/>
                  </a:lnTo>
                  <a:lnTo>
                    <a:pt x="5079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24510"/>
            </a:xfrm>
            <a:custGeom>
              <a:avLst/>
              <a:gdLst/>
              <a:ahLst/>
              <a:cxnLst/>
              <a:rect l="l" t="t" r="r" b="b"/>
              <a:pathLst>
                <a:path w="6350" h="524510">
                  <a:moveTo>
                    <a:pt x="635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5080" cy="524510"/>
            </a:xfrm>
            <a:custGeom>
              <a:avLst/>
              <a:gdLst/>
              <a:ahLst/>
              <a:cxnLst/>
              <a:rect l="l" t="t" r="r" b="b"/>
              <a:pathLst>
                <a:path w="5080" h="524510">
                  <a:moveTo>
                    <a:pt x="5080" y="0"/>
                  </a:moveTo>
                  <a:lnTo>
                    <a:pt x="0" y="0"/>
                  </a:lnTo>
                  <a:lnTo>
                    <a:pt x="0" y="524510"/>
                  </a:lnTo>
                  <a:lnTo>
                    <a:pt x="5080" y="52451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65323" y="135889"/>
              <a:ext cx="67310" cy="264160"/>
            </a:xfrm>
            <a:custGeom>
              <a:avLst/>
              <a:gdLst/>
              <a:ahLst/>
              <a:cxnLst/>
              <a:rect l="l" t="t" r="r" b="b"/>
              <a:pathLst>
                <a:path w="67309" h="264160">
                  <a:moveTo>
                    <a:pt x="67246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7246" y="264160"/>
                  </a:lnTo>
                  <a:lnTo>
                    <a:pt x="6724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104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967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624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281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950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07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265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22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579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236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8940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5511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082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8653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22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179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836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4937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162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20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477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34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791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448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061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7632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20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0774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73453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391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048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058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375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8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32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689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346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03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660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182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975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317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54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4352" y="264159"/>
                  </a:lnTo>
                  <a:lnTo>
                    <a:pt x="3554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288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9466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2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03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260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178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57496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320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8891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155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54" y="0"/>
                  </a:moveTo>
                  <a:lnTo>
                    <a:pt x="34264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3070" y="264160"/>
                  </a:lnTo>
                  <a:lnTo>
                    <a:pt x="67360" y="264160"/>
                  </a:lnTo>
                  <a:lnTo>
                    <a:pt x="68554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872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29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186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843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01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15867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15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4728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2996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7870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4441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012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758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27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6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084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417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398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056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13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37071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3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3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27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684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42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999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656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133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39704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39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7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296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953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11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268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25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582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39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896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55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111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8682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25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1824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395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4966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153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10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480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37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794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51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7657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79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232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080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374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3945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0516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08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365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229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692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49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06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66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20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977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34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292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49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494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0660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26369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33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9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60" y="264159"/>
                  </a:lnTo>
                  <a:lnTo>
                    <a:pt x="34249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590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47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04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61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18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875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32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189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47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0444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615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186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4757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328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7899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470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041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73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44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54" y="264159"/>
                  </a:lnTo>
                  <a:lnTo>
                    <a:pt x="34244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30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087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44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02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59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1654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5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55" y="264159"/>
                  </a:lnTo>
                  <a:lnTo>
                    <a:pt x="34255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3736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307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6878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449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0204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1615" y="135889"/>
              <a:ext cx="69850" cy="264160"/>
            </a:xfrm>
            <a:custGeom>
              <a:avLst/>
              <a:gdLst/>
              <a:ahLst/>
              <a:cxnLst/>
              <a:rect l="l" t="t" r="r" b="b"/>
              <a:pathLst>
                <a:path w="69850" h="264160">
                  <a:moveTo>
                    <a:pt x="69773" y="0"/>
                  </a:moveTo>
                  <a:lnTo>
                    <a:pt x="35483" y="0"/>
                  </a:lnTo>
                  <a:lnTo>
                    <a:pt x="1181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9773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79856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8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42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299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570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14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711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2858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1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1" y="264159"/>
                  </a:lnTo>
                  <a:lnTo>
                    <a:pt x="34261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5856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427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8998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569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140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711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282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1853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424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49958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56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26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8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8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483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40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797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54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117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690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261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0832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40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3974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545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116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687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383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32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42" y="264159"/>
                  </a:lnTo>
                  <a:lnTo>
                    <a:pt x="3423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5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52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09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667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238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8112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67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67" y="264159"/>
                  </a:lnTo>
                  <a:lnTo>
                    <a:pt x="34267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382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29532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52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094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665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236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580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503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7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7" y="264159"/>
                  </a:lnTo>
                  <a:lnTo>
                    <a:pt x="34227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07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646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7880" y="135889"/>
              <a:ext cx="68580" cy="264160"/>
            </a:xfrm>
            <a:custGeom>
              <a:avLst/>
              <a:gdLst/>
              <a:ahLst/>
              <a:cxnLst/>
              <a:rect l="l" t="t" r="r" b="b"/>
              <a:pathLst>
                <a:path w="68580" h="264160">
                  <a:moveTo>
                    <a:pt x="68580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64160"/>
                  </a:lnTo>
                  <a:lnTo>
                    <a:pt x="34290" y="264160"/>
                  </a:lnTo>
                  <a:lnTo>
                    <a:pt x="68580" y="26416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358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19317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72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2" y="264159"/>
                  </a:lnTo>
                  <a:lnTo>
                    <a:pt x="3427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502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073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644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215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786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3577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792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5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49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07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64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21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60" h="264160">
                  <a:moveTo>
                    <a:pt x="35485" y="0"/>
                  </a:moveTo>
                  <a:lnTo>
                    <a:pt x="1195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85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09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89" h="264160">
                  <a:moveTo>
                    <a:pt x="34226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6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79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05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62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19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76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3361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78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78" y="264159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6907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478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049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620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191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762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3331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29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21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31" y="264159"/>
                  </a:lnTo>
                  <a:lnTo>
                    <a:pt x="34221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2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89" y="0"/>
                  </a:lnTo>
                  <a:lnTo>
                    <a:pt x="34289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49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84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4" y="264159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740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311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2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89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35" y="135890"/>
              <a:ext cx="35560" cy="264160"/>
            </a:xfrm>
            <a:custGeom>
              <a:avLst/>
              <a:gdLst/>
              <a:ahLst/>
              <a:cxnLst/>
              <a:rect l="l" t="t" r="r" b="b"/>
              <a:pathLst>
                <a:path w="35559" h="264160">
                  <a:moveTo>
                    <a:pt x="35479" y="0"/>
                  </a:moveTo>
                  <a:lnTo>
                    <a:pt x="1189" y="0"/>
                  </a:lnTo>
                  <a:lnTo>
                    <a:pt x="0" y="264159"/>
                  </a:lnTo>
                  <a:lnTo>
                    <a:pt x="34290" y="264159"/>
                  </a:lnTo>
                  <a:lnTo>
                    <a:pt x="35479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34215" y="0"/>
                  </a:moveTo>
                  <a:lnTo>
                    <a:pt x="0" y="0"/>
                  </a:lnTo>
                  <a:lnTo>
                    <a:pt x="0" y="264159"/>
                  </a:lnTo>
                  <a:lnTo>
                    <a:pt x="33025" y="264159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90" y="13335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66700"/>
              <a:ext cx="34290" cy="133350"/>
            </a:xfrm>
            <a:custGeom>
              <a:avLst/>
              <a:gdLst/>
              <a:ahLst/>
              <a:cxnLst/>
              <a:rect l="l" t="t" r="r" b="b"/>
              <a:pathLst>
                <a:path w="34290" h="133350">
                  <a:moveTo>
                    <a:pt x="0" y="133350"/>
                  </a:moveTo>
                  <a:lnTo>
                    <a:pt x="34289" y="133350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5890"/>
              <a:ext cx="34290" cy="264160"/>
            </a:xfrm>
            <a:custGeom>
              <a:avLst/>
              <a:gdLst/>
              <a:ahLst/>
              <a:cxnLst/>
              <a:rect l="l" t="t" r="r" b="b"/>
              <a:pathLst>
                <a:path w="34290" h="264160">
                  <a:moveTo>
                    <a:pt x="0" y="0"/>
                  </a:moveTo>
                  <a:lnTo>
                    <a:pt x="34290" y="0"/>
                  </a:lnTo>
                  <a:lnTo>
                    <a:pt x="34290" y="264159"/>
                  </a:lnTo>
                  <a:lnTo>
                    <a:pt x="0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80060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90" y="380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45769" y="2667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0" y="3809"/>
                  </a:moveTo>
                  <a:lnTo>
                    <a:pt x="34289" y="380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08940" y="0"/>
              <a:ext cx="269240" cy="266700"/>
            </a:xfrm>
            <a:custGeom>
              <a:avLst/>
              <a:gdLst/>
              <a:ahLst/>
              <a:cxnLst/>
              <a:rect l="l" t="t" r="r" b="b"/>
              <a:pathLst>
                <a:path w="269240" h="266700">
                  <a:moveTo>
                    <a:pt x="128270" y="134620"/>
                  </a:moveTo>
                  <a:lnTo>
                    <a:pt x="0" y="134620"/>
                  </a:lnTo>
                  <a:lnTo>
                    <a:pt x="0" y="266700"/>
                  </a:lnTo>
                  <a:lnTo>
                    <a:pt x="128270" y="266700"/>
                  </a:lnTo>
                  <a:lnTo>
                    <a:pt x="128270" y="134620"/>
                  </a:lnTo>
                  <a:close/>
                </a:path>
                <a:path w="269240" h="266700">
                  <a:moveTo>
                    <a:pt x="269240" y="0"/>
                  </a:moveTo>
                  <a:lnTo>
                    <a:pt x="138430" y="0"/>
                  </a:lnTo>
                  <a:lnTo>
                    <a:pt x="138430" y="128270"/>
                  </a:lnTo>
                  <a:lnTo>
                    <a:pt x="269240" y="128270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47369" y="134619"/>
              <a:ext cx="130810" cy="132080"/>
            </a:xfrm>
            <a:custGeom>
              <a:avLst/>
              <a:gdLst/>
              <a:ahLst/>
              <a:cxnLst/>
              <a:rect l="l" t="t" r="r" b="b"/>
              <a:pathLst>
                <a:path w="130809" h="132079">
                  <a:moveTo>
                    <a:pt x="130809" y="0"/>
                  </a:moveTo>
                  <a:lnTo>
                    <a:pt x="0" y="0"/>
                  </a:lnTo>
                  <a:lnTo>
                    <a:pt x="0" y="132079"/>
                  </a:lnTo>
                  <a:lnTo>
                    <a:pt x="130809" y="13207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19" y="274320"/>
              <a:ext cx="127000" cy="128270"/>
            </a:xfrm>
            <a:custGeom>
              <a:avLst/>
              <a:gdLst/>
              <a:ahLst/>
              <a:cxnLst/>
              <a:rect l="l" t="t" r="r" b="b"/>
              <a:pathLst>
                <a:path w="127000" h="128270">
                  <a:moveTo>
                    <a:pt x="127000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27000" y="12826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32080" y="135890"/>
              <a:ext cx="130810" cy="128270"/>
            </a:xfrm>
            <a:custGeom>
              <a:avLst/>
              <a:gdLst/>
              <a:ahLst/>
              <a:cxnLst/>
              <a:rect l="l" t="t" r="r" b="b"/>
              <a:pathLst>
                <a:path w="130810" h="128270">
                  <a:moveTo>
                    <a:pt x="130809" y="0"/>
                  </a:moveTo>
                  <a:lnTo>
                    <a:pt x="0" y="0"/>
                  </a:lnTo>
                  <a:lnTo>
                    <a:pt x="0" y="128269"/>
                  </a:lnTo>
                  <a:lnTo>
                    <a:pt x="130809" y="12826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74320" y="270509"/>
              <a:ext cx="262890" cy="265430"/>
            </a:xfrm>
            <a:custGeom>
              <a:avLst/>
              <a:gdLst/>
              <a:ahLst/>
              <a:cxnLst/>
              <a:rect l="l" t="t" r="r" b="b"/>
              <a:pathLst>
                <a:path w="262890" h="265430">
                  <a:moveTo>
                    <a:pt x="127000" y="139700"/>
                  </a:moveTo>
                  <a:lnTo>
                    <a:pt x="0" y="139700"/>
                  </a:lnTo>
                  <a:lnTo>
                    <a:pt x="0" y="265430"/>
                  </a:lnTo>
                  <a:lnTo>
                    <a:pt x="127000" y="265430"/>
                  </a:lnTo>
                  <a:lnTo>
                    <a:pt x="127000" y="139700"/>
                  </a:lnTo>
                  <a:close/>
                </a:path>
                <a:path w="262890" h="265430">
                  <a:moveTo>
                    <a:pt x="262890" y="0"/>
                  </a:moveTo>
                  <a:lnTo>
                    <a:pt x="134620" y="0"/>
                  </a:lnTo>
                  <a:lnTo>
                    <a:pt x="134620" y="129540"/>
                  </a:lnTo>
                  <a:lnTo>
                    <a:pt x="262890" y="129540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7" name="object 307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4958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8295" algn="l"/>
              </a:tabLst>
            </a:pPr>
            <a:r>
              <a:rPr spc="-5" dirty="0">
                <a:solidFill>
                  <a:srgbClr val="000000"/>
                </a:solidFill>
              </a:rPr>
              <a:t>Estr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ra </a:t>
            </a:r>
            <a:r>
              <a:rPr spc="-1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 u</a:t>
            </a:r>
            <a:r>
              <a:rPr dirty="0">
                <a:solidFill>
                  <a:srgbClr val="000000"/>
                </a:solidFill>
              </a:rPr>
              <a:t>m	</a:t>
            </a:r>
            <a:r>
              <a:rPr spc="-5" dirty="0">
                <a:solidFill>
                  <a:srgbClr val="000000"/>
                </a:solidFill>
              </a:rPr>
              <a:t>SO</a:t>
            </a:r>
          </a:p>
        </p:txBody>
      </p:sp>
      <p:sp>
        <p:nvSpPr>
          <p:cNvPr id="308" name="object 308"/>
          <p:cNvSpPr txBox="1"/>
          <p:nvPr/>
        </p:nvSpPr>
        <p:spPr>
          <a:xfrm>
            <a:off x="457200" y="1788159"/>
            <a:ext cx="4684395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1.8.1 Estrutura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Monolítica</a:t>
            </a:r>
            <a:endParaRPr sz="2400">
              <a:latin typeface="Tahoma"/>
              <a:cs typeface="Tahoma"/>
            </a:endParaRPr>
          </a:p>
          <a:p>
            <a:pPr marL="755650" marR="5080" algn="just">
              <a:lnSpc>
                <a:spcPts val="2350"/>
              </a:lnSpc>
              <a:spcBef>
                <a:spcPts val="95"/>
              </a:spcBef>
            </a:pPr>
            <a:r>
              <a:rPr sz="2000" b="1" dirty="0">
                <a:latin typeface="Tahoma"/>
                <a:cs typeface="Tahoma"/>
              </a:rPr>
              <a:t>É a </a:t>
            </a:r>
            <a:r>
              <a:rPr sz="2000" b="1" spc="-5" dirty="0">
                <a:latin typeface="Tahoma"/>
                <a:cs typeface="Tahoma"/>
              </a:rPr>
              <a:t>forma </a:t>
            </a:r>
            <a:r>
              <a:rPr sz="2000" b="1" dirty="0">
                <a:latin typeface="Tahoma"/>
                <a:cs typeface="Tahoma"/>
              </a:rPr>
              <a:t>mais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primitiva </a:t>
            </a:r>
            <a:r>
              <a:rPr sz="2000" b="1" spc="-5" dirty="0">
                <a:latin typeface="Tahoma"/>
                <a:cs typeface="Tahoma"/>
              </a:rPr>
              <a:t>de  S.O.</a:t>
            </a:r>
            <a:endParaRPr sz="2000">
              <a:latin typeface="Tahoma"/>
              <a:cs typeface="Tahoma"/>
            </a:endParaRPr>
          </a:p>
          <a:p>
            <a:pPr marL="755650" algn="just">
              <a:lnSpc>
                <a:spcPts val="2260"/>
              </a:lnSpc>
            </a:pPr>
            <a:r>
              <a:rPr sz="2000" b="1" spc="-5" dirty="0">
                <a:latin typeface="Tahoma"/>
                <a:cs typeface="Tahoma"/>
              </a:rPr>
              <a:t>Consiste de </a:t>
            </a:r>
            <a:r>
              <a:rPr sz="2000" b="1" dirty="0">
                <a:latin typeface="Tahoma"/>
                <a:cs typeface="Tahoma"/>
              </a:rPr>
              <a:t>um </a:t>
            </a:r>
            <a:r>
              <a:rPr sz="2000" b="1" spc="-5" dirty="0">
                <a:latin typeface="Tahoma"/>
                <a:cs typeface="Tahoma"/>
              </a:rPr>
              <a:t>conjunto</a:t>
            </a:r>
            <a:r>
              <a:rPr sz="2000" b="1" spc="54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  <a:p>
            <a:pPr marL="755650" marR="8255" algn="just">
              <a:lnSpc>
                <a:spcPts val="2350"/>
              </a:lnSpc>
              <a:spcBef>
                <a:spcPts val="100"/>
              </a:spcBef>
            </a:pPr>
            <a:r>
              <a:rPr sz="2000" b="1" spc="155" dirty="0">
                <a:latin typeface="Tahoma"/>
                <a:cs typeface="Tahoma"/>
              </a:rPr>
              <a:t>programas </a:t>
            </a:r>
            <a:r>
              <a:rPr sz="2000" b="1" spc="114" dirty="0">
                <a:latin typeface="Tahoma"/>
                <a:cs typeface="Tahoma"/>
              </a:rPr>
              <a:t>que </a:t>
            </a:r>
            <a:r>
              <a:rPr sz="2000" b="1" spc="155" dirty="0">
                <a:latin typeface="Tahoma"/>
                <a:cs typeface="Tahoma"/>
              </a:rPr>
              <a:t>executam  </a:t>
            </a:r>
            <a:r>
              <a:rPr sz="2000" b="1" spc="-5" dirty="0">
                <a:latin typeface="Tahoma"/>
                <a:cs typeface="Tahoma"/>
              </a:rPr>
              <a:t>sobre </a:t>
            </a:r>
            <a:r>
              <a:rPr sz="2000" b="1" dirty="0">
                <a:latin typeface="Tahoma"/>
                <a:cs typeface="Tahoma"/>
              </a:rPr>
              <a:t>o </a:t>
            </a:r>
            <a:r>
              <a:rPr sz="2000" b="1" spc="-5" dirty="0">
                <a:latin typeface="Tahoma"/>
                <a:cs typeface="Tahoma"/>
              </a:rPr>
              <a:t>hardware, como se  fosse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um único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programa</a:t>
            </a:r>
            <a:r>
              <a:rPr sz="2000" b="1" spc="-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755650" marR="5080" algn="just">
              <a:lnSpc>
                <a:spcPts val="2350"/>
              </a:lnSpc>
              <a:spcBef>
                <a:spcPts val="10"/>
              </a:spcBef>
            </a:pPr>
            <a:r>
              <a:rPr sz="2000" b="1" spc="70" dirty="0">
                <a:solidFill>
                  <a:srgbClr val="FF0000"/>
                </a:solidFill>
                <a:latin typeface="Tahoma"/>
                <a:cs typeface="Tahoma"/>
              </a:rPr>
              <a:t>Os </a:t>
            </a:r>
            <a:r>
              <a:rPr sz="2000" b="1" spc="135" dirty="0">
                <a:solidFill>
                  <a:srgbClr val="FF0000"/>
                </a:solidFill>
                <a:latin typeface="Tahoma"/>
                <a:cs typeface="Tahoma"/>
              </a:rPr>
              <a:t>programas </a:t>
            </a:r>
            <a:r>
              <a:rPr sz="2000" b="1" spc="75" dirty="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sz="2000" b="1" spc="130" dirty="0">
                <a:solidFill>
                  <a:srgbClr val="FF0000"/>
                </a:solidFill>
                <a:latin typeface="Tahoma"/>
                <a:cs typeface="Tahoma"/>
              </a:rPr>
              <a:t>usuário  </a:t>
            </a:r>
            <a:r>
              <a:rPr sz="2000" b="1" spc="-5" dirty="0">
                <a:latin typeface="Tahoma"/>
                <a:cs typeface="Tahoma"/>
              </a:rPr>
              <a:t>podem ser vistos como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sub-  rotinas</a:t>
            </a:r>
            <a:r>
              <a:rPr sz="2000" b="1" spc="-5" dirty="0">
                <a:latin typeface="Tahoma"/>
                <a:cs typeface="Tahoma"/>
              </a:rPr>
              <a:t>, invocadas pelo S.O.,  </a:t>
            </a:r>
            <a:r>
              <a:rPr sz="2000" b="1" dirty="0">
                <a:latin typeface="Tahoma"/>
                <a:cs typeface="Tahoma"/>
              </a:rPr>
              <a:t>q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u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o  </a:t>
            </a:r>
            <a:r>
              <a:rPr sz="2000" b="1" spc="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e  </a:t>
            </a:r>
            <a:r>
              <a:rPr sz="2000" b="1" spc="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ã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o  </a:t>
            </a:r>
            <a:r>
              <a:rPr sz="2000" b="1" spc="3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á</a:t>
            </a:r>
            <a:endParaRPr sz="2000">
              <a:latin typeface="Tahoma"/>
              <a:cs typeface="Tahoma"/>
            </a:endParaRPr>
          </a:p>
          <a:p>
            <a:pPr marL="755650" algn="just">
              <a:lnSpc>
                <a:spcPts val="2290"/>
              </a:lnSpc>
            </a:pPr>
            <a:r>
              <a:rPr sz="2000" b="1" spc="145" dirty="0">
                <a:latin typeface="Tahoma"/>
                <a:cs typeface="Tahoma"/>
              </a:rPr>
              <a:t>executando  </a:t>
            </a:r>
            <a:r>
              <a:rPr sz="2000" b="1" spc="140" dirty="0">
                <a:latin typeface="Tahoma"/>
                <a:cs typeface="Tahoma"/>
              </a:rPr>
              <a:t>nenhuma </a:t>
            </a:r>
            <a:r>
              <a:rPr sz="2000" b="1" spc="500" dirty="0">
                <a:latin typeface="Tahoma"/>
                <a:cs typeface="Tahoma"/>
              </a:rPr>
              <a:t> </a:t>
            </a:r>
            <a:r>
              <a:rPr sz="2000" b="1" spc="110" dirty="0">
                <a:latin typeface="Tahoma"/>
                <a:cs typeface="Tahoma"/>
              </a:rPr>
              <a:t>das</a:t>
            </a:r>
            <a:endParaRPr sz="2000">
              <a:latin typeface="Tahoma"/>
              <a:cs typeface="Tahoma"/>
            </a:endParaRPr>
          </a:p>
          <a:p>
            <a:pPr marL="755650" algn="just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latin typeface="Tahoma"/>
                <a:cs typeface="Tahoma"/>
              </a:rPr>
              <a:t>funções do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sistema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4004307" y="5791200"/>
            <a:ext cx="1131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-2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229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229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</a:t>
            </a:r>
            <a:r>
              <a:rPr sz="2400" b="1" spc="-2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229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1200150" y="5791200"/>
            <a:ext cx="2576195" cy="74892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20"/>
              </a:lnSpc>
              <a:spcBef>
                <a:spcPts val="240"/>
              </a:spcBef>
              <a:tabLst>
                <a:tab pos="949325" algn="l"/>
              </a:tabLst>
            </a:pPr>
            <a:r>
              <a:rPr sz="2400" b="1" dirty="0">
                <a:latin typeface="Times New Roman"/>
                <a:cs typeface="Times New Roman"/>
              </a:rPr>
              <a:t>E x</a:t>
            </a:r>
            <a:r>
              <a:rPr sz="2400" b="1" spc="-4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	F</a:t>
            </a:r>
            <a:r>
              <a:rPr sz="2400" b="1" spc="-2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2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2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2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-2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,  </a:t>
            </a:r>
            <a:r>
              <a:rPr sz="2400" b="1" spc="-5" dirty="0">
                <a:latin typeface="Times New Roman"/>
                <a:cs typeface="Times New Roman"/>
              </a:rPr>
              <a:t>Windows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5181600" y="2133600"/>
            <a:ext cx="3927488" cy="374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4958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8295" algn="l"/>
              </a:tabLst>
            </a:pPr>
            <a:r>
              <a:rPr spc="-5" dirty="0">
                <a:solidFill>
                  <a:srgbClr val="000000"/>
                </a:solidFill>
              </a:rPr>
              <a:t>Estr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ra </a:t>
            </a:r>
            <a:r>
              <a:rPr spc="-1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 u</a:t>
            </a:r>
            <a:r>
              <a:rPr dirty="0">
                <a:solidFill>
                  <a:srgbClr val="000000"/>
                </a:solidFill>
              </a:rPr>
              <a:t>m	</a:t>
            </a:r>
            <a:r>
              <a:rPr spc="-5" dirty="0">
                <a:solidFill>
                  <a:srgbClr val="000000"/>
                </a:solidFill>
              </a:rPr>
              <a:t>SO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9100" y="1788159"/>
            <a:ext cx="7921625" cy="157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860" lvl="2" indent="-861694">
              <a:lnSpc>
                <a:spcPts val="2845"/>
              </a:lnSpc>
              <a:spcBef>
                <a:spcPts val="100"/>
              </a:spcBef>
              <a:buAutoNum type="arabicPeriod" startAt="2"/>
              <a:tabLst>
                <a:tab pos="912494" algn="l"/>
              </a:tabLst>
            </a:pPr>
            <a:r>
              <a:rPr sz="2400" b="1" spc="-5" dirty="0">
                <a:latin typeface="Tahoma"/>
                <a:cs typeface="Tahoma"/>
              </a:rPr>
              <a:t>Estrutura do MicroKernel</a:t>
            </a:r>
            <a:endParaRPr sz="2400">
              <a:latin typeface="Tahoma"/>
              <a:cs typeface="Tahoma"/>
            </a:endParaRPr>
          </a:p>
          <a:p>
            <a:pPr marL="463550" marR="43180" lvl="3" indent="-203200">
              <a:lnSpc>
                <a:spcPts val="2320"/>
              </a:lnSpc>
              <a:spcBef>
                <a:spcPts val="110"/>
              </a:spcBef>
              <a:buSzPct val="45000"/>
              <a:buFont typeface="Wingdings"/>
              <a:buChar char=""/>
              <a:tabLst>
                <a:tab pos="463550" algn="l"/>
              </a:tabLst>
            </a:pPr>
            <a:r>
              <a:rPr sz="2000" b="1" spc="-5" dirty="0">
                <a:latin typeface="Tahoma"/>
                <a:cs typeface="Tahoma"/>
              </a:rPr>
              <a:t>MicroNúcleo (microkernel): incorpora somente </a:t>
            </a:r>
            <a:r>
              <a:rPr sz="2000" b="1" dirty="0">
                <a:latin typeface="Tahoma"/>
                <a:cs typeface="Tahoma"/>
              </a:rPr>
              <a:t>as </a:t>
            </a:r>
            <a:r>
              <a:rPr sz="2000" b="1" spc="-5" dirty="0">
                <a:latin typeface="Tahoma"/>
                <a:cs typeface="Tahoma"/>
              </a:rPr>
              <a:t>funções  de baixo nível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mais</a:t>
            </a: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vitais</a:t>
            </a:r>
            <a:endParaRPr sz="2000">
              <a:latin typeface="Tahoma"/>
              <a:cs typeface="Tahoma"/>
            </a:endParaRPr>
          </a:p>
          <a:p>
            <a:pPr marL="463550" marR="38100" lvl="3" indent="-203200">
              <a:lnSpc>
                <a:spcPts val="2330"/>
              </a:lnSpc>
              <a:buSzPct val="45000"/>
              <a:buFont typeface="Wingdings"/>
              <a:buChar char=""/>
              <a:tabLst>
                <a:tab pos="463550" algn="l"/>
                <a:tab pos="862965" algn="l"/>
                <a:tab pos="2668905" algn="l"/>
                <a:tab pos="3880485" algn="l"/>
                <a:tab pos="4712335" algn="l"/>
                <a:tab pos="5686425" algn="l"/>
                <a:tab pos="6608445" algn="l"/>
                <a:tab pos="6962140" algn="l"/>
                <a:tab pos="7724140" algn="l"/>
              </a:tabLst>
            </a:pPr>
            <a:r>
              <a:rPr sz="2000" b="1" dirty="0">
                <a:latin typeface="Tahoma"/>
                <a:cs typeface="Tahoma"/>
              </a:rPr>
              <a:t>O	</a:t>
            </a:r>
            <a:r>
              <a:rPr sz="2000" b="1" spc="60" dirty="0">
                <a:latin typeface="Tahoma"/>
                <a:cs typeface="Tahoma"/>
              </a:rPr>
              <a:t>mi</a:t>
            </a:r>
            <a:r>
              <a:rPr sz="2000" b="1" spc="50" dirty="0">
                <a:latin typeface="Tahoma"/>
                <a:cs typeface="Tahoma"/>
              </a:rPr>
              <a:t>c</a:t>
            </a:r>
            <a:r>
              <a:rPr sz="2000" b="1" spc="60" dirty="0">
                <a:latin typeface="Tahoma"/>
                <a:cs typeface="Tahoma"/>
              </a:rPr>
              <a:t>roker</a:t>
            </a:r>
            <a:r>
              <a:rPr sz="2000" b="1" spc="55" dirty="0">
                <a:latin typeface="Tahoma"/>
                <a:cs typeface="Tahoma"/>
              </a:rPr>
              <a:t>n</a:t>
            </a:r>
            <a:r>
              <a:rPr sz="2000" b="1" spc="60" dirty="0">
                <a:latin typeface="Tahoma"/>
                <a:cs typeface="Tahoma"/>
              </a:rPr>
              <a:t>e</a:t>
            </a:r>
            <a:r>
              <a:rPr sz="2000" b="1" dirty="0">
                <a:latin typeface="Tahoma"/>
                <a:cs typeface="Tahoma"/>
              </a:rPr>
              <a:t>l	</a:t>
            </a:r>
            <a:r>
              <a:rPr sz="2000" b="1" spc="60" dirty="0">
                <a:latin typeface="Tahoma"/>
                <a:cs typeface="Tahoma"/>
              </a:rPr>
              <a:t>f</a:t>
            </a:r>
            <a:r>
              <a:rPr sz="2000" b="1" spc="50" dirty="0">
                <a:latin typeface="Tahoma"/>
                <a:cs typeface="Tahoma"/>
              </a:rPr>
              <a:t>o</a:t>
            </a:r>
            <a:r>
              <a:rPr sz="2000" b="1" spc="60" dirty="0">
                <a:latin typeface="Tahoma"/>
                <a:cs typeface="Tahoma"/>
              </a:rPr>
              <a:t>r</a:t>
            </a:r>
            <a:r>
              <a:rPr sz="2000" b="1" spc="55" dirty="0">
                <a:latin typeface="Tahoma"/>
                <a:cs typeface="Tahoma"/>
              </a:rPr>
              <a:t>n</a:t>
            </a:r>
            <a:r>
              <a:rPr sz="2000" b="1" spc="60" dirty="0">
                <a:latin typeface="Tahoma"/>
                <a:cs typeface="Tahoma"/>
              </a:rPr>
              <a:t>ec</a:t>
            </a:r>
            <a:r>
              <a:rPr sz="2000" b="1" dirty="0">
                <a:latin typeface="Tahoma"/>
                <a:cs typeface="Tahoma"/>
              </a:rPr>
              <a:t>e	</a:t>
            </a:r>
            <a:r>
              <a:rPr sz="2000" b="1" spc="65" dirty="0">
                <a:latin typeface="Tahoma"/>
                <a:cs typeface="Tahoma"/>
              </a:rPr>
              <a:t>u</a:t>
            </a:r>
            <a:r>
              <a:rPr sz="2000" b="1" spc="60" dirty="0">
                <a:latin typeface="Tahoma"/>
                <a:cs typeface="Tahoma"/>
              </a:rPr>
              <a:t>m</a:t>
            </a:r>
            <a:r>
              <a:rPr sz="2000" b="1" dirty="0">
                <a:latin typeface="Tahoma"/>
                <a:cs typeface="Tahoma"/>
              </a:rPr>
              <a:t>a	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e	</a:t>
            </a:r>
            <a:r>
              <a:rPr sz="2000" b="1" spc="15" dirty="0">
                <a:latin typeface="Tahoma"/>
                <a:cs typeface="Tahoma"/>
              </a:rPr>
              <a:t>s</a:t>
            </a:r>
            <a:r>
              <a:rPr sz="2000" b="1" spc="20" dirty="0">
                <a:latin typeface="Tahoma"/>
                <a:cs typeface="Tahoma"/>
              </a:rPr>
              <a:t>o</a:t>
            </a:r>
            <a:r>
              <a:rPr sz="2000" b="1" spc="10" dirty="0">
                <a:latin typeface="Tahoma"/>
                <a:cs typeface="Tahoma"/>
              </a:rPr>
              <a:t>b</a:t>
            </a:r>
            <a:r>
              <a:rPr sz="2000" b="1" spc="20" dirty="0">
                <a:latin typeface="Tahoma"/>
                <a:cs typeface="Tahoma"/>
              </a:rPr>
              <a:t>r</a:t>
            </a:r>
            <a:r>
              <a:rPr sz="2000" b="1" dirty="0">
                <a:latin typeface="Tahoma"/>
                <a:cs typeface="Tahoma"/>
              </a:rPr>
              <a:t>e	a	</a:t>
            </a:r>
            <a:r>
              <a:rPr sz="2000" b="1" spc="15" dirty="0">
                <a:latin typeface="Tahoma"/>
                <a:cs typeface="Tahoma"/>
              </a:rPr>
              <a:t>q</a:t>
            </a:r>
            <a:r>
              <a:rPr sz="2000" b="1" spc="25" dirty="0">
                <a:latin typeface="Tahoma"/>
                <a:cs typeface="Tahoma"/>
              </a:rPr>
              <a:t>u</a:t>
            </a:r>
            <a:r>
              <a:rPr sz="2000" b="1" spc="20" dirty="0">
                <a:latin typeface="Tahoma"/>
                <a:cs typeface="Tahoma"/>
              </a:rPr>
              <a:t>a</a:t>
            </a:r>
            <a:r>
              <a:rPr sz="2000" b="1" dirty="0">
                <a:latin typeface="Tahoma"/>
                <a:cs typeface="Tahoma"/>
              </a:rPr>
              <a:t>l	é  </a:t>
            </a:r>
            <a:r>
              <a:rPr sz="2000" b="1" spc="-5" dirty="0">
                <a:latin typeface="Tahoma"/>
                <a:cs typeface="Tahoma"/>
              </a:rPr>
              <a:t>construído </a:t>
            </a:r>
            <a:r>
              <a:rPr sz="2000" b="1" dirty="0">
                <a:latin typeface="Tahoma"/>
                <a:cs typeface="Tahoma"/>
              </a:rPr>
              <a:t>o </a:t>
            </a:r>
            <a:r>
              <a:rPr sz="2000" b="1" spc="-5" dirty="0">
                <a:latin typeface="Tahoma"/>
                <a:cs typeface="Tahoma"/>
              </a:rPr>
              <a:t>resto do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S.O.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750" y="340360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950" y="3327400"/>
            <a:ext cx="7336790" cy="15709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240"/>
              </a:spcBef>
            </a:pPr>
            <a:r>
              <a:rPr sz="2000" b="1" dirty="0">
                <a:latin typeface="Tahoma"/>
                <a:cs typeface="Tahoma"/>
              </a:rPr>
              <a:t>A </a:t>
            </a:r>
            <a:r>
              <a:rPr sz="2000" b="1" spc="-5" dirty="0">
                <a:latin typeface="Tahoma"/>
                <a:cs typeface="Tahoma"/>
              </a:rPr>
              <a:t>maioria destes sistemas são construídos como coleções  de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processos</a:t>
            </a:r>
            <a:r>
              <a:rPr sz="20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concorrentes</a:t>
            </a:r>
            <a:endParaRPr sz="2000">
              <a:latin typeface="Tahoma"/>
              <a:cs typeface="Tahoma"/>
            </a:endParaRPr>
          </a:p>
          <a:p>
            <a:pPr marL="12700" marR="285115">
              <a:lnSpc>
                <a:spcPts val="2330"/>
              </a:lnSpc>
              <a:spcBef>
                <a:spcPts val="5"/>
              </a:spcBef>
            </a:pPr>
            <a:r>
              <a:rPr sz="2000" b="1" spc="-5" dirty="0">
                <a:latin typeface="Tahoma"/>
                <a:cs typeface="Tahoma"/>
              </a:rPr>
              <a:t>Fornece serviços de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alocação de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UCP </a:t>
            </a:r>
            <a:r>
              <a:rPr sz="2000" b="1" dirty="0">
                <a:latin typeface="Tahoma"/>
                <a:cs typeface="Tahoma"/>
              </a:rPr>
              <a:t>e </a:t>
            </a:r>
            <a:r>
              <a:rPr sz="2000" b="1" spc="-5" dirty="0">
                <a:latin typeface="Tahoma"/>
                <a:cs typeface="Tahoma"/>
              </a:rPr>
              <a:t>de comunicação  aos processos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IPC</a:t>
            </a:r>
            <a:r>
              <a:rPr sz="2000" b="1" dirty="0">
                <a:latin typeface="Tahoma"/>
                <a:cs typeface="Tahoma"/>
              </a:rPr>
              <a:t>).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725"/>
              </a:lnSpc>
              <a:tabLst>
                <a:tab pos="644525" algn="l"/>
              </a:tabLst>
            </a:pPr>
            <a:r>
              <a:rPr sz="2000" b="1" spc="-5" dirty="0">
                <a:latin typeface="Tahoma"/>
                <a:cs typeface="Tahoma"/>
              </a:rPr>
              <a:t>Ex.:	</a:t>
            </a:r>
            <a:r>
              <a:rPr sz="2400" b="1" spc="-5" dirty="0">
                <a:latin typeface="Times New Roman"/>
                <a:cs typeface="Times New Roman"/>
              </a:rPr>
              <a:t>MINIX 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 Symbian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50" y="39941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750" y="461517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3360" y="1151840"/>
            <a:ext cx="2724249" cy="1756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7259" y="1154430"/>
            <a:ext cx="976630" cy="1027430"/>
          </a:xfrm>
          <a:custGeom>
            <a:avLst/>
            <a:gdLst/>
            <a:ahLst/>
            <a:cxnLst/>
            <a:rect l="l" t="t" r="r" b="b"/>
            <a:pathLst>
              <a:path w="976629" h="1027430">
                <a:moveTo>
                  <a:pt x="486410" y="1027430"/>
                </a:moveTo>
                <a:lnTo>
                  <a:pt x="438150" y="1022350"/>
                </a:lnTo>
                <a:lnTo>
                  <a:pt x="391160" y="1017270"/>
                </a:lnTo>
                <a:lnTo>
                  <a:pt x="344169" y="1000760"/>
                </a:lnTo>
                <a:lnTo>
                  <a:pt x="295910" y="982980"/>
                </a:lnTo>
                <a:lnTo>
                  <a:pt x="254000" y="961390"/>
                </a:lnTo>
                <a:lnTo>
                  <a:pt x="217169" y="939800"/>
                </a:lnTo>
                <a:lnTo>
                  <a:pt x="175260" y="906780"/>
                </a:lnTo>
                <a:lnTo>
                  <a:pt x="143510" y="872490"/>
                </a:lnTo>
                <a:lnTo>
                  <a:pt x="111760" y="839470"/>
                </a:lnTo>
                <a:lnTo>
                  <a:pt x="80010" y="801370"/>
                </a:lnTo>
                <a:lnTo>
                  <a:pt x="58419" y="756920"/>
                </a:lnTo>
                <a:lnTo>
                  <a:pt x="36829" y="712470"/>
                </a:lnTo>
                <a:lnTo>
                  <a:pt x="21589" y="662940"/>
                </a:lnTo>
                <a:lnTo>
                  <a:pt x="6350" y="613410"/>
                </a:lnTo>
                <a:lnTo>
                  <a:pt x="0" y="563880"/>
                </a:lnTo>
                <a:lnTo>
                  <a:pt x="0" y="514350"/>
                </a:lnTo>
                <a:lnTo>
                  <a:pt x="0" y="458470"/>
                </a:lnTo>
                <a:lnTo>
                  <a:pt x="6350" y="408940"/>
                </a:lnTo>
                <a:lnTo>
                  <a:pt x="21589" y="359410"/>
                </a:lnTo>
                <a:lnTo>
                  <a:pt x="36829" y="314960"/>
                </a:lnTo>
                <a:lnTo>
                  <a:pt x="58419" y="271780"/>
                </a:lnTo>
                <a:lnTo>
                  <a:pt x="80010" y="227330"/>
                </a:lnTo>
                <a:lnTo>
                  <a:pt x="111760" y="187960"/>
                </a:lnTo>
                <a:lnTo>
                  <a:pt x="143510" y="149860"/>
                </a:lnTo>
                <a:lnTo>
                  <a:pt x="175260" y="116840"/>
                </a:lnTo>
                <a:lnTo>
                  <a:pt x="217169" y="88900"/>
                </a:lnTo>
                <a:lnTo>
                  <a:pt x="254000" y="60960"/>
                </a:lnTo>
                <a:lnTo>
                  <a:pt x="295910" y="39370"/>
                </a:lnTo>
                <a:lnTo>
                  <a:pt x="344169" y="22860"/>
                </a:lnTo>
                <a:lnTo>
                  <a:pt x="391160" y="11430"/>
                </a:lnTo>
                <a:lnTo>
                  <a:pt x="438150" y="0"/>
                </a:lnTo>
                <a:lnTo>
                  <a:pt x="486410" y="0"/>
                </a:lnTo>
                <a:lnTo>
                  <a:pt x="538480" y="0"/>
                </a:lnTo>
                <a:lnTo>
                  <a:pt x="586739" y="11430"/>
                </a:lnTo>
                <a:lnTo>
                  <a:pt x="633730" y="22860"/>
                </a:lnTo>
                <a:lnTo>
                  <a:pt x="680719" y="39370"/>
                </a:lnTo>
                <a:lnTo>
                  <a:pt x="723899" y="60960"/>
                </a:lnTo>
                <a:lnTo>
                  <a:pt x="760730" y="88900"/>
                </a:lnTo>
                <a:lnTo>
                  <a:pt x="797560" y="116840"/>
                </a:lnTo>
                <a:lnTo>
                  <a:pt x="834389" y="149860"/>
                </a:lnTo>
                <a:lnTo>
                  <a:pt x="866139" y="187960"/>
                </a:lnTo>
                <a:lnTo>
                  <a:pt x="892810" y="227330"/>
                </a:lnTo>
                <a:lnTo>
                  <a:pt x="919480" y="271780"/>
                </a:lnTo>
                <a:lnTo>
                  <a:pt x="939799" y="314960"/>
                </a:lnTo>
                <a:lnTo>
                  <a:pt x="956310" y="359410"/>
                </a:lnTo>
                <a:lnTo>
                  <a:pt x="966469" y="408940"/>
                </a:lnTo>
                <a:lnTo>
                  <a:pt x="976630" y="458470"/>
                </a:lnTo>
                <a:lnTo>
                  <a:pt x="976630" y="514350"/>
                </a:lnTo>
                <a:lnTo>
                  <a:pt x="976630" y="563880"/>
                </a:lnTo>
                <a:lnTo>
                  <a:pt x="966469" y="613410"/>
                </a:lnTo>
                <a:lnTo>
                  <a:pt x="956310" y="662940"/>
                </a:lnTo>
                <a:lnTo>
                  <a:pt x="939799" y="712470"/>
                </a:lnTo>
                <a:lnTo>
                  <a:pt x="919480" y="756920"/>
                </a:lnTo>
                <a:lnTo>
                  <a:pt x="892810" y="801370"/>
                </a:lnTo>
                <a:lnTo>
                  <a:pt x="866139" y="839470"/>
                </a:lnTo>
                <a:lnTo>
                  <a:pt x="834389" y="872490"/>
                </a:lnTo>
                <a:lnTo>
                  <a:pt x="797560" y="906780"/>
                </a:lnTo>
                <a:lnTo>
                  <a:pt x="760730" y="939800"/>
                </a:lnTo>
                <a:lnTo>
                  <a:pt x="723899" y="961390"/>
                </a:lnTo>
                <a:lnTo>
                  <a:pt x="680719" y="982980"/>
                </a:lnTo>
                <a:lnTo>
                  <a:pt x="633730" y="1000760"/>
                </a:lnTo>
                <a:lnTo>
                  <a:pt x="586739" y="1017270"/>
                </a:lnTo>
                <a:lnTo>
                  <a:pt x="538480" y="1022350"/>
                </a:lnTo>
                <a:lnTo>
                  <a:pt x="486410" y="1027430"/>
                </a:lnTo>
                <a:close/>
              </a:path>
            </a:pathLst>
          </a:custGeom>
          <a:ln w="5179">
            <a:solidFill>
              <a:srgbClr val="1E19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02740" y="1151840"/>
            <a:ext cx="987425" cy="1033144"/>
            <a:chOff x="2002740" y="1151840"/>
            <a:chExt cx="987425" cy="1033144"/>
          </a:xfrm>
        </p:grpSpPr>
        <p:sp>
          <p:nvSpPr>
            <p:cNvPr id="5" name="object 5"/>
            <p:cNvSpPr/>
            <p:nvPr/>
          </p:nvSpPr>
          <p:spPr>
            <a:xfrm>
              <a:off x="2005329" y="1154430"/>
              <a:ext cx="981710" cy="1027430"/>
            </a:xfrm>
            <a:custGeom>
              <a:avLst/>
              <a:gdLst/>
              <a:ahLst/>
              <a:cxnLst/>
              <a:rect l="l" t="t" r="r" b="b"/>
              <a:pathLst>
                <a:path w="981710" h="1027430">
                  <a:moveTo>
                    <a:pt x="491489" y="1027430"/>
                  </a:moveTo>
                  <a:lnTo>
                    <a:pt x="443230" y="1022350"/>
                  </a:lnTo>
                  <a:lnTo>
                    <a:pt x="391159" y="1017270"/>
                  </a:lnTo>
                  <a:lnTo>
                    <a:pt x="349250" y="1000760"/>
                  </a:lnTo>
                  <a:lnTo>
                    <a:pt x="300989" y="982980"/>
                  </a:lnTo>
                  <a:lnTo>
                    <a:pt x="259080" y="961390"/>
                  </a:lnTo>
                  <a:lnTo>
                    <a:pt x="217169" y="939800"/>
                  </a:lnTo>
                  <a:lnTo>
                    <a:pt x="179069" y="906780"/>
                  </a:lnTo>
                  <a:lnTo>
                    <a:pt x="142239" y="872490"/>
                  </a:lnTo>
                  <a:lnTo>
                    <a:pt x="110489" y="839470"/>
                  </a:lnTo>
                  <a:lnTo>
                    <a:pt x="85089" y="801370"/>
                  </a:lnTo>
                  <a:lnTo>
                    <a:pt x="58419" y="756920"/>
                  </a:lnTo>
                  <a:lnTo>
                    <a:pt x="41909" y="712470"/>
                  </a:lnTo>
                  <a:lnTo>
                    <a:pt x="21589" y="662940"/>
                  </a:lnTo>
                  <a:lnTo>
                    <a:pt x="10159" y="613410"/>
                  </a:lnTo>
                  <a:lnTo>
                    <a:pt x="5080" y="563880"/>
                  </a:lnTo>
                  <a:lnTo>
                    <a:pt x="0" y="514350"/>
                  </a:lnTo>
                  <a:lnTo>
                    <a:pt x="5080" y="458470"/>
                  </a:lnTo>
                  <a:lnTo>
                    <a:pt x="10159" y="408940"/>
                  </a:lnTo>
                  <a:lnTo>
                    <a:pt x="21589" y="359410"/>
                  </a:lnTo>
                  <a:lnTo>
                    <a:pt x="41909" y="314960"/>
                  </a:lnTo>
                  <a:lnTo>
                    <a:pt x="58419" y="271780"/>
                  </a:lnTo>
                  <a:lnTo>
                    <a:pt x="85089" y="227330"/>
                  </a:lnTo>
                  <a:lnTo>
                    <a:pt x="110489" y="187960"/>
                  </a:lnTo>
                  <a:lnTo>
                    <a:pt x="142239" y="149860"/>
                  </a:lnTo>
                  <a:lnTo>
                    <a:pt x="179069" y="116840"/>
                  </a:lnTo>
                  <a:lnTo>
                    <a:pt x="217169" y="88900"/>
                  </a:lnTo>
                  <a:lnTo>
                    <a:pt x="259080" y="60960"/>
                  </a:lnTo>
                  <a:lnTo>
                    <a:pt x="300989" y="39370"/>
                  </a:lnTo>
                  <a:lnTo>
                    <a:pt x="349250" y="22860"/>
                  </a:lnTo>
                  <a:lnTo>
                    <a:pt x="391159" y="11430"/>
                  </a:lnTo>
                  <a:lnTo>
                    <a:pt x="443230" y="0"/>
                  </a:lnTo>
                  <a:lnTo>
                    <a:pt x="491489" y="0"/>
                  </a:lnTo>
                  <a:lnTo>
                    <a:pt x="543559" y="0"/>
                  </a:lnTo>
                  <a:lnTo>
                    <a:pt x="591819" y="11430"/>
                  </a:lnTo>
                  <a:lnTo>
                    <a:pt x="638809" y="22860"/>
                  </a:lnTo>
                  <a:lnTo>
                    <a:pt x="680719" y="39370"/>
                  </a:lnTo>
                  <a:lnTo>
                    <a:pt x="723900" y="60960"/>
                  </a:lnTo>
                  <a:lnTo>
                    <a:pt x="765809" y="88900"/>
                  </a:lnTo>
                  <a:lnTo>
                    <a:pt x="802639" y="116840"/>
                  </a:lnTo>
                  <a:lnTo>
                    <a:pt x="839469" y="149860"/>
                  </a:lnTo>
                  <a:lnTo>
                    <a:pt x="871219" y="187960"/>
                  </a:lnTo>
                  <a:lnTo>
                    <a:pt x="897889" y="227330"/>
                  </a:lnTo>
                  <a:lnTo>
                    <a:pt x="924559" y="271780"/>
                  </a:lnTo>
                  <a:lnTo>
                    <a:pt x="944880" y="314960"/>
                  </a:lnTo>
                  <a:lnTo>
                    <a:pt x="961389" y="359410"/>
                  </a:lnTo>
                  <a:lnTo>
                    <a:pt x="971550" y="408940"/>
                  </a:lnTo>
                  <a:lnTo>
                    <a:pt x="976630" y="458470"/>
                  </a:lnTo>
                  <a:lnTo>
                    <a:pt x="981709" y="514350"/>
                  </a:lnTo>
                  <a:lnTo>
                    <a:pt x="976630" y="563880"/>
                  </a:lnTo>
                  <a:lnTo>
                    <a:pt x="971550" y="613410"/>
                  </a:lnTo>
                  <a:lnTo>
                    <a:pt x="961389" y="662940"/>
                  </a:lnTo>
                  <a:lnTo>
                    <a:pt x="944880" y="712470"/>
                  </a:lnTo>
                  <a:lnTo>
                    <a:pt x="924559" y="756920"/>
                  </a:lnTo>
                  <a:lnTo>
                    <a:pt x="897889" y="801370"/>
                  </a:lnTo>
                  <a:lnTo>
                    <a:pt x="871219" y="839470"/>
                  </a:lnTo>
                  <a:lnTo>
                    <a:pt x="839469" y="872490"/>
                  </a:lnTo>
                  <a:lnTo>
                    <a:pt x="802639" y="906780"/>
                  </a:lnTo>
                  <a:lnTo>
                    <a:pt x="765809" y="939800"/>
                  </a:lnTo>
                  <a:lnTo>
                    <a:pt x="723900" y="961390"/>
                  </a:lnTo>
                  <a:lnTo>
                    <a:pt x="680719" y="982980"/>
                  </a:lnTo>
                  <a:lnTo>
                    <a:pt x="638809" y="1000760"/>
                  </a:lnTo>
                  <a:lnTo>
                    <a:pt x="591819" y="1017270"/>
                  </a:lnTo>
                  <a:lnTo>
                    <a:pt x="543559" y="1022350"/>
                  </a:lnTo>
                  <a:lnTo>
                    <a:pt x="491489" y="1027430"/>
                  </a:lnTo>
                  <a:close/>
                </a:path>
              </a:pathLst>
            </a:custGeom>
            <a:ln w="5179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3919" y="1403350"/>
              <a:ext cx="184150" cy="1384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59659" y="1403350"/>
              <a:ext cx="294639" cy="1384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5889" y="1447800"/>
              <a:ext cx="90170" cy="939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86379" y="1447800"/>
              <a:ext cx="58419" cy="93980"/>
            </a:xfrm>
            <a:custGeom>
              <a:avLst/>
              <a:gdLst/>
              <a:ahLst/>
              <a:cxnLst/>
              <a:rect l="l" t="t" r="r" b="b"/>
              <a:pathLst>
                <a:path w="58419" h="93980">
                  <a:moveTo>
                    <a:pt x="21589" y="5079"/>
                  </a:moveTo>
                  <a:lnTo>
                    <a:pt x="0" y="5079"/>
                  </a:lnTo>
                  <a:lnTo>
                    <a:pt x="0" y="93979"/>
                  </a:lnTo>
                  <a:lnTo>
                    <a:pt x="26669" y="93979"/>
                  </a:lnTo>
                  <a:lnTo>
                    <a:pt x="26669" y="33020"/>
                  </a:lnTo>
                  <a:lnTo>
                    <a:pt x="36830" y="27939"/>
                  </a:lnTo>
                  <a:lnTo>
                    <a:pt x="21589" y="27939"/>
                  </a:lnTo>
                  <a:lnTo>
                    <a:pt x="21589" y="5079"/>
                  </a:lnTo>
                  <a:close/>
                </a:path>
                <a:path w="58419" h="93980">
                  <a:moveTo>
                    <a:pt x="58419" y="0"/>
                  </a:moveTo>
                  <a:lnTo>
                    <a:pt x="53339" y="0"/>
                  </a:lnTo>
                  <a:lnTo>
                    <a:pt x="41909" y="5079"/>
                  </a:lnTo>
                  <a:lnTo>
                    <a:pt x="31750" y="5079"/>
                  </a:lnTo>
                  <a:lnTo>
                    <a:pt x="21589" y="27939"/>
                  </a:lnTo>
                  <a:lnTo>
                    <a:pt x="58419" y="27939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96489" y="1579880"/>
              <a:ext cx="90170" cy="138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6979" y="1624330"/>
              <a:ext cx="90169" cy="939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4079" y="1762760"/>
              <a:ext cx="295909" cy="1701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0309" y="1805940"/>
              <a:ext cx="90169" cy="88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2069" y="1756410"/>
              <a:ext cx="226060" cy="1384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160770" y="1419860"/>
            <a:ext cx="695960" cy="496570"/>
            <a:chOff x="6160770" y="1419860"/>
            <a:chExt cx="695960" cy="496570"/>
          </a:xfrm>
        </p:grpSpPr>
        <p:sp>
          <p:nvSpPr>
            <p:cNvPr id="16" name="object 16"/>
            <p:cNvSpPr/>
            <p:nvPr/>
          </p:nvSpPr>
          <p:spPr>
            <a:xfrm>
              <a:off x="6160770" y="1419860"/>
              <a:ext cx="501650" cy="1435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82740" y="1469390"/>
              <a:ext cx="173989" cy="939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8420" y="1596390"/>
              <a:ext cx="195579" cy="14351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13170" y="1772920"/>
              <a:ext cx="285750" cy="1435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19240" y="1822450"/>
              <a:ext cx="85089" cy="939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64639" y="3412490"/>
            <a:ext cx="39370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615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6069" y="3064510"/>
            <a:ext cx="39370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615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1478" y="3064510"/>
            <a:ext cx="61722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u</a:t>
            </a:r>
            <a:r>
              <a:rPr sz="140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370" dirty="0">
                <a:solidFill>
                  <a:srgbClr val="1E1916"/>
                </a:solidFill>
                <a:latin typeface="Arial"/>
                <a:cs typeface="Arial"/>
              </a:rPr>
              <a:t>s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u</a:t>
            </a:r>
            <a:r>
              <a:rPr sz="1400" spc="2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á</a:t>
            </a:r>
            <a:r>
              <a:rPr sz="140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250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400" spc="-165" dirty="0">
                <a:solidFill>
                  <a:srgbClr val="1E1916"/>
                </a:solidFill>
                <a:latin typeface="Arial"/>
                <a:cs typeface="Arial"/>
              </a:rPr>
              <a:t>i</a:t>
            </a:r>
            <a:r>
              <a:rPr sz="1400" spc="-2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72260" y="2193289"/>
            <a:ext cx="5464810" cy="1385570"/>
            <a:chOff x="1572260" y="2193289"/>
            <a:chExt cx="5464810" cy="1385570"/>
          </a:xfrm>
        </p:grpSpPr>
        <p:sp>
          <p:nvSpPr>
            <p:cNvPr id="25" name="object 25"/>
            <p:cNvSpPr/>
            <p:nvPr/>
          </p:nvSpPr>
          <p:spPr>
            <a:xfrm>
              <a:off x="1572260" y="3336289"/>
              <a:ext cx="5464810" cy="0"/>
            </a:xfrm>
            <a:custGeom>
              <a:avLst/>
              <a:gdLst/>
              <a:ahLst/>
              <a:cxnLst/>
              <a:rect l="l" t="t" r="r" b="b"/>
              <a:pathLst>
                <a:path w="5464809">
                  <a:moveTo>
                    <a:pt x="0" y="0"/>
                  </a:moveTo>
                  <a:lnTo>
                    <a:pt x="5464810" y="0"/>
                  </a:lnTo>
                </a:path>
              </a:pathLst>
            </a:custGeom>
            <a:ln w="5179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34460" y="2879089"/>
              <a:ext cx="80010" cy="76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0500" y="2989579"/>
              <a:ext cx="303529" cy="48514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57270" y="2988309"/>
              <a:ext cx="317500" cy="563880"/>
            </a:xfrm>
            <a:custGeom>
              <a:avLst/>
              <a:gdLst/>
              <a:ahLst/>
              <a:cxnLst/>
              <a:rect l="l" t="t" r="r" b="b"/>
              <a:pathLst>
                <a:path w="317500" h="563879">
                  <a:moveTo>
                    <a:pt x="317500" y="359410"/>
                  </a:moveTo>
                  <a:lnTo>
                    <a:pt x="251117" y="399542"/>
                  </a:lnTo>
                  <a:lnTo>
                    <a:pt x="31750" y="0"/>
                  </a:lnTo>
                  <a:lnTo>
                    <a:pt x="0" y="16510"/>
                  </a:lnTo>
                  <a:lnTo>
                    <a:pt x="220484" y="418071"/>
                  </a:lnTo>
                  <a:lnTo>
                    <a:pt x="153670" y="458470"/>
                  </a:lnTo>
                  <a:lnTo>
                    <a:pt x="317500" y="563880"/>
                  </a:lnTo>
                  <a:lnTo>
                    <a:pt x="317500" y="35941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50280" y="3182619"/>
              <a:ext cx="81280" cy="723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11239" y="3023869"/>
              <a:ext cx="106680" cy="12065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89980" y="2819399"/>
              <a:ext cx="157480" cy="18415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01739" y="2664459"/>
              <a:ext cx="115570" cy="13207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2850" y="2193289"/>
              <a:ext cx="2729230" cy="1385570"/>
            </a:xfrm>
            <a:custGeom>
              <a:avLst/>
              <a:gdLst/>
              <a:ahLst/>
              <a:cxnLst/>
              <a:rect l="l" t="t" r="r" b="b"/>
              <a:pathLst>
                <a:path w="2729229" h="1385570">
                  <a:moveTo>
                    <a:pt x="322580" y="1275080"/>
                  </a:moveTo>
                  <a:lnTo>
                    <a:pt x="103873" y="876782"/>
                  </a:lnTo>
                  <a:lnTo>
                    <a:pt x="168910" y="839470"/>
                  </a:lnTo>
                  <a:lnTo>
                    <a:pt x="0" y="734060"/>
                  </a:lnTo>
                  <a:lnTo>
                    <a:pt x="5080" y="933450"/>
                  </a:lnTo>
                  <a:lnTo>
                    <a:pt x="70180" y="896112"/>
                  </a:lnTo>
                  <a:lnTo>
                    <a:pt x="290830" y="1297940"/>
                  </a:lnTo>
                  <a:lnTo>
                    <a:pt x="322580" y="1275080"/>
                  </a:lnTo>
                  <a:close/>
                </a:path>
                <a:path w="2729229" h="1385570">
                  <a:moveTo>
                    <a:pt x="2565400" y="16510"/>
                  </a:moveTo>
                  <a:lnTo>
                    <a:pt x="2533650" y="0"/>
                  </a:lnTo>
                  <a:lnTo>
                    <a:pt x="1897964" y="1144739"/>
                  </a:lnTo>
                  <a:lnTo>
                    <a:pt x="1832610" y="1104900"/>
                  </a:lnTo>
                  <a:lnTo>
                    <a:pt x="1826260" y="1309370"/>
                  </a:lnTo>
                  <a:lnTo>
                    <a:pt x="1995170" y="1203960"/>
                  </a:lnTo>
                  <a:lnTo>
                    <a:pt x="1928533" y="1163370"/>
                  </a:lnTo>
                  <a:lnTo>
                    <a:pt x="2565400" y="16510"/>
                  </a:lnTo>
                  <a:close/>
                </a:path>
                <a:path w="2729229" h="1385570">
                  <a:moveTo>
                    <a:pt x="2729230" y="77470"/>
                  </a:moveTo>
                  <a:lnTo>
                    <a:pt x="2560320" y="182880"/>
                  </a:lnTo>
                  <a:lnTo>
                    <a:pt x="2626550" y="222935"/>
                  </a:lnTo>
                  <a:lnTo>
                    <a:pt x="1990090" y="1369060"/>
                  </a:lnTo>
                  <a:lnTo>
                    <a:pt x="2021840" y="1385570"/>
                  </a:lnTo>
                  <a:lnTo>
                    <a:pt x="2659799" y="243039"/>
                  </a:lnTo>
                  <a:lnTo>
                    <a:pt x="2724150" y="281940"/>
                  </a:lnTo>
                  <a:lnTo>
                    <a:pt x="2729230" y="7747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929572" y="3650932"/>
            <a:ext cx="3204845" cy="1955164"/>
            <a:chOff x="2929572" y="3650932"/>
            <a:chExt cx="3204845" cy="1955164"/>
          </a:xfrm>
        </p:grpSpPr>
        <p:sp>
          <p:nvSpPr>
            <p:cNvPr id="35" name="object 35"/>
            <p:cNvSpPr/>
            <p:nvPr/>
          </p:nvSpPr>
          <p:spPr>
            <a:xfrm>
              <a:off x="6065520" y="3656330"/>
              <a:ext cx="63500" cy="618490"/>
            </a:xfrm>
            <a:custGeom>
              <a:avLst/>
              <a:gdLst/>
              <a:ahLst/>
              <a:cxnLst/>
              <a:rect l="l" t="t" r="r" b="b"/>
              <a:pathLst>
                <a:path w="63500" h="618489">
                  <a:moveTo>
                    <a:pt x="0" y="0"/>
                  </a:moveTo>
                  <a:lnTo>
                    <a:pt x="0" y="552450"/>
                  </a:lnTo>
                  <a:lnTo>
                    <a:pt x="63500" y="618490"/>
                  </a:lnTo>
                  <a:lnTo>
                    <a:pt x="63500" y="67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65520" y="3656330"/>
              <a:ext cx="63500" cy="618490"/>
            </a:xfrm>
            <a:custGeom>
              <a:avLst/>
              <a:gdLst/>
              <a:ahLst/>
              <a:cxnLst/>
              <a:rect l="l" t="t" r="r" b="b"/>
              <a:pathLst>
                <a:path w="63500" h="618489">
                  <a:moveTo>
                    <a:pt x="0" y="0"/>
                  </a:moveTo>
                  <a:lnTo>
                    <a:pt x="63500" y="67310"/>
                  </a:lnTo>
                  <a:lnTo>
                    <a:pt x="63500" y="618490"/>
                  </a:lnTo>
                  <a:lnTo>
                    <a:pt x="0" y="552450"/>
                  </a:lnTo>
                  <a:lnTo>
                    <a:pt x="0" y="0"/>
                  </a:lnTo>
                  <a:close/>
                </a:path>
              </a:pathLst>
            </a:custGeom>
            <a:ln w="10557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4970" y="4208780"/>
              <a:ext cx="3194050" cy="66040"/>
            </a:xfrm>
            <a:custGeom>
              <a:avLst/>
              <a:gdLst/>
              <a:ahLst/>
              <a:cxnLst/>
              <a:rect l="l" t="t" r="r" b="b"/>
              <a:pathLst>
                <a:path w="3194050" h="66039">
                  <a:moveTo>
                    <a:pt x="3130550" y="0"/>
                  </a:moveTo>
                  <a:lnTo>
                    <a:pt x="0" y="0"/>
                  </a:lnTo>
                  <a:lnTo>
                    <a:pt x="63500" y="66040"/>
                  </a:lnTo>
                  <a:lnTo>
                    <a:pt x="3194050" y="6604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1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4970" y="4208780"/>
              <a:ext cx="3194050" cy="66040"/>
            </a:xfrm>
            <a:custGeom>
              <a:avLst/>
              <a:gdLst/>
              <a:ahLst/>
              <a:cxnLst/>
              <a:rect l="l" t="t" r="r" b="b"/>
              <a:pathLst>
                <a:path w="3194050" h="66039">
                  <a:moveTo>
                    <a:pt x="3130550" y="0"/>
                  </a:moveTo>
                  <a:lnTo>
                    <a:pt x="3194050" y="66040"/>
                  </a:lnTo>
                  <a:lnTo>
                    <a:pt x="63500" y="66040"/>
                  </a:lnTo>
                  <a:lnTo>
                    <a:pt x="0" y="0"/>
                  </a:lnTo>
                  <a:lnTo>
                    <a:pt x="3130550" y="0"/>
                  </a:lnTo>
                  <a:close/>
                </a:path>
              </a:pathLst>
            </a:custGeom>
            <a:ln w="10557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65520" y="3656330"/>
              <a:ext cx="63500" cy="618490"/>
            </a:xfrm>
            <a:custGeom>
              <a:avLst/>
              <a:gdLst/>
              <a:ahLst/>
              <a:cxnLst/>
              <a:rect l="l" t="t" r="r" b="b"/>
              <a:pathLst>
                <a:path w="63500" h="618489">
                  <a:moveTo>
                    <a:pt x="0" y="0"/>
                  </a:moveTo>
                  <a:lnTo>
                    <a:pt x="0" y="552450"/>
                  </a:lnTo>
                  <a:lnTo>
                    <a:pt x="63500" y="618490"/>
                  </a:lnTo>
                  <a:lnTo>
                    <a:pt x="63500" y="67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65520" y="3656330"/>
              <a:ext cx="63500" cy="618490"/>
            </a:xfrm>
            <a:custGeom>
              <a:avLst/>
              <a:gdLst/>
              <a:ahLst/>
              <a:cxnLst/>
              <a:rect l="l" t="t" r="r" b="b"/>
              <a:pathLst>
                <a:path w="63500" h="618489">
                  <a:moveTo>
                    <a:pt x="0" y="0"/>
                  </a:moveTo>
                  <a:lnTo>
                    <a:pt x="63500" y="67310"/>
                  </a:lnTo>
                  <a:lnTo>
                    <a:pt x="63500" y="618490"/>
                  </a:lnTo>
                  <a:lnTo>
                    <a:pt x="0" y="552450"/>
                  </a:lnTo>
                  <a:lnTo>
                    <a:pt x="0" y="0"/>
                  </a:lnTo>
                  <a:close/>
                </a:path>
              </a:pathLst>
            </a:custGeom>
            <a:ln w="10557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4970" y="4208780"/>
              <a:ext cx="3194050" cy="66040"/>
            </a:xfrm>
            <a:custGeom>
              <a:avLst/>
              <a:gdLst/>
              <a:ahLst/>
              <a:cxnLst/>
              <a:rect l="l" t="t" r="r" b="b"/>
              <a:pathLst>
                <a:path w="3194050" h="66039">
                  <a:moveTo>
                    <a:pt x="3130550" y="0"/>
                  </a:moveTo>
                  <a:lnTo>
                    <a:pt x="0" y="0"/>
                  </a:lnTo>
                  <a:lnTo>
                    <a:pt x="63500" y="66040"/>
                  </a:lnTo>
                  <a:lnTo>
                    <a:pt x="3194050" y="6604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1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34970" y="4208780"/>
              <a:ext cx="3194050" cy="66040"/>
            </a:xfrm>
            <a:custGeom>
              <a:avLst/>
              <a:gdLst/>
              <a:ahLst/>
              <a:cxnLst/>
              <a:rect l="l" t="t" r="r" b="b"/>
              <a:pathLst>
                <a:path w="3194050" h="66039">
                  <a:moveTo>
                    <a:pt x="3130550" y="0"/>
                  </a:moveTo>
                  <a:lnTo>
                    <a:pt x="3194050" y="66040"/>
                  </a:lnTo>
                  <a:lnTo>
                    <a:pt x="63500" y="66040"/>
                  </a:lnTo>
                  <a:lnTo>
                    <a:pt x="0" y="0"/>
                  </a:lnTo>
                  <a:lnTo>
                    <a:pt x="3130550" y="0"/>
                  </a:lnTo>
                  <a:close/>
                </a:path>
              </a:pathLst>
            </a:custGeom>
            <a:ln w="10557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65520" y="4987290"/>
              <a:ext cx="63500" cy="613410"/>
            </a:xfrm>
            <a:custGeom>
              <a:avLst/>
              <a:gdLst/>
              <a:ahLst/>
              <a:cxnLst/>
              <a:rect l="l" t="t" r="r" b="b"/>
              <a:pathLst>
                <a:path w="63500" h="613410">
                  <a:moveTo>
                    <a:pt x="0" y="0"/>
                  </a:moveTo>
                  <a:lnTo>
                    <a:pt x="0" y="553720"/>
                  </a:lnTo>
                  <a:lnTo>
                    <a:pt x="63500" y="613410"/>
                  </a:lnTo>
                  <a:lnTo>
                    <a:pt x="63500" y="67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65520" y="4987290"/>
              <a:ext cx="63500" cy="613410"/>
            </a:xfrm>
            <a:custGeom>
              <a:avLst/>
              <a:gdLst/>
              <a:ahLst/>
              <a:cxnLst/>
              <a:rect l="l" t="t" r="r" b="b"/>
              <a:pathLst>
                <a:path w="63500" h="613410">
                  <a:moveTo>
                    <a:pt x="0" y="0"/>
                  </a:moveTo>
                  <a:lnTo>
                    <a:pt x="63500" y="67310"/>
                  </a:lnTo>
                  <a:lnTo>
                    <a:pt x="63500" y="613410"/>
                  </a:lnTo>
                  <a:lnTo>
                    <a:pt x="0" y="553720"/>
                  </a:lnTo>
                  <a:lnTo>
                    <a:pt x="0" y="0"/>
                  </a:lnTo>
                  <a:close/>
                </a:path>
              </a:pathLst>
            </a:custGeom>
            <a:ln w="10557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34970" y="5541010"/>
              <a:ext cx="3194050" cy="59690"/>
            </a:xfrm>
            <a:custGeom>
              <a:avLst/>
              <a:gdLst/>
              <a:ahLst/>
              <a:cxnLst/>
              <a:rect l="l" t="t" r="r" b="b"/>
              <a:pathLst>
                <a:path w="3194050" h="59689">
                  <a:moveTo>
                    <a:pt x="3130550" y="0"/>
                  </a:moveTo>
                  <a:lnTo>
                    <a:pt x="0" y="0"/>
                  </a:lnTo>
                  <a:lnTo>
                    <a:pt x="63500" y="59689"/>
                  </a:lnTo>
                  <a:lnTo>
                    <a:pt x="3194050" y="5968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1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34970" y="5541010"/>
              <a:ext cx="3194050" cy="59690"/>
            </a:xfrm>
            <a:custGeom>
              <a:avLst/>
              <a:gdLst/>
              <a:ahLst/>
              <a:cxnLst/>
              <a:rect l="l" t="t" r="r" b="b"/>
              <a:pathLst>
                <a:path w="3194050" h="59689">
                  <a:moveTo>
                    <a:pt x="3130550" y="0"/>
                  </a:moveTo>
                  <a:lnTo>
                    <a:pt x="3194050" y="59689"/>
                  </a:lnTo>
                  <a:lnTo>
                    <a:pt x="63500" y="59689"/>
                  </a:lnTo>
                  <a:lnTo>
                    <a:pt x="0" y="0"/>
                  </a:lnTo>
                  <a:lnTo>
                    <a:pt x="3130550" y="0"/>
                  </a:lnTo>
                  <a:close/>
                </a:path>
              </a:pathLst>
            </a:custGeom>
            <a:ln w="10557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65520" y="4987290"/>
              <a:ext cx="63500" cy="613410"/>
            </a:xfrm>
            <a:custGeom>
              <a:avLst/>
              <a:gdLst/>
              <a:ahLst/>
              <a:cxnLst/>
              <a:rect l="l" t="t" r="r" b="b"/>
              <a:pathLst>
                <a:path w="63500" h="613410">
                  <a:moveTo>
                    <a:pt x="0" y="0"/>
                  </a:moveTo>
                  <a:lnTo>
                    <a:pt x="0" y="553720"/>
                  </a:lnTo>
                  <a:lnTo>
                    <a:pt x="63500" y="613410"/>
                  </a:lnTo>
                  <a:lnTo>
                    <a:pt x="63500" y="67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65520" y="4987290"/>
              <a:ext cx="63500" cy="613410"/>
            </a:xfrm>
            <a:custGeom>
              <a:avLst/>
              <a:gdLst/>
              <a:ahLst/>
              <a:cxnLst/>
              <a:rect l="l" t="t" r="r" b="b"/>
              <a:pathLst>
                <a:path w="63500" h="613410">
                  <a:moveTo>
                    <a:pt x="0" y="0"/>
                  </a:moveTo>
                  <a:lnTo>
                    <a:pt x="63500" y="67310"/>
                  </a:lnTo>
                  <a:lnTo>
                    <a:pt x="63500" y="613410"/>
                  </a:lnTo>
                  <a:lnTo>
                    <a:pt x="0" y="553720"/>
                  </a:lnTo>
                  <a:lnTo>
                    <a:pt x="0" y="0"/>
                  </a:lnTo>
                  <a:close/>
                </a:path>
              </a:pathLst>
            </a:custGeom>
            <a:ln w="10557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34970" y="5541010"/>
              <a:ext cx="3194050" cy="59690"/>
            </a:xfrm>
            <a:custGeom>
              <a:avLst/>
              <a:gdLst/>
              <a:ahLst/>
              <a:cxnLst/>
              <a:rect l="l" t="t" r="r" b="b"/>
              <a:pathLst>
                <a:path w="3194050" h="59689">
                  <a:moveTo>
                    <a:pt x="3130550" y="0"/>
                  </a:moveTo>
                  <a:lnTo>
                    <a:pt x="0" y="0"/>
                  </a:lnTo>
                  <a:lnTo>
                    <a:pt x="63500" y="59689"/>
                  </a:lnTo>
                  <a:lnTo>
                    <a:pt x="3194050" y="5968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1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34970" y="5541010"/>
              <a:ext cx="3194050" cy="59690"/>
            </a:xfrm>
            <a:custGeom>
              <a:avLst/>
              <a:gdLst/>
              <a:ahLst/>
              <a:cxnLst/>
              <a:rect l="l" t="t" r="r" b="b"/>
              <a:pathLst>
                <a:path w="3194050" h="59689">
                  <a:moveTo>
                    <a:pt x="3130550" y="0"/>
                  </a:moveTo>
                  <a:lnTo>
                    <a:pt x="3194050" y="59689"/>
                  </a:lnTo>
                  <a:lnTo>
                    <a:pt x="63500" y="59689"/>
                  </a:lnTo>
                  <a:lnTo>
                    <a:pt x="0" y="0"/>
                  </a:lnTo>
                  <a:lnTo>
                    <a:pt x="3130550" y="0"/>
                  </a:lnTo>
                  <a:close/>
                </a:path>
              </a:pathLst>
            </a:custGeom>
            <a:ln w="10557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34970" y="5523229"/>
              <a:ext cx="3130550" cy="17780"/>
            </a:xfrm>
            <a:custGeom>
              <a:avLst/>
              <a:gdLst/>
              <a:ahLst/>
              <a:cxnLst/>
              <a:rect l="l" t="t" r="r" b="b"/>
              <a:pathLst>
                <a:path w="3130550" h="17779">
                  <a:moveTo>
                    <a:pt x="31305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3130550" y="17780"/>
                  </a:lnTo>
                  <a:lnTo>
                    <a:pt x="3130550" y="11430"/>
                  </a:lnTo>
                  <a:lnTo>
                    <a:pt x="3130550" y="635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34970" y="551815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6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34970" y="551307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130550" y="1015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7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34970" y="5501639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997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34970" y="549656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130550" y="1015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999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34970" y="549021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34970" y="548005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016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34970" y="547370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B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34970" y="546862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C9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34970" y="5457189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635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D9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34970" y="545211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E9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34970" y="544703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130550" y="1016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E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34970" y="544068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9F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34970" y="5429250"/>
              <a:ext cx="3130550" cy="17780"/>
            </a:xfrm>
            <a:custGeom>
              <a:avLst/>
              <a:gdLst/>
              <a:ahLst/>
              <a:cxnLst/>
              <a:rect l="l" t="t" r="r" b="b"/>
              <a:pathLst>
                <a:path w="3130550" h="17779">
                  <a:moveTo>
                    <a:pt x="31305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3130550" y="17780"/>
                  </a:lnTo>
                  <a:lnTo>
                    <a:pt x="3130550" y="11430"/>
                  </a:lnTo>
                  <a:lnTo>
                    <a:pt x="3130550" y="635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09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34970" y="542417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1A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4970" y="541909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130550" y="1016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1A1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34970" y="540766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2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34970" y="540258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130550" y="1016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3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34970" y="539623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4A3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34970" y="538607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016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5A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34970" y="537972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5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4970" y="537464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6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34970" y="536956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130550" y="1015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7A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4970" y="5358129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7A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34970" y="535305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130550" y="1015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8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34970" y="534670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9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34970" y="5336539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016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AA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34970" y="533019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AA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34970" y="532511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B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934970" y="5313679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CA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934970" y="530860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130550" y="1015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D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34970" y="530225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E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34970" y="529717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AF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34970" y="5285739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635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0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34970" y="528066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1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4970" y="527558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130550" y="1016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2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34970" y="526415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3B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34970" y="525907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130550" y="1015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4B4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34970" y="525272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5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34970" y="524256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016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6B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34970" y="523621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7B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34970" y="523113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8B8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34970" y="521970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9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34970" y="521462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130550" y="1015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AB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34970" y="520827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BB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34970" y="520319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CB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34970" y="519176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6362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6362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D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34970" y="518668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EB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34970" y="518160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130550" y="1016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BFB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34970" y="5170169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0C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34970" y="516509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130550" y="1016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1C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934970" y="515874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2C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34970" y="514858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016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3C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34970" y="514223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4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934970" y="513715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5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34970" y="513207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130550" y="1015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6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34970" y="5120639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7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934970" y="511429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8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34970" y="510921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9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34970" y="5099050"/>
              <a:ext cx="3130550" cy="15240"/>
            </a:xfrm>
            <a:custGeom>
              <a:avLst/>
              <a:gdLst/>
              <a:ahLst/>
              <a:cxnLst/>
              <a:rect l="l" t="t" r="r" b="b"/>
              <a:pathLst>
                <a:path w="3130550" h="15239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5240"/>
                  </a:lnTo>
                  <a:lnTo>
                    <a:pt x="3130550" y="15240"/>
                  </a:lnTo>
                  <a:lnTo>
                    <a:pt x="3130550" y="1016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A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934970" y="509270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AC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934970" y="508762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CCC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934970" y="5076189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934970" y="507111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130550" y="1015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D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934970" y="506476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E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934970" y="505968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CF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934970" y="504825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635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0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934970" y="504317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2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934970" y="5038090"/>
              <a:ext cx="3130550" cy="10160"/>
            </a:xfrm>
            <a:custGeom>
              <a:avLst/>
              <a:gdLst/>
              <a:ahLst/>
              <a:cxnLst/>
              <a:rect l="l" t="t" r="r" b="b"/>
              <a:pathLst>
                <a:path w="3130550" h="10160">
                  <a:moveTo>
                    <a:pt x="31305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130550" y="1016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3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934970" y="5026660"/>
              <a:ext cx="3130550" cy="16510"/>
            </a:xfrm>
            <a:custGeom>
              <a:avLst/>
              <a:gdLst/>
              <a:ahLst/>
              <a:cxnLst/>
              <a:rect l="l" t="t" r="r" b="b"/>
              <a:pathLst>
                <a:path w="3130550" h="16510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6510"/>
                  </a:lnTo>
                  <a:lnTo>
                    <a:pt x="3130550" y="16510"/>
                  </a:lnTo>
                  <a:lnTo>
                    <a:pt x="3130550" y="1143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34970" y="502031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934970" y="501523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7D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934970" y="5005069"/>
              <a:ext cx="3130550" cy="15240"/>
            </a:xfrm>
            <a:custGeom>
              <a:avLst/>
              <a:gdLst/>
              <a:ahLst/>
              <a:cxnLst/>
              <a:rect l="l" t="t" r="r" b="b"/>
              <a:pathLst>
                <a:path w="3130550" h="15239">
                  <a:moveTo>
                    <a:pt x="313055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5240"/>
                  </a:lnTo>
                  <a:lnTo>
                    <a:pt x="3130550" y="15240"/>
                  </a:lnTo>
                  <a:lnTo>
                    <a:pt x="3130550" y="10160"/>
                  </a:lnTo>
                  <a:lnTo>
                    <a:pt x="3130550" y="508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9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934970" y="499872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29"/>
                  </a:lnTo>
                  <a:lnTo>
                    <a:pt x="3130550" y="1142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ADA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934970" y="499364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934970" y="4987290"/>
              <a:ext cx="3130550" cy="11430"/>
            </a:xfrm>
            <a:custGeom>
              <a:avLst/>
              <a:gdLst/>
              <a:ahLst/>
              <a:cxnLst/>
              <a:rect l="l" t="t" r="r" b="b"/>
              <a:pathLst>
                <a:path w="3130550" h="11429">
                  <a:moveTo>
                    <a:pt x="313055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130550" y="1143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D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2844798" y="3656329"/>
            <a:ext cx="3220722" cy="365485"/>
          </a:xfrm>
          <a:prstGeom prst="rect">
            <a:avLst/>
          </a:prstGeom>
          <a:solidFill>
            <a:srgbClr val="C2C2C1"/>
          </a:solidFill>
          <a:ln w="10557">
            <a:solidFill>
              <a:srgbClr val="1E1916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170"/>
              </a:spcBef>
            </a:pPr>
            <a:r>
              <a:rPr sz="1400" spc="-615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400" spc="4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165" dirty="0">
                <a:solidFill>
                  <a:srgbClr val="1E1916"/>
                </a:solidFill>
                <a:latin typeface="Arial"/>
                <a:cs typeface="Arial"/>
              </a:rPr>
              <a:t>i  </a:t>
            </a:r>
            <a:r>
              <a:rPr sz="1400" spc="-370" dirty="0">
                <a:solidFill>
                  <a:srgbClr val="1E1916"/>
                </a:solidFill>
                <a:latin typeface="Arial"/>
                <a:cs typeface="Arial"/>
              </a:rPr>
              <a:t>c                       </a:t>
            </a:r>
            <a:r>
              <a:rPr sz="1400" spc="-250" dirty="0">
                <a:solidFill>
                  <a:srgbClr val="1E1916"/>
                </a:solidFill>
                <a:latin typeface="Arial"/>
                <a:cs typeface="Arial"/>
              </a:rPr>
              <a:t>r  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400" spc="4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370" dirty="0">
                <a:solidFill>
                  <a:srgbClr val="1E1916"/>
                </a:solidFill>
                <a:latin typeface="Arial"/>
                <a:cs typeface="Arial"/>
              </a:rPr>
              <a:t>k                      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400" spc="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250" dirty="0">
                <a:solidFill>
                  <a:srgbClr val="1E1916"/>
                </a:solidFill>
                <a:latin typeface="Arial"/>
                <a:cs typeface="Arial"/>
              </a:rPr>
              <a:t>r  </a:t>
            </a:r>
            <a:r>
              <a:rPr sz="1400" spc="-22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n</a:t>
            </a:r>
            <a:r>
              <a:rPr sz="1400" spc="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409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400" spc="4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400" spc="-165" dirty="0">
                <a:solidFill>
                  <a:srgbClr val="1E1916"/>
                </a:solidFill>
                <a:latin typeface="Arial"/>
                <a:cs typeface="Arial"/>
              </a:rPr>
              <a:t>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934968" y="4987290"/>
            <a:ext cx="3130551" cy="382156"/>
          </a:xfrm>
          <a:prstGeom prst="rect">
            <a:avLst/>
          </a:prstGeom>
          <a:ln w="10557">
            <a:solidFill>
              <a:srgbClr val="1E1916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1300"/>
              </a:spcBef>
              <a:tabLst>
                <a:tab pos="1429385" algn="l"/>
                <a:tab pos="1701164" algn="l"/>
                <a:tab pos="1953895" algn="l"/>
                <a:tab pos="2224405" algn="l"/>
                <a:tab pos="2510155" algn="l"/>
                <a:tab pos="2781300" algn="l"/>
                <a:tab pos="3034665" algn="l"/>
              </a:tabLst>
            </a:pPr>
            <a:r>
              <a:rPr lang="pt-BR" sz="1400" dirty="0">
                <a:latin typeface="Arial"/>
                <a:cs typeface="Arial"/>
              </a:rPr>
              <a:t>Hardware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307840" y="4302759"/>
            <a:ext cx="389890" cy="652780"/>
          </a:xfrm>
          <a:custGeom>
            <a:avLst/>
            <a:gdLst/>
            <a:ahLst/>
            <a:cxnLst/>
            <a:rect l="l" t="t" r="r" b="b"/>
            <a:pathLst>
              <a:path w="389889" h="652779">
                <a:moveTo>
                  <a:pt x="389890" y="160020"/>
                </a:moveTo>
                <a:lnTo>
                  <a:pt x="200660" y="0"/>
                </a:lnTo>
                <a:lnTo>
                  <a:pt x="0" y="160020"/>
                </a:lnTo>
                <a:lnTo>
                  <a:pt x="110490" y="160020"/>
                </a:lnTo>
                <a:lnTo>
                  <a:pt x="110490" y="232410"/>
                </a:lnTo>
                <a:lnTo>
                  <a:pt x="110490" y="420370"/>
                </a:lnTo>
                <a:lnTo>
                  <a:pt x="110490" y="491490"/>
                </a:lnTo>
                <a:lnTo>
                  <a:pt x="0" y="491490"/>
                </a:lnTo>
                <a:lnTo>
                  <a:pt x="200660" y="652780"/>
                </a:lnTo>
                <a:lnTo>
                  <a:pt x="389890" y="491490"/>
                </a:lnTo>
                <a:lnTo>
                  <a:pt x="279400" y="491490"/>
                </a:lnTo>
                <a:lnTo>
                  <a:pt x="279400" y="420370"/>
                </a:lnTo>
                <a:lnTo>
                  <a:pt x="279400" y="232410"/>
                </a:lnTo>
                <a:lnTo>
                  <a:pt x="279400" y="160020"/>
                </a:lnTo>
                <a:lnTo>
                  <a:pt x="389890" y="160020"/>
                </a:lnTo>
                <a:close/>
              </a:path>
            </a:pathLst>
          </a:custGeom>
          <a:solidFill>
            <a:srgbClr val="1E19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>
            <a:spLocks noGrp="1"/>
          </p:cNvSpPr>
          <p:nvPr>
            <p:ph type="title"/>
          </p:nvPr>
        </p:nvSpPr>
        <p:spPr>
          <a:xfrm>
            <a:off x="1104900" y="370840"/>
            <a:ext cx="4621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Estrutura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sz="32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MicroKernel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1788159"/>
            <a:ext cx="688594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1.8.3 Sistemas </a:t>
            </a:r>
            <a:r>
              <a:rPr sz="2400" b="1" dirty="0">
                <a:latin typeface="Tahoma"/>
                <a:cs typeface="Tahoma"/>
              </a:rPr>
              <a:t>de </a:t>
            </a:r>
            <a:r>
              <a:rPr sz="2400" b="1" spc="-5" dirty="0">
                <a:latin typeface="Tahoma"/>
                <a:cs typeface="Tahoma"/>
              </a:rPr>
              <a:t>Camadas </a:t>
            </a:r>
            <a:r>
              <a:rPr sz="2400" b="1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35"/>
              </a:lnSpc>
            </a:pPr>
            <a:r>
              <a:rPr sz="2400" b="1" spc="-5" dirty="0">
                <a:latin typeface="Tahoma"/>
                <a:cs typeface="Tahoma"/>
              </a:rPr>
              <a:t>Estrutura Hierárquica de Níveis de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Abstração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4958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8295" algn="l"/>
              </a:tabLst>
            </a:pPr>
            <a:r>
              <a:rPr spc="-5" dirty="0">
                <a:solidFill>
                  <a:srgbClr val="000000"/>
                </a:solidFill>
              </a:rPr>
              <a:t>Estr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ra </a:t>
            </a:r>
            <a:r>
              <a:rPr spc="-1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 u</a:t>
            </a:r>
            <a:r>
              <a:rPr dirty="0">
                <a:solidFill>
                  <a:srgbClr val="000000"/>
                </a:solidFill>
              </a:rPr>
              <a:t>m	</a:t>
            </a:r>
            <a:r>
              <a:rPr spc="-5" dirty="0">
                <a:solidFill>
                  <a:srgbClr val="000000"/>
                </a:solidFill>
              </a:rPr>
              <a:t>SO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1219" y="2791460"/>
            <a:ext cx="7808595" cy="1164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44450">
              <a:lnSpc>
                <a:spcPct val="115500"/>
              </a:lnSpc>
              <a:spcBef>
                <a:spcPts val="130"/>
              </a:spcBef>
              <a:tabLst>
                <a:tab pos="1788160" algn="l"/>
                <a:tab pos="2308225" algn="l"/>
                <a:tab pos="3409315" algn="l"/>
                <a:tab pos="3920490" algn="l"/>
                <a:tab pos="4526915" algn="l"/>
                <a:tab pos="4843780" algn="l"/>
                <a:tab pos="5970270" algn="l"/>
                <a:tab pos="7402195" algn="l"/>
              </a:tabLst>
            </a:pPr>
            <a:r>
              <a:rPr sz="2400" spc="-5" dirty="0">
                <a:latin typeface="Tahoma"/>
                <a:cs typeface="Tahoma"/>
              </a:rPr>
              <a:t>Os princípios utilizados nesta abordagem são:  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dul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ar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b="1" spc="15" dirty="0">
                <a:solidFill>
                  <a:srgbClr val="FF0000"/>
                </a:solidFill>
                <a:latin typeface="Tahoma"/>
                <a:cs typeface="Tahoma"/>
              </a:rPr>
              <a:t>z</a:t>
            </a: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çã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:	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spc="5" dirty="0">
                <a:latin typeface="Tahoma"/>
                <a:cs typeface="Tahoma"/>
              </a:rPr>
              <a:t>i</a:t>
            </a:r>
            <a:r>
              <a:rPr sz="2000" b="1" spc="-10" dirty="0">
                <a:latin typeface="Tahoma"/>
                <a:cs typeface="Tahoma"/>
              </a:rPr>
              <a:t>v</a:t>
            </a:r>
            <a:r>
              <a:rPr sz="2000" b="1" dirty="0">
                <a:latin typeface="Tahoma"/>
                <a:cs typeface="Tahoma"/>
              </a:rPr>
              <a:t>i</a:t>
            </a:r>
            <a:r>
              <a:rPr sz="2000" b="1" spc="-5" dirty="0">
                <a:latin typeface="Tahoma"/>
                <a:cs typeface="Tahoma"/>
              </a:rPr>
              <a:t>s</a:t>
            </a:r>
            <a:r>
              <a:rPr sz="2000" b="1" dirty="0">
                <a:latin typeface="Tahoma"/>
                <a:cs typeface="Tahoma"/>
              </a:rPr>
              <a:t>ão	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dirty="0">
                <a:latin typeface="Tahoma"/>
                <a:cs typeface="Tahoma"/>
              </a:rPr>
              <a:t>e	</a:t>
            </a:r>
            <a:r>
              <a:rPr sz="2000" b="1" spc="5" dirty="0">
                <a:latin typeface="Tahoma"/>
                <a:cs typeface="Tahoma"/>
              </a:rPr>
              <a:t>u</a:t>
            </a:r>
            <a:r>
              <a:rPr sz="2000" b="1" dirty="0">
                <a:latin typeface="Tahoma"/>
                <a:cs typeface="Tahoma"/>
              </a:rPr>
              <a:t>m	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dirty="0">
                <a:latin typeface="Tahoma"/>
                <a:cs typeface="Tahoma"/>
              </a:rPr>
              <a:t>r</a:t>
            </a:r>
            <a:r>
              <a:rPr sz="2000" b="1" spc="-5" dirty="0">
                <a:latin typeface="Tahoma"/>
                <a:cs typeface="Tahoma"/>
              </a:rPr>
              <a:t>og</a:t>
            </a:r>
            <a:r>
              <a:rPr sz="2000" b="1" dirty="0">
                <a:latin typeface="Tahoma"/>
                <a:cs typeface="Tahoma"/>
              </a:rPr>
              <a:t>rama	c</a:t>
            </a:r>
            <a:r>
              <a:rPr sz="2000" b="1" spc="-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m</a:t>
            </a:r>
            <a:r>
              <a:rPr sz="2000" b="1" spc="-5" dirty="0">
                <a:latin typeface="Tahoma"/>
                <a:cs typeface="Tahoma"/>
              </a:rPr>
              <a:t>p</a:t>
            </a:r>
            <a:r>
              <a:rPr sz="2000" b="1" spc="5" dirty="0">
                <a:latin typeface="Tahoma"/>
                <a:cs typeface="Tahoma"/>
              </a:rPr>
              <a:t>l</a:t>
            </a:r>
            <a:r>
              <a:rPr sz="2000" b="1" dirty="0">
                <a:latin typeface="Tahoma"/>
                <a:cs typeface="Tahoma"/>
              </a:rPr>
              <a:t>e</a:t>
            </a:r>
            <a:r>
              <a:rPr sz="2000" b="1" spc="-5" dirty="0">
                <a:latin typeface="Tahoma"/>
                <a:cs typeface="Tahoma"/>
              </a:rPr>
              <a:t>x</a:t>
            </a:r>
            <a:r>
              <a:rPr sz="2000" b="1" dirty="0">
                <a:latin typeface="Tahoma"/>
                <a:cs typeface="Tahoma"/>
              </a:rPr>
              <a:t>o	em  </a:t>
            </a:r>
            <a:r>
              <a:rPr sz="2000" b="1" spc="-5" dirty="0">
                <a:latin typeface="Tahoma"/>
                <a:cs typeface="Tahoma"/>
              </a:rPr>
              <a:t>módulos</a:t>
            </a:r>
            <a:r>
              <a:rPr sz="2000" b="1" spc="3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de	menor</a:t>
            </a:r>
            <a:r>
              <a:rPr sz="2000" b="1" spc="3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complexidade.	Os módulos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interagem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019" y="33464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3981450"/>
            <a:ext cx="4648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através de interfaces </a:t>
            </a:r>
            <a:r>
              <a:rPr sz="2000" b="1" dirty="0">
                <a:latin typeface="Tahoma"/>
                <a:cs typeface="Tahoma"/>
              </a:rPr>
              <a:t>bem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definidas.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019" y="43548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19" y="4277359"/>
            <a:ext cx="7813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2550" algn="l"/>
                <a:tab pos="1868805" algn="l"/>
                <a:tab pos="3719195" algn="l"/>
                <a:tab pos="5614035" algn="l"/>
                <a:tab pos="6084570" algn="l"/>
                <a:tab pos="7356475" algn="l"/>
              </a:tabLst>
            </a:pP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Co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b="1" spc="30" dirty="0">
                <a:solidFill>
                  <a:srgbClr val="FF0000"/>
                </a:solidFill>
                <a:latin typeface="Tahoma"/>
                <a:cs typeface="Tahoma"/>
              </a:rPr>
              <a:t>ce</a:t>
            </a: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o	</a:t>
            </a:r>
            <a:r>
              <a:rPr sz="2000" b="1" spc="1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e	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“</a:t>
            </a:r>
            <a:r>
              <a:rPr sz="2000" b="1" spc="3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000" b="1" spc="3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b="1" spc="30" dirty="0">
                <a:solidFill>
                  <a:srgbClr val="FF0000"/>
                </a:solidFill>
                <a:latin typeface="Tahoma"/>
                <a:cs typeface="Tahoma"/>
              </a:rPr>
              <a:t>ma</a:t>
            </a: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ç</a:t>
            </a:r>
            <a:r>
              <a:rPr sz="2000" b="1" spc="30" dirty="0">
                <a:solidFill>
                  <a:srgbClr val="FF0000"/>
                </a:solidFill>
                <a:latin typeface="Tahoma"/>
                <a:cs typeface="Tahoma"/>
              </a:rPr>
              <a:t>ã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o	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b="1" spc="1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000" b="1" spc="3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nd</a:t>
            </a: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b="1" spc="3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”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:	</a:t>
            </a:r>
            <a:r>
              <a:rPr sz="2000" b="1" dirty="0">
                <a:latin typeface="Tahoma"/>
                <a:cs typeface="Tahoma"/>
              </a:rPr>
              <a:t>os	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dirty="0">
                <a:latin typeface="Tahoma"/>
                <a:cs typeface="Tahoma"/>
              </a:rPr>
              <a:t>e</a:t>
            </a:r>
            <a:r>
              <a:rPr sz="2000" b="1" spc="-5" dirty="0">
                <a:latin typeface="Tahoma"/>
                <a:cs typeface="Tahoma"/>
              </a:rPr>
              <a:t>t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-5" dirty="0">
                <a:latin typeface="Tahoma"/>
                <a:cs typeface="Tahoma"/>
              </a:rPr>
              <a:t>lh</a:t>
            </a:r>
            <a:r>
              <a:rPr sz="2000" b="1" dirty="0">
                <a:latin typeface="Tahoma"/>
                <a:cs typeface="Tahoma"/>
              </a:rPr>
              <a:t>es	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dirty="0">
                <a:latin typeface="Tahoma"/>
                <a:cs typeface="Tahoma"/>
              </a:rPr>
              <a:t>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219" y="4573270"/>
            <a:ext cx="7808595" cy="12166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6900"/>
              </a:lnSpc>
              <a:spcBef>
                <a:spcPts val="175"/>
              </a:spcBef>
            </a:pPr>
            <a:r>
              <a:rPr sz="2000" b="1" spc="40" dirty="0">
                <a:latin typeface="Tahoma"/>
                <a:cs typeface="Tahoma"/>
              </a:rPr>
              <a:t>estruturas </a:t>
            </a:r>
            <a:r>
              <a:rPr sz="2000" b="1" spc="20" dirty="0">
                <a:latin typeface="Tahoma"/>
                <a:cs typeface="Tahoma"/>
              </a:rPr>
              <a:t>de </a:t>
            </a:r>
            <a:r>
              <a:rPr sz="2000" b="1" spc="35" dirty="0">
                <a:latin typeface="Tahoma"/>
                <a:cs typeface="Tahoma"/>
              </a:rPr>
              <a:t>dados </a:t>
            </a:r>
            <a:r>
              <a:rPr sz="2000" b="1" dirty="0">
                <a:latin typeface="Tahoma"/>
                <a:cs typeface="Tahoma"/>
              </a:rPr>
              <a:t>e </a:t>
            </a:r>
            <a:r>
              <a:rPr sz="2000" b="1" spc="40" dirty="0">
                <a:latin typeface="Tahoma"/>
                <a:cs typeface="Tahoma"/>
              </a:rPr>
              <a:t>algoritmos </a:t>
            </a:r>
            <a:r>
              <a:rPr sz="2000" b="1" spc="25" dirty="0">
                <a:latin typeface="Tahoma"/>
                <a:cs typeface="Tahoma"/>
              </a:rPr>
              <a:t>são </a:t>
            </a:r>
            <a:r>
              <a:rPr sz="2000" b="1" spc="40" dirty="0">
                <a:latin typeface="Tahoma"/>
                <a:cs typeface="Tahoma"/>
              </a:rPr>
              <a:t>confinados </a:t>
            </a:r>
            <a:r>
              <a:rPr sz="2000" b="1" spc="25" dirty="0">
                <a:latin typeface="Tahoma"/>
                <a:cs typeface="Tahoma"/>
              </a:rPr>
              <a:t>em  </a:t>
            </a:r>
            <a:r>
              <a:rPr sz="2000" b="1" spc="-5" dirty="0">
                <a:latin typeface="Tahoma"/>
                <a:cs typeface="Tahoma"/>
              </a:rPr>
              <a:t>módulos.</a:t>
            </a:r>
            <a:r>
              <a:rPr sz="2000" b="1" spc="57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Externamente, um módulo </a:t>
            </a:r>
            <a:r>
              <a:rPr sz="2000" b="1" dirty="0">
                <a:latin typeface="Tahoma"/>
                <a:cs typeface="Tahoma"/>
              </a:rPr>
              <a:t>é </a:t>
            </a:r>
            <a:r>
              <a:rPr sz="2000" b="1" spc="-5" dirty="0">
                <a:latin typeface="Tahoma"/>
                <a:cs typeface="Tahoma"/>
              </a:rPr>
              <a:t>conhecido por  </a:t>
            </a:r>
            <a:r>
              <a:rPr sz="2000" b="1" spc="145" dirty="0">
                <a:latin typeface="Tahoma"/>
                <a:cs typeface="Tahoma"/>
              </a:rPr>
              <a:t>executar </a:t>
            </a:r>
            <a:r>
              <a:rPr sz="2000" b="1" spc="110" dirty="0">
                <a:latin typeface="Tahoma"/>
                <a:cs typeface="Tahoma"/>
              </a:rPr>
              <a:t>uma</a:t>
            </a:r>
            <a:r>
              <a:rPr sz="2000" b="1" spc="805" dirty="0">
                <a:latin typeface="Tahoma"/>
                <a:cs typeface="Tahoma"/>
              </a:rPr>
              <a:t> </a:t>
            </a:r>
            <a:r>
              <a:rPr sz="2000" b="1" spc="135" dirty="0">
                <a:latin typeface="Tahoma"/>
                <a:cs typeface="Tahoma"/>
              </a:rPr>
              <a:t>função </a:t>
            </a:r>
            <a:r>
              <a:rPr sz="2000" b="1" spc="145" dirty="0">
                <a:latin typeface="Tahoma"/>
                <a:cs typeface="Tahoma"/>
              </a:rPr>
              <a:t>específica </a:t>
            </a:r>
            <a:r>
              <a:rPr sz="2000" b="1" spc="130" dirty="0">
                <a:latin typeface="Tahoma"/>
                <a:cs typeface="Tahoma"/>
              </a:rPr>
              <a:t>sobre </a:t>
            </a:r>
            <a:r>
              <a:rPr sz="2000" b="1" spc="140" dirty="0">
                <a:latin typeface="Tahoma"/>
                <a:cs typeface="Tahoma"/>
              </a:rPr>
              <a:t>objetos </a:t>
            </a:r>
            <a:r>
              <a:rPr sz="2000" b="1" spc="80" dirty="0">
                <a:latin typeface="Tahoma"/>
                <a:cs typeface="Tahoma"/>
              </a:rPr>
              <a:t>de  </a:t>
            </a:r>
            <a:r>
              <a:rPr sz="2000" b="1" spc="-5" dirty="0">
                <a:latin typeface="Tahoma"/>
                <a:cs typeface="Tahoma"/>
              </a:rPr>
              <a:t>determinado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tipo.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359" y="1788159"/>
            <a:ext cx="6885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Estrutura Hierárquica de Níveis de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Abstração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4958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8295" algn="l"/>
              </a:tabLst>
            </a:pPr>
            <a:r>
              <a:rPr spc="-5" dirty="0">
                <a:solidFill>
                  <a:srgbClr val="000000"/>
                </a:solidFill>
              </a:rPr>
              <a:t>Estr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ra </a:t>
            </a:r>
            <a:r>
              <a:rPr spc="-1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 u</a:t>
            </a:r>
            <a:r>
              <a:rPr dirty="0">
                <a:solidFill>
                  <a:srgbClr val="000000"/>
                </a:solidFill>
              </a:rPr>
              <a:t>m	</a:t>
            </a:r>
            <a:r>
              <a:rPr spc="-5" dirty="0">
                <a:solidFill>
                  <a:srgbClr val="000000"/>
                </a:solidFill>
              </a:rPr>
              <a:t>SO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9150" y="2496820"/>
            <a:ext cx="7858759" cy="11010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just">
              <a:lnSpc>
                <a:spcPct val="97000"/>
              </a:lnSpc>
              <a:spcBef>
                <a:spcPts val="185"/>
              </a:spcBef>
            </a:pP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idéia básica </a:t>
            </a:r>
            <a:r>
              <a:rPr sz="2400" b="1" dirty="0">
                <a:latin typeface="Tahoma"/>
                <a:cs typeface="Tahoma"/>
              </a:rPr>
              <a:t>é </a:t>
            </a:r>
            <a:r>
              <a:rPr sz="2400" b="1" spc="-5" dirty="0">
                <a:latin typeface="Tahoma"/>
                <a:cs typeface="Tahoma"/>
              </a:rPr>
              <a:t>criar </a:t>
            </a:r>
            <a:r>
              <a:rPr sz="2400" b="1" dirty="0">
                <a:latin typeface="Tahoma"/>
                <a:cs typeface="Tahoma"/>
              </a:rPr>
              <a:t>um </a:t>
            </a:r>
            <a:r>
              <a:rPr sz="2400" b="1" spc="-5" dirty="0">
                <a:latin typeface="Tahoma"/>
                <a:cs typeface="Tahoma"/>
              </a:rPr>
              <a:t>S.O. como uma hierarquia  de níveis de abstração, de modo que,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cada nível,  </a:t>
            </a:r>
            <a:r>
              <a:rPr sz="2400" b="1" dirty="0">
                <a:latin typeface="Tahoma"/>
                <a:cs typeface="Tahoma"/>
              </a:rPr>
              <a:t>os </a:t>
            </a:r>
            <a:r>
              <a:rPr sz="2400" b="1" spc="5" dirty="0">
                <a:latin typeface="Tahoma"/>
                <a:cs typeface="Tahoma"/>
              </a:rPr>
              <a:t>detalhes </a:t>
            </a:r>
            <a:r>
              <a:rPr sz="2400" b="1" dirty="0">
                <a:latin typeface="Tahoma"/>
                <a:cs typeface="Tahoma"/>
              </a:rPr>
              <a:t>de </a:t>
            </a:r>
            <a:r>
              <a:rPr sz="2400" b="1" spc="5" dirty="0">
                <a:latin typeface="Tahoma"/>
                <a:cs typeface="Tahoma"/>
              </a:rPr>
              <a:t>operação dos níveis</a:t>
            </a:r>
            <a:r>
              <a:rPr sz="2400" b="1" spc="170" dirty="0">
                <a:latin typeface="Tahoma"/>
                <a:cs typeface="Tahoma"/>
              </a:rPr>
              <a:t> </a:t>
            </a:r>
            <a:r>
              <a:rPr sz="2400" b="1" spc="5" dirty="0">
                <a:latin typeface="Tahoma"/>
                <a:cs typeface="Tahoma"/>
              </a:rPr>
              <a:t>inferiores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150" y="3561079"/>
            <a:ext cx="7858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  <a:tab pos="1941195" algn="l"/>
                <a:tab pos="3906520" algn="l"/>
                <a:tab pos="5216525" algn="l"/>
                <a:tab pos="6243955" algn="l"/>
                <a:tab pos="7108190" algn="l"/>
              </a:tabLst>
            </a:pPr>
            <a:r>
              <a:rPr sz="2400" b="1" spc="-5" dirty="0">
                <a:latin typeface="Tahoma"/>
                <a:cs typeface="Tahoma"/>
              </a:rPr>
              <a:t>po</a:t>
            </a:r>
            <a:r>
              <a:rPr sz="2400" b="1" spc="-10" dirty="0">
                <a:latin typeface="Tahoma"/>
                <a:cs typeface="Tahoma"/>
              </a:rPr>
              <a:t>s</a:t>
            </a:r>
            <a:r>
              <a:rPr sz="2400" b="1" dirty="0">
                <a:latin typeface="Tahoma"/>
                <a:cs typeface="Tahoma"/>
              </a:rPr>
              <a:t>sam	</a:t>
            </a:r>
            <a:r>
              <a:rPr sz="2400" b="1" spc="-10" dirty="0">
                <a:latin typeface="Tahoma"/>
                <a:cs typeface="Tahoma"/>
              </a:rPr>
              <a:t>s</a:t>
            </a:r>
            <a:r>
              <a:rPr sz="2400" b="1" dirty="0">
                <a:latin typeface="Tahoma"/>
                <a:cs typeface="Tahoma"/>
              </a:rPr>
              <a:t>er	</a:t>
            </a:r>
            <a:r>
              <a:rPr sz="2400" b="1" spc="-5" dirty="0">
                <a:latin typeface="Tahoma"/>
                <a:cs typeface="Tahoma"/>
              </a:rPr>
              <a:t>i</a:t>
            </a:r>
            <a:r>
              <a:rPr sz="2400" b="1" spc="5" dirty="0">
                <a:latin typeface="Tahoma"/>
                <a:cs typeface="Tahoma"/>
              </a:rPr>
              <a:t>g</a:t>
            </a:r>
            <a:r>
              <a:rPr sz="2400" b="1" spc="-10" dirty="0">
                <a:latin typeface="Tahoma"/>
                <a:cs typeface="Tahoma"/>
              </a:rPr>
              <a:t>n</a:t>
            </a:r>
            <a:r>
              <a:rPr sz="2400" b="1" spc="-5" dirty="0">
                <a:latin typeface="Tahoma"/>
                <a:cs typeface="Tahoma"/>
              </a:rPr>
              <a:t>o</a:t>
            </a:r>
            <a:r>
              <a:rPr sz="2400" b="1" spc="5" dirty="0">
                <a:latin typeface="Tahoma"/>
                <a:cs typeface="Tahoma"/>
              </a:rPr>
              <a:t>r</a:t>
            </a:r>
            <a:r>
              <a:rPr sz="2400" b="1" spc="-10" dirty="0">
                <a:latin typeface="Tahoma"/>
                <a:cs typeface="Tahoma"/>
              </a:rPr>
              <a:t>a</a:t>
            </a:r>
            <a:r>
              <a:rPr sz="2400" b="1" spc="-5" dirty="0">
                <a:latin typeface="Tahoma"/>
                <a:cs typeface="Tahoma"/>
              </a:rPr>
              <a:t>d</a:t>
            </a:r>
            <a:r>
              <a:rPr sz="2400" b="1" spc="5" dirty="0">
                <a:latin typeface="Tahoma"/>
                <a:cs typeface="Tahoma"/>
              </a:rPr>
              <a:t>o</a:t>
            </a:r>
            <a:r>
              <a:rPr sz="2400" b="1" spc="-10" dirty="0">
                <a:latin typeface="Tahoma"/>
                <a:cs typeface="Tahoma"/>
              </a:rPr>
              <a:t>s</a:t>
            </a:r>
            <a:r>
              <a:rPr sz="2400" b="1" dirty="0">
                <a:latin typeface="Tahoma"/>
                <a:cs typeface="Tahoma"/>
              </a:rPr>
              <a:t>.	</a:t>
            </a:r>
            <a:r>
              <a:rPr sz="2400" b="1" spc="-5" dirty="0">
                <a:latin typeface="Tahoma"/>
                <a:cs typeface="Tahoma"/>
              </a:rPr>
              <a:t>A</a:t>
            </a:r>
            <a:r>
              <a:rPr sz="2400" b="1" dirty="0">
                <a:latin typeface="Tahoma"/>
                <a:cs typeface="Tahoma"/>
              </a:rPr>
              <a:t>t</a:t>
            </a:r>
            <a:r>
              <a:rPr sz="2400" b="1" spc="-5" dirty="0">
                <a:latin typeface="Tahoma"/>
                <a:cs typeface="Tahoma"/>
              </a:rPr>
              <a:t>r</a:t>
            </a:r>
            <a:r>
              <a:rPr sz="2400" b="1" dirty="0">
                <a:latin typeface="Tahoma"/>
                <a:cs typeface="Tahoma"/>
              </a:rPr>
              <a:t>a</a:t>
            </a:r>
            <a:r>
              <a:rPr sz="2400" b="1" spc="-5" dirty="0">
                <a:latin typeface="Tahoma"/>
                <a:cs typeface="Tahoma"/>
              </a:rPr>
              <a:t>v</a:t>
            </a:r>
            <a:r>
              <a:rPr sz="2400" b="1" dirty="0">
                <a:latin typeface="Tahoma"/>
                <a:cs typeface="Tahoma"/>
              </a:rPr>
              <a:t>és	</a:t>
            </a:r>
            <a:r>
              <a:rPr sz="2400" b="1" spc="-5" dirty="0">
                <a:latin typeface="Tahoma"/>
                <a:cs typeface="Tahoma"/>
              </a:rPr>
              <a:t>d</a:t>
            </a:r>
            <a:r>
              <a:rPr sz="2400" b="1" dirty="0">
                <a:latin typeface="Tahoma"/>
                <a:cs typeface="Tahoma"/>
              </a:rPr>
              <a:t>i</a:t>
            </a:r>
            <a:r>
              <a:rPr sz="2400" b="1" spc="-10" dirty="0">
                <a:latin typeface="Tahoma"/>
                <a:cs typeface="Tahoma"/>
              </a:rPr>
              <a:t>s</a:t>
            </a:r>
            <a:r>
              <a:rPr sz="2400" b="1" dirty="0">
                <a:latin typeface="Tahoma"/>
                <a:cs typeface="Tahoma"/>
              </a:rPr>
              <a:t>s</a:t>
            </a:r>
            <a:r>
              <a:rPr sz="2400" b="1" spc="-5" dirty="0">
                <a:latin typeface="Tahoma"/>
                <a:cs typeface="Tahoma"/>
              </a:rPr>
              <a:t>o</a:t>
            </a:r>
            <a:r>
              <a:rPr sz="2400" b="1" dirty="0">
                <a:latin typeface="Tahoma"/>
                <a:cs typeface="Tahoma"/>
              </a:rPr>
              <a:t>,	ca</a:t>
            </a:r>
            <a:r>
              <a:rPr sz="2400" b="1" spc="-5" dirty="0">
                <a:latin typeface="Tahoma"/>
                <a:cs typeface="Tahoma"/>
              </a:rPr>
              <a:t>d</a:t>
            </a:r>
            <a:r>
              <a:rPr sz="2400" b="1" dirty="0">
                <a:latin typeface="Tahoma"/>
                <a:cs typeface="Tahoma"/>
              </a:rPr>
              <a:t>a	ní</a:t>
            </a:r>
            <a:r>
              <a:rPr sz="2400" b="1" spc="-10" dirty="0">
                <a:latin typeface="Tahoma"/>
                <a:cs typeface="Tahoma"/>
              </a:rPr>
              <a:t>v</a:t>
            </a:r>
            <a:r>
              <a:rPr sz="2400" b="1" dirty="0">
                <a:latin typeface="Tahoma"/>
                <a:cs typeface="Tahoma"/>
              </a:rPr>
              <a:t>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150" y="3915409"/>
            <a:ext cx="7861300" cy="14554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90"/>
              </a:lnSpc>
              <a:spcBef>
                <a:spcPts val="265"/>
              </a:spcBef>
              <a:tabLst>
                <a:tab pos="930275" algn="l"/>
                <a:tab pos="2162175" algn="l"/>
                <a:tab pos="2867660" algn="l"/>
                <a:tab pos="4177029" algn="l"/>
                <a:tab pos="4523740" algn="l"/>
                <a:tab pos="6252210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pod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e	c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iar	n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	</a:t>
            </a:r>
            <a:r>
              <a:rPr sz="2400" b="1" spc="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j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et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	e	</a:t>
            </a:r>
            <a:r>
              <a:rPr sz="2400" b="1" spc="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per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aç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õe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	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400" b="1" spc="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ec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id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pelos níveis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inferiores</a:t>
            </a:r>
            <a:r>
              <a:rPr sz="2400" b="1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3597910">
              <a:lnSpc>
                <a:spcPts val="2790"/>
              </a:lnSpc>
              <a:spcBef>
                <a:spcPts val="10"/>
              </a:spcBef>
            </a:pPr>
            <a:r>
              <a:rPr sz="2400" b="1" spc="-5" dirty="0">
                <a:latin typeface="Tahoma"/>
                <a:cs typeface="Tahoma"/>
              </a:rPr>
              <a:t>Importante: interface única  Ex.: Multics,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OpenVMS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1711959"/>
            <a:ext cx="6885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Estrutura Hierárquica de Níveis de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Abstração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2133600"/>
            <a:ext cx="5791200" cy="4306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669" y="808990"/>
            <a:ext cx="4958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8295" algn="l"/>
              </a:tabLst>
            </a:pPr>
            <a:r>
              <a:rPr sz="4400" spc="-5" dirty="0">
                <a:latin typeface="Arial"/>
                <a:cs typeface="Arial"/>
              </a:rPr>
              <a:t>Estr</a:t>
            </a:r>
            <a:r>
              <a:rPr sz="4400" spc="-10" dirty="0">
                <a:latin typeface="Arial"/>
                <a:cs typeface="Arial"/>
              </a:rPr>
              <a:t>u</a:t>
            </a:r>
            <a:r>
              <a:rPr sz="4400" spc="5" dirty="0">
                <a:latin typeface="Arial"/>
                <a:cs typeface="Arial"/>
              </a:rPr>
              <a:t>t</a:t>
            </a:r>
            <a:r>
              <a:rPr sz="4400" spc="-10" dirty="0">
                <a:latin typeface="Arial"/>
                <a:cs typeface="Arial"/>
              </a:rPr>
              <a:t>u</a:t>
            </a:r>
            <a:r>
              <a:rPr sz="4400" dirty="0">
                <a:latin typeface="Arial"/>
                <a:cs typeface="Arial"/>
              </a:rPr>
              <a:t>ra </a:t>
            </a:r>
            <a:r>
              <a:rPr sz="4400" spc="-10" dirty="0">
                <a:latin typeface="Arial"/>
                <a:cs typeface="Arial"/>
              </a:rPr>
              <a:t>d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u</a:t>
            </a:r>
            <a:r>
              <a:rPr sz="4400" dirty="0">
                <a:latin typeface="Arial"/>
                <a:cs typeface="Arial"/>
              </a:rPr>
              <a:t>m	</a:t>
            </a:r>
            <a:r>
              <a:rPr sz="4400" spc="-5" dirty="0">
                <a:latin typeface="Arial"/>
                <a:cs typeface="Arial"/>
              </a:rPr>
              <a:t>SO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751372"/>
            <a:ext cx="84175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10" dirty="0"/>
              <a:t>n</a:t>
            </a:r>
            <a:r>
              <a:rPr spc="5" dirty="0"/>
              <a:t>t</a:t>
            </a:r>
            <a:r>
              <a:rPr spc="-5" dirty="0"/>
              <a:t>ro</a:t>
            </a:r>
            <a:r>
              <a:rPr spc="-10" dirty="0"/>
              <a:t>d</a:t>
            </a:r>
            <a:r>
              <a:rPr spc="-5" dirty="0"/>
              <a:t>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930" y="3409950"/>
            <a:ext cx="914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95" dirty="0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930" y="3867150"/>
            <a:ext cx="914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95" dirty="0">
                <a:latin typeface="Symbol"/>
                <a:cs typeface="Symbol"/>
              </a:rPr>
              <a:t>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930" y="2839720"/>
            <a:ext cx="6335395" cy="1393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marR="5080" indent="-266700" algn="just">
              <a:lnSpc>
                <a:spcPct val="124700"/>
              </a:lnSpc>
              <a:spcBef>
                <a:spcPts val="95"/>
              </a:spcBef>
              <a:buSzPct val="64583"/>
              <a:buFont typeface="Symbol"/>
              <a:buChar char=""/>
              <a:tabLst>
                <a:tab pos="279400" algn="l"/>
              </a:tabLst>
            </a:pPr>
            <a:r>
              <a:rPr sz="2400" spc="-5" dirty="0">
                <a:latin typeface="Arial"/>
                <a:cs typeface="Arial"/>
              </a:rPr>
              <a:t>Maior racionalidade (</a:t>
            </a:r>
            <a:r>
              <a:rPr sz="2400" i="1" spc="-5" dirty="0">
                <a:latin typeface="Arial"/>
                <a:cs typeface="Arial"/>
              </a:rPr>
              <a:t>separation </a:t>
            </a:r>
            <a:r>
              <a:rPr sz="2400" i="1" dirty="0">
                <a:latin typeface="Arial"/>
                <a:cs typeface="Arial"/>
              </a:rPr>
              <a:t>of concerns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5" dirty="0">
                <a:latin typeface="Arial"/>
                <a:cs typeface="Arial"/>
              </a:rPr>
              <a:t>Maior dedicação aos problemas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alto nível  Maior portabilidade </a:t>
            </a:r>
            <a:r>
              <a:rPr sz="2400" dirty="0">
                <a:latin typeface="Arial"/>
                <a:cs typeface="Arial"/>
              </a:rPr>
              <a:t>(Por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que?)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39" y="1654809"/>
            <a:ext cx="7585075" cy="121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785" lvl="1" indent="-66738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692785" algn="l"/>
              </a:tabLst>
            </a:pP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Importância do Sistema</a:t>
            </a:r>
            <a:r>
              <a:rPr sz="2800" b="1" spc="-5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Operacional</a:t>
            </a:r>
            <a:endParaRPr sz="2800">
              <a:latin typeface="Tahoma"/>
              <a:cs typeface="Tahoma"/>
            </a:endParaRPr>
          </a:p>
          <a:p>
            <a:pPr marL="325120" lvl="2" indent="-200025">
              <a:lnSpc>
                <a:spcPct val="100000"/>
              </a:lnSpc>
              <a:spcBef>
                <a:spcPts val="2610"/>
              </a:spcBef>
              <a:buSzPct val="71428"/>
              <a:buFont typeface="Wingdings"/>
              <a:buChar char=""/>
              <a:tabLst>
                <a:tab pos="325755" algn="l"/>
              </a:tabLst>
            </a:pPr>
            <a:r>
              <a:rPr sz="2800" b="1" spc="-5" dirty="0">
                <a:latin typeface="Arial"/>
                <a:cs typeface="Arial"/>
              </a:rPr>
              <a:t>Sistema com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S.O.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4572000"/>
            <a:ext cx="1676400" cy="533400"/>
          </a:xfrm>
          <a:prstGeom prst="rect">
            <a:avLst/>
          </a:prstGeom>
          <a:solidFill>
            <a:srgbClr val="FFFF00"/>
          </a:solidFill>
          <a:ln w="12579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10"/>
              </a:spcBef>
            </a:pPr>
            <a:r>
              <a:rPr sz="2000" b="1" spc="-5" dirty="0">
                <a:latin typeface="Tahoma"/>
                <a:cs typeface="Tahoma"/>
              </a:rPr>
              <a:t>USUÁRIO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13110" y="4565710"/>
            <a:ext cx="1460500" cy="317500"/>
            <a:chOff x="2813110" y="4565710"/>
            <a:chExt cx="1460500" cy="317500"/>
          </a:xfrm>
        </p:grpSpPr>
        <p:sp>
          <p:nvSpPr>
            <p:cNvPr id="9" name="object 9"/>
            <p:cNvSpPr/>
            <p:nvPr/>
          </p:nvSpPr>
          <p:spPr>
            <a:xfrm>
              <a:off x="2819399" y="4572000"/>
              <a:ext cx="1447800" cy="304800"/>
            </a:xfrm>
            <a:custGeom>
              <a:avLst/>
              <a:gdLst/>
              <a:ahLst/>
              <a:cxnLst/>
              <a:rect l="l" t="t" r="r" b="b"/>
              <a:pathLst>
                <a:path w="1447800" h="304800">
                  <a:moveTo>
                    <a:pt x="1085850" y="0"/>
                  </a:moveTo>
                  <a:lnTo>
                    <a:pt x="108585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085850" y="228600"/>
                  </a:lnTo>
                  <a:lnTo>
                    <a:pt x="1085850" y="304800"/>
                  </a:lnTo>
                  <a:lnTo>
                    <a:pt x="1447800" y="152400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399" y="4572000"/>
              <a:ext cx="1447800" cy="304800"/>
            </a:xfrm>
            <a:custGeom>
              <a:avLst/>
              <a:gdLst/>
              <a:ahLst/>
              <a:cxnLst/>
              <a:rect l="l" t="t" r="r" b="b"/>
              <a:pathLst>
                <a:path w="1447800" h="304800">
                  <a:moveTo>
                    <a:pt x="0" y="76200"/>
                  </a:moveTo>
                  <a:lnTo>
                    <a:pt x="1085850" y="76200"/>
                  </a:lnTo>
                  <a:lnTo>
                    <a:pt x="1085850" y="0"/>
                  </a:lnTo>
                  <a:lnTo>
                    <a:pt x="1447800" y="152400"/>
                  </a:lnTo>
                  <a:lnTo>
                    <a:pt x="1085850" y="304800"/>
                  </a:lnTo>
                  <a:lnTo>
                    <a:pt x="108585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48151" y="4413310"/>
          <a:ext cx="2209800" cy="1987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Aplicação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340360" marR="335280" indent="254000">
                        <a:lnSpc>
                          <a:spcPts val="2330"/>
                        </a:lnSpc>
                        <a:spcBef>
                          <a:spcPts val="16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Sistema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127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89"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Hardware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557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605269" y="636657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7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359" y="914400"/>
            <a:ext cx="64668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1.8.4 Máquina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virtual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4668" y="249921"/>
            <a:ext cx="78555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4138295" algn="l"/>
              </a:tabLst>
            </a:pPr>
            <a:r>
              <a:rPr spc="-5" dirty="0">
                <a:solidFill>
                  <a:srgbClr val="000000"/>
                </a:solidFill>
              </a:rPr>
              <a:t>Estr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ra </a:t>
            </a:r>
            <a:r>
              <a:rPr spc="-1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 u</a:t>
            </a:r>
            <a:r>
              <a:rPr dirty="0">
                <a:solidFill>
                  <a:srgbClr val="000000"/>
                </a:solidFill>
              </a:rPr>
              <a:t>m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59" y="2266910"/>
            <a:ext cx="8163974" cy="99168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ct val="96900"/>
              </a:lnSpc>
              <a:spcBef>
                <a:spcPts val="225"/>
              </a:spcBef>
            </a:pPr>
            <a:r>
              <a:rPr dirty="0"/>
              <a:t>O </a:t>
            </a:r>
            <a:r>
              <a:rPr spc="-5" dirty="0"/>
              <a:t>Modelo de Máquina Virtual ou </a:t>
            </a:r>
            <a:r>
              <a:rPr sz="2450" i="1" spc="-30" dirty="0">
                <a:latin typeface="Tahoma"/>
                <a:cs typeface="Tahoma"/>
              </a:rPr>
              <a:t>Virtual </a:t>
            </a:r>
            <a:r>
              <a:rPr sz="2450" i="1" spc="-35" dirty="0">
                <a:latin typeface="Tahoma"/>
                <a:cs typeface="Tahoma"/>
              </a:rPr>
              <a:t>Machine  </a:t>
            </a:r>
            <a:r>
              <a:rPr spc="-5" dirty="0"/>
              <a:t>(VM), cria </a:t>
            </a:r>
            <a:r>
              <a:rPr dirty="0"/>
              <a:t>um </a:t>
            </a:r>
            <a:r>
              <a:rPr spc="-5" dirty="0"/>
              <a:t>nível intermediário entre </a:t>
            </a:r>
            <a:r>
              <a:rPr dirty="0"/>
              <a:t>o </a:t>
            </a:r>
            <a:r>
              <a:rPr spc="-5" dirty="0"/>
              <a:t>hardware  </a:t>
            </a:r>
            <a:r>
              <a:rPr dirty="0"/>
              <a:t>e o </a:t>
            </a:r>
            <a:r>
              <a:rPr spc="40" dirty="0"/>
              <a:t>S.O., </a:t>
            </a:r>
            <a:r>
              <a:rPr spc="45" dirty="0"/>
              <a:t>denominado </a:t>
            </a:r>
            <a:r>
              <a:rPr u="heavy" spc="25" dirty="0">
                <a:uFill>
                  <a:solidFill>
                    <a:srgbClr val="000000"/>
                  </a:solidFill>
                </a:uFill>
              </a:rPr>
              <a:t>Gerência </a:t>
            </a:r>
            <a:r>
              <a:rPr u="heavy" spc="15" dirty="0">
                <a:uFill>
                  <a:solidFill>
                    <a:srgbClr val="000000"/>
                  </a:solidFill>
                </a:uFill>
              </a:rPr>
              <a:t>de </a:t>
            </a:r>
            <a:r>
              <a:rPr u="heavy" spc="25" dirty="0">
                <a:uFill>
                  <a:solidFill>
                    <a:srgbClr val="000000"/>
                  </a:solidFill>
                </a:uFill>
              </a:rPr>
              <a:t>Máquinas 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Virtuais</a:t>
            </a:r>
            <a:r>
              <a:rPr spc="-5" dirty="0"/>
              <a:t>.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9150" y="3900170"/>
            <a:ext cx="7855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250" algn="l"/>
                <a:tab pos="2064385" algn="l"/>
                <a:tab pos="2952115" algn="l"/>
                <a:tab pos="4632960" algn="l"/>
                <a:tab pos="6530340" algn="l"/>
              </a:tabLst>
            </a:pPr>
            <a:r>
              <a:rPr sz="2400" b="1" spc="130" dirty="0">
                <a:latin typeface="Tahoma"/>
                <a:cs typeface="Tahoma"/>
              </a:rPr>
              <a:t>Este	</a:t>
            </a:r>
            <a:r>
              <a:rPr sz="2400" b="1" spc="140" dirty="0">
                <a:latin typeface="Tahoma"/>
                <a:cs typeface="Tahoma"/>
              </a:rPr>
              <a:t>nível	</a:t>
            </a:r>
            <a:r>
              <a:rPr sz="2400" b="1" spc="130" dirty="0">
                <a:latin typeface="Tahoma"/>
                <a:cs typeface="Tahoma"/>
              </a:rPr>
              <a:t>cria	</a:t>
            </a:r>
            <a:r>
              <a:rPr sz="2400" b="1" spc="150" dirty="0">
                <a:latin typeface="Tahoma"/>
                <a:cs typeface="Tahoma"/>
              </a:rPr>
              <a:t>diversas	máquinas	virtuais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150" y="4254500"/>
            <a:ext cx="7861934" cy="10998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ts val="2790"/>
              </a:lnSpc>
              <a:spcBef>
                <a:spcPts val="265"/>
              </a:spcBef>
            </a:pPr>
            <a:r>
              <a:rPr sz="2400" b="1" spc="-5" dirty="0">
                <a:latin typeface="Tahoma"/>
                <a:cs typeface="Tahoma"/>
              </a:rPr>
              <a:t>independentes, onde cada uma oferece uma cópia  virtual do </a:t>
            </a:r>
            <a:r>
              <a:rPr sz="2450" b="1" i="1" spc="-30" dirty="0">
                <a:latin typeface="Tahoma"/>
                <a:cs typeface="Tahoma"/>
              </a:rPr>
              <a:t>hardware</a:t>
            </a:r>
            <a:r>
              <a:rPr sz="2400" b="1" spc="-30" dirty="0">
                <a:latin typeface="Tahoma"/>
                <a:cs typeface="Tahoma"/>
              </a:rPr>
              <a:t>, </a:t>
            </a:r>
            <a:r>
              <a:rPr sz="2400" b="1" spc="-5" dirty="0">
                <a:latin typeface="Tahoma"/>
                <a:cs typeface="Tahoma"/>
              </a:rPr>
              <a:t>incluindo modos de acesso,  interrupções, dispositivos de E/S,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150" y="5318759"/>
            <a:ext cx="7860665" cy="7454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790"/>
              </a:lnSpc>
              <a:spcBef>
                <a:spcPts val="265"/>
              </a:spcBef>
              <a:tabLst>
                <a:tab pos="1108710" algn="l"/>
                <a:tab pos="2051685" algn="l"/>
                <a:tab pos="2755265" algn="l"/>
                <a:tab pos="3163570" algn="l"/>
                <a:tab pos="5493385" algn="l"/>
                <a:tab pos="6250940" algn="l"/>
                <a:tab pos="766635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Com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	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	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M	é	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dep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en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nte	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	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,	é 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possível que tenha seu próprio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S.O.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59" y="2010409"/>
            <a:ext cx="3775710" cy="40576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6075" marR="358140" indent="-334010">
              <a:lnSpc>
                <a:spcPct val="93800"/>
              </a:lnSpc>
              <a:spcBef>
                <a:spcPts val="305"/>
              </a:spcBef>
            </a:pPr>
            <a:r>
              <a:rPr sz="2800" spc="-5" dirty="0">
                <a:latin typeface="Arial"/>
                <a:cs typeface="Arial"/>
              </a:rPr>
              <a:t>Um outro exemplo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  utilização desta  estrutura ocorre na  </a:t>
            </a:r>
            <a:r>
              <a:rPr sz="2800" spc="-10" dirty="0">
                <a:latin typeface="Arial"/>
                <a:cs typeface="Arial"/>
              </a:rPr>
              <a:t>linguagem </a:t>
            </a:r>
            <a:r>
              <a:rPr sz="2800" dirty="0">
                <a:latin typeface="Arial"/>
                <a:cs typeface="Arial"/>
              </a:rPr>
              <a:t>Java.</a:t>
            </a:r>
            <a:endParaRPr sz="2800">
              <a:latin typeface="Arial"/>
              <a:cs typeface="Arial"/>
            </a:endParaRPr>
          </a:p>
          <a:p>
            <a:pPr marL="346075" marR="5080">
              <a:lnSpc>
                <a:spcPct val="939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Para executar um  programa Java </a:t>
            </a:r>
            <a:r>
              <a:rPr sz="2800" dirty="0">
                <a:latin typeface="Arial"/>
                <a:cs typeface="Arial"/>
              </a:rPr>
              <a:t>é  </a:t>
            </a:r>
            <a:r>
              <a:rPr sz="2800" spc="-5" dirty="0">
                <a:latin typeface="Arial"/>
                <a:cs typeface="Arial"/>
              </a:rPr>
              <a:t>necessário uma  máquina virtual </a:t>
            </a:r>
            <a:r>
              <a:rPr sz="2800" dirty="0">
                <a:latin typeface="Arial"/>
                <a:cs typeface="Arial"/>
              </a:rPr>
              <a:t>Java 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Java Virtual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Machine</a:t>
            </a:r>
            <a:endParaRPr sz="2800">
              <a:latin typeface="Arial"/>
              <a:cs typeface="Arial"/>
            </a:endParaRPr>
          </a:p>
          <a:p>
            <a:pPr marL="346075">
              <a:lnSpc>
                <a:spcPts val="3150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JVM)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07012" y="1472882"/>
            <a:ext cx="2409825" cy="4559935"/>
            <a:chOff x="5307012" y="1472882"/>
            <a:chExt cx="2409825" cy="4559935"/>
          </a:xfrm>
        </p:grpSpPr>
        <p:sp>
          <p:nvSpPr>
            <p:cNvPr id="4" name="object 4"/>
            <p:cNvSpPr/>
            <p:nvPr/>
          </p:nvSpPr>
          <p:spPr>
            <a:xfrm>
              <a:off x="7654289" y="1478279"/>
              <a:ext cx="57150" cy="795020"/>
            </a:xfrm>
            <a:custGeom>
              <a:avLst/>
              <a:gdLst/>
              <a:ahLst/>
              <a:cxnLst/>
              <a:rect l="l" t="t" r="r" b="b"/>
              <a:pathLst>
                <a:path w="57150" h="795019">
                  <a:moveTo>
                    <a:pt x="0" y="0"/>
                  </a:moveTo>
                  <a:lnTo>
                    <a:pt x="0" y="732790"/>
                  </a:lnTo>
                  <a:lnTo>
                    <a:pt x="57150" y="795020"/>
                  </a:lnTo>
                  <a:lnTo>
                    <a:pt x="5715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54289" y="1478279"/>
              <a:ext cx="57150" cy="795020"/>
            </a:xfrm>
            <a:custGeom>
              <a:avLst/>
              <a:gdLst/>
              <a:ahLst/>
              <a:cxnLst/>
              <a:rect l="l" t="t" r="r" b="b"/>
              <a:pathLst>
                <a:path w="57150" h="795019">
                  <a:moveTo>
                    <a:pt x="0" y="0"/>
                  </a:moveTo>
                  <a:lnTo>
                    <a:pt x="57150" y="57150"/>
                  </a:lnTo>
                  <a:lnTo>
                    <a:pt x="57150" y="795020"/>
                  </a:lnTo>
                  <a:lnTo>
                    <a:pt x="0" y="732790"/>
                  </a:lnTo>
                  <a:lnTo>
                    <a:pt x="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12410" y="2211069"/>
              <a:ext cx="2399030" cy="62230"/>
            </a:xfrm>
            <a:custGeom>
              <a:avLst/>
              <a:gdLst/>
              <a:ahLst/>
              <a:cxnLst/>
              <a:rect l="l" t="t" r="r" b="b"/>
              <a:pathLst>
                <a:path w="2399029" h="62230">
                  <a:moveTo>
                    <a:pt x="2341880" y="0"/>
                  </a:moveTo>
                  <a:lnTo>
                    <a:pt x="0" y="0"/>
                  </a:lnTo>
                  <a:lnTo>
                    <a:pt x="57150" y="62229"/>
                  </a:lnTo>
                  <a:lnTo>
                    <a:pt x="2399030" y="62229"/>
                  </a:lnTo>
                  <a:lnTo>
                    <a:pt x="234188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12410" y="2211069"/>
              <a:ext cx="2399030" cy="62230"/>
            </a:xfrm>
            <a:custGeom>
              <a:avLst/>
              <a:gdLst/>
              <a:ahLst/>
              <a:cxnLst/>
              <a:rect l="l" t="t" r="r" b="b"/>
              <a:pathLst>
                <a:path w="2399029" h="62230">
                  <a:moveTo>
                    <a:pt x="2341880" y="0"/>
                  </a:moveTo>
                  <a:lnTo>
                    <a:pt x="2399030" y="62229"/>
                  </a:lnTo>
                  <a:lnTo>
                    <a:pt x="57150" y="62229"/>
                  </a:lnTo>
                  <a:lnTo>
                    <a:pt x="0" y="0"/>
                  </a:lnTo>
                  <a:lnTo>
                    <a:pt x="234188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54289" y="1478279"/>
              <a:ext cx="57150" cy="795020"/>
            </a:xfrm>
            <a:custGeom>
              <a:avLst/>
              <a:gdLst/>
              <a:ahLst/>
              <a:cxnLst/>
              <a:rect l="l" t="t" r="r" b="b"/>
              <a:pathLst>
                <a:path w="57150" h="795019">
                  <a:moveTo>
                    <a:pt x="0" y="0"/>
                  </a:moveTo>
                  <a:lnTo>
                    <a:pt x="0" y="732790"/>
                  </a:lnTo>
                  <a:lnTo>
                    <a:pt x="57150" y="795020"/>
                  </a:lnTo>
                  <a:lnTo>
                    <a:pt x="5715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54289" y="1478279"/>
              <a:ext cx="57150" cy="795020"/>
            </a:xfrm>
            <a:custGeom>
              <a:avLst/>
              <a:gdLst/>
              <a:ahLst/>
              <a:cxnLst/>
              <a:rect l="l" t="t" r="r" b="b"/>
              <a:pathLst>
                <a:path w="57150" h="795019">
                  <a:moveTo>
                    <a:pt x="0" y="0"/>
                  </a:moveTo>
                  <a:lnTo>
                    <a:pt x="57150" y="57150"/>
                  </a:lnTo>
                  <a:lnTo>
                    <a:pt x="57150" y="795020"/>
                  </a:lnTo>
                  <a:lnTo>
                    <a:pt x="0" y="732790"/>
                  </a:lnTo>
                  <a:lnTo>
                    <a:pt x="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2410" y="2211069"/>
              <a:ext cx="2399030" cy="62230"/>
            </a:xfrm>
            <a:custGeom>
              <a:avLst/>
              <a:gdLst/>
              <a:ahLst/>
              <a:cxnLst/>
              <a:rect l="l" t="t" r="r" b="b"/>
              <a:pathLst>
                <a:path w="2399029" h="62230">
                  <a:moveTo>
                    <a:pt x="2341880" y="0"/>
                  </a:moveTo>
                  <a:lnTo>
                    <a:pt x="0" y="0"/>
                  </a:lnTo>
                  <a:lnTo>
                    <a:pt x="57150" y="62229"/>
                  </a:lnTo>
                  <a:lnTo>
                    <a:pt x="2399030" y="62229"/>
                  </a:lnTo>
                  <a:lnTo>
                    <a:pt x="234188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2410" y="2211069"/>
              <a:ext cx="2399030" cy="62230"/>
            </a:xfrm>
            <a:custGeom>
              <a:avLst/>
              <a:gdLst/>
              <a:ahLst/>
              <a:cxnLst/>
              <a:rect l="l" t="t" r="r" b="b"/>
              <a:pathLst>
                <a:path w="2399029" h="62230">
                  <a:moveTo>
                    <a:pt x="2341880" y="0"/>
                  </a:moveTo>
                  <a:lnTo>
                    <a:pt x="2399030" y="62229"/>
                  </a:lnTo>
                  <a:lnTo>
                    <a:pt x="57150" y="62229"/>
                  </a:lnTo>
                  <a:lnTo>
                    <a:pt x="0" y="0"/>
                  </a:lnTo>
                  <a:lnTo>
                    <a:pt x="234188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54289" y="2726689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0" y="737870"/>
                  </a:lnTo>
                  <a:lnTo>
                    <a:pt x="57150" y="793750"/>
                  </a:lnTo>
                  <a:lnTo>
                    <a:pt x="5715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2410" y="2726689"/>
              <a:ext cx="2399030" cy="793750"/>
            </a:xfrm>
            <a:custGeom>
              <a:avLst/>
              <a:gdLst/>
              <a:ahLst/>
              <a:cxnLst/>
              <a:rect l="l" t="t" r="r" b="b"/>
              <a:pathLst>
                <a:path w="2399029" h="793750">
                  <a:moveTo>
                    <a:pt x="2341880" y="0"/>
                  </a:moveTo>
                  <a:lnTo>
                    <a:pt x="2399030" y="62230"/>
                  </a:lnTo>
                  <a:lnTo>
                    <a:pt x="2399030" y="793750"/>
                  </a:lnTo>
                  <a:lnTo>
                    <a:pt x="2341880" y="737870"/>
                  </a:lnTo>
                  <a:lnTo>
                    <a:pt x="2341880" y="0"/>
                  </a:lnTo>
                  <a:close/>
                </a:path>
                <a:path w="2399029" h="793750">
                  <a:moveTo>
                    <a:pt x="2341880" y="737870"/>
                  </a:moveTo>
                  <a:lnTo>
                    <a:pt x="2399030" y="793750"/>
                  </a:lnTo>
                  <a:lnTo>
                    <a:pt x="57150" y="793750"/>
                  </a:lnTo>
                  <a:lnTo>
                    <a:pt x="0" y="737870"/>
                  </a:lnTo>
                  <a:lnTo>
                    <a:pt x="2341880" y="73787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4289" y="2726689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0" y="737870"/>
                  </a:lnTo>
                  <a:lnTo>
                    <a:pt x="57150" y="793750"/>
                  </a:lnTo>
                  <a:lnTo>
                    <a:pt x="5715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4289" y="2726689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57150" y="62230"/>
                  </a:lnTo>
                  <a:lnTo>
                    <a:pt x="57150" y="793750"/>
                  </a:lnTo>
                  <a:lnTo>
                    <a:pt x="0" y="737870"/>
                  </a:lnTo>
                  <a:lnTo>
                    <a:pt x="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2410" y="3464559"/>
              <a:ext cx="2399030" cy="55880"/>
            </a:xfrm>
            <a:custGeom>
              <a:avLst/>
              <a:gdLst/>
              <a:ahLst/>
              <a:cxnLst/>
              <a:rect l="l" t="t" r="r" b="b"/>
              <a:pathLst>
                <a:path w="2399029" h="55879">
                  <a:moveTo>
                    <a:pt x="2341880" y="0"/>
                  </a:moveTo>
                  <a:lnTo>
                    <a:pt x="0" y="0"/>
                  </a:lnTo>
                  <a:lnTo>
                    <a:pt x="57150" y="55879"/>
                  </a:lnTo>
                  <a:lnTo>
                    <a:pt x="2399030" y="55879"/>
                  </a:lnTo>
                  <a:lnTo>
                    <a:pt x="234188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2410" y="2726689"/>
              <a:ext cx="2399030" cy="793750"/>
            </a:xfrm>
            <a:custGeom>
              <a:avLst/>
              <a:gdLst/>
              <a:ahLst/>
              <a:cxnLst/>
              <a:rect l="l" t="t" r="r" b="b"/>
              <a:pathLst>
                <a:path w="2399029" h="793750">
                  <a:moveTo>
                    <a:pt x="2341880" y="737870"/>
                  </a:moveTo>
                  <a:lnTo>
                    <a:pt x="2399030" y="793750"/>
                  </a:lnTo>
                  <a:lnTo>
                    <a:pt x="57150" y="793750"/>
                  </a:lnTo>
                  <a:lnTo>
                    <a:pt x="0" y="737870"/>
                  </a:lnTo>
                  <a:lnTo>
                    <a:pt x="2341880" y="737870"/>
                  </a:lnTo>
                  <a:close/>
                </a:path>
                <a:path w="2399029" h="793750">
                  <a:moveTo>
                    <a:pt x="0" y="0"/>
                  </a:moveTo>
                  <a:lnTo>
                    <a:pt x="2341880" y="0"/>
                  </a:lnTo>
                  <a:lnTo>
                    <a:pt x="2341880" y="737870"/>
                  </a:lnTo>
                  <a:lnTo>
                    <a:pt x="0" y="737870"/>
                  </a:lnTo>
                  <a:lnTo>
                    <a:pt x="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54289" y="3980180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0" y="737870"/>
                  </a:lnTo>
                  <a:lnTo>
                    <a:pt x="57150" y="793750"/>
                  </a:lnTo>
                  <a:lnTo>
                    <a:pt x="5715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12410" y="3980180"/>
              <a:ext cx="2399030" cy="793750"/>
            </a:xfrm>
            <a:custGeom>
              <a:avLst/>
              <a:gdLst/>
              <a:ahLst/>
              <a:cxnLst/>
              <a:rect l="l" t="t" r="r" b="b"/>
              <a:pathLst>
                <a:path w="2399029" h="793750">
                  <a:moveTo>
                    <a:pt x="2341880" y="0"/>
                  </a:moveTo>
                  <a:lnTo>
                    <a:pt x="2399030" y="62230"/>
                  </a:lnTo>
                  <a:lnTo>
                    <a:pt x="2399030" y="793750"/>
                  </a:lnTo>
                  <a:lnTo>
                    <a:pt x="2341880" y="737870"/>
                  </a:lnTo>
                  <a:lnTo>
                    <a:pt x="2341880" y="0"/>
                  </a:lnTo>
                  <a:close/>
                </a:path>
                <a:path w="2399029" h="793750">
                  <a:moveTo>
                    <a:pt x="2341880" y="737870"/>
                  </a:moveTo>
                  <a:lnTo>
                    <a:pt x="2399030" y="793750"/>
                  </a:lnTo>
                  <a:lnTo>
                    <a:pt x="57150" y="793750"/>
                  </a:lnTo>
                  <a:lnTo>
                    <a:pt x="0" y="737870"/>
                  </a:lnTo>
                  <a:lnTo>
                    <a:pt x="2341880" y="73787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54289" y="3980180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0" y="737870"/>
                  </a:lnTo>
                  <a:lnTo>
                    <a:pt x="57150" y="793750"/>
                  </a:lnTo>
                  <a:lnTo>
                    <a:pt x="5715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4289" y="3980180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57150" y="62230"/>
                  </a:lnTo>
                  <a:lnTo>
                    <a:pt x="57150" y="793750"/>
                  </a:lnTo>
                  <a:lnTo>
                    <a:pt x="0" y="737870"/>
                  </a:lnTo>
                  <a:lnTo>
                    <a:pt x="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12410" y="4718049"/>
              <a:ext cx="2399030" cy="55880"/>
            </a:xfrm>
            <a:custGeom>
              <a:avLst/>
              <a:gdLst/>
              <a:ahLst/>
              <a:cxnLst/>
              <a:rect l="l" t="t" r="r" b="b"/>
              <a:pathLst>
                <a:path w="2399029" h="55879">
                  <a:moveTo>
                    <a:pt x="2341880" y="0"/>
                  </a:moveTo>
                  <a:lnTo>
                    <a:pt x="0" y="0"/>
                  </a:lnTo>
                  <a:lnTo>
                    <a:pt x="57150" y="55880"/>
                  </a:lnTo>
                  <a:lnTo>
                    <a:pt x="2399030" y="55880"/>
                  </a:lnTo>
                  <a:lnTo>
                    <a:pt x="234188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12410" y="3980180"/>
              <a:ext cx="2399030" cy="793750"/>
            </a:xfrm>
            <a:custGeom>
              <a:avLst/>
              <a:gdLst/>
              <a:ahLst/>
              <a:cxnLst/>
              <a:rect l="l" t="t" r="r" b="b"/>
              <a:pathLst>
                <a:path w="2399029" h="793750">
                  <a:moveTo>
                    <a:pt x="2341880" y="737870"/>
                  </a:moveTo>
                  <a:lnTo>
                    <a:pt x="2399030" y="793750"/>
                  </a:lnTo>
                  <a:lnTo>
                    <a:pt x="57150" y="793750"/>
                  </a:lnTo>
                  <a:lnTo>
                    <a:pt x="0" y="737870"/>
                  </a:lnTo>
                  <a:lnTo>
                    <a:pt x="2341880" y="737870"/>
                  </a:lnTo>
                  <a:close/>
                </a:path>
                <a:path w="2399029" h="793750">
                  <a:moveTo>
                    <a:pt x="0" y="0"/>
                  </a:moveTo>
                  <a:lnTo>
                    <a:pt x="2341880" y="0"/>
                  </a:lnTo>
                  <a:lnTo>
                    <a:pt x="2341880" y="737870"/>
                  </a:lnTo>
                  <a:lnTo>
                    <a:pt x="0" y="737870"/>
                  </a:lnTo>
                  <a:lnTo>
                    <a:pt x="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54289" y="5233669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0" y="736599"/>
                  </a:lnTo>
                  <a:lnTo>
                    <a:pt x="57150" y="793749"/>
                  </a:lnTo>
                  <a:lnTo>
                    <a:pt x="5715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54289" y="5233669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57150" y="60959"/>
                  </a:lnTo>
                  <a:lnTo>
                    <a:pt x="57150" y="793749"/>
                  </a:lnTo>
                  <a:lnTo>
                    <a:pt x="0" y="736599"/>
                  </a:lnTo>
                  <a:lnTo>
                    <a:pt x="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12410" y="5970269"/>
              <a:ext cx="2399030" cy="57150"/>
            </a:xfrm>
            <a:custGeom>
              <a:avLst/>
              <a:gdLst/>
              <a:ahLst/>
              <a:cxnLst/>
              <a:rect l="l" t="t" r="r" b="b"/>
              <a:pathLst>
                <a:path w="2399029" h="57150">
                  <a:moveTo>
                    <a:pt x="2341880" y="0"/>
                  </a:moveTo>
                  <a:lnTo>
                    <a:pt x="0" y="0"/>
                  </a:lnTo>
                  <a:lnTo>
                    <a:pt x="57150" y="57149"/>
                  </a:lnTo>
                  <a:lnTo>
                    <a:pt x="2399030" y="57149"/>
                  </a:lnTo>
                  <a:lnTo>
                    <a:pt x="234188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2410" y="5970269"/>
              <a:ext cx="2399030" cy="57150"/>
            </a:xfrm>
            <a:custGeom>
              <a:avLst/>
              <a:gdLst/>
              <a:ahLst/>
              <a:cxnLst/>
              <a:rect l="l" t="t" r="r" b="b"/>
              <a:pathLst>
                <a:path w="2399029" h="57150">
                  <a:moveTo>
                    <a:pt x="2341880" y="0"/>
                  </a:moveTo>
                  <a:lnTo>
                    <a:pt x="2399030" y="57149"/>
                  </a:lnTo>
                  <a:lnTo>
                    <a:pt x="57150" y="57149"/>
                  </a:lnTo>
                  <a:lnTo>
                    <a:pt x="0" y="0"/>
                  </a:lnTo>
                  <a:lnTo>
                    <a:pt x="234188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54289" y="5233669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0" y="736599"/>
                  </a:lnTo>
                  <a:lnTo>
                    <a:pt x="57150" y="793749"/>
                  </a:lnTo>
                  <a:lnTo>
                    <a:pt x="5715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54289" y="5233669"/>
              <a:ext cx="57150" cy="793750"/>
            </a:xfrm>
            <a:custGeom>
              <a:avLst/>
              <a:gdLst/>
              <a:ahLst/>
              <a:cxnLst/>
              <a:rect l="l" t="t" r="r" b="b"/>
              <a:pathLst>
                <a:path w="57150" h="793750">
                  <a:moveTo>
                    <a:pt x="0" y="0"/>
                  </a:moveTo>
                  <a:lnTo>
                    <a:pt x="57150" y="60959"/>
                  </a:lnTo>
                  <a:lnTo>
                    <a:pt x="57150" y="793749"/>
                  </a:lnTo>
                  <a:lnTo>
                    <a:pt x="0" y="736599"/>
                  </a:lnTo>
                  <a:lnTo>
                    <a:pt x="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12410" y="5970269"/>
              <a:ext cx="2399030" cy="57150"/>
            </a:xfrm>
            <a:custGeom>
              <a:avLst/>
              <a:gdLst/>
              <a:ahLst/>
              <a:cxnLst/>
              <a:rect l="l" t="t" r="r" b="b"/>
              <a:pathLst>
                <a:path w="2399029" h="57150">
                  <a:moveTo>
                    <a:pt x="2341880" y="0"/>
                  </a:moveTo>
                  <a:lnTo>
                    <a:pt x="0" y="0"/>
                  </a:lnTo>
                  <a:lnTo>
                    <a:pt x="57150" y="57149"/>
                  </a:lnTo>
                  <a:lnTo>
                    <a:pt x="2399030" y="57149"/>
                  </a:lnTo>
                  <a:lnTo>
                    <a:pt x="2341880" y="0"/>
                  </a:lnTo>
                  <a:close/>
                </a:path>
              </a:pathLst>
            </a:custGeom>
            <a:solidFill>
              <a:srgbClr val="95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12410" y="5970269"/>
              <a:ext cx="2399030" cy="57150"/>
            </a:xfrm>
            <a:custGeom>
              <a:avLst/>
              <a:gdLst/>
              <a:ahLst/>
              <a:cxnLst/>
              <a:rect l="l" t="t" r="r" b="b"/>
              <a:pathLst>
                <a:path w="2399029" h="57150">
                  <a:moveTo>
                    <a:pt x="2341880" y="0"/>
                  </a:moveTo>
                  <a:lnTo>
                    <a:pt x="2399030" y="57149"/>
                  </a:lnTo>
                  <a:lnTo>
                    <a:pt x="57150" y="57149"/>
                  </a:lnTo>
                  <a:lnTo>
                    <a:pt x="0" y="0"/>
                  </a:lnTo>
                  <a:lnTo>
                    <a:pt x="2341880" y="0"/>
                  </a:lnTo>
                  <a:close/>
                </a:path>
              </a:pathLst>
            </a:custGeom>
            <a:ln w="10316">
              <a:solidFill>
                <a:srgbClr val="1E19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317568" y="2956560"/>
            <a:ext cx="23317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90"/>
              </a:spcBef>
              <a:tabLst>
                <a:tab pos="1026794" algn="l"/>
                <a:tab pos="1689100" algn="l"/>
              </a:tabLst>
            </a:pPr>
            <a:r>
              <a:rPr sz="1350" spc="-585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3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á</a:t>
            </a:r>
            <a:r>
              <a:rPr sz="13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q</a:t>
            </a:r>
            <a:r>
              <a:rPr sz="13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u</a:t>
            </a:r>
            <a:r>
              <a:rPr sz="13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160" dirty="0">
                <a:solidFill>
                  <a:srgbClr val="1E1916"/>
                </a:solidFill>
                <a:latin typeface="Arial"/>
                <a:cs typeface="Arial"/>
              </a:rPr>
              <a:t>i</a:t>
            </a:r>
            <a:r>
              <a:rPr sz="13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n</a:t>
            </a:r>
            <a:r>
              <a:rPr sz="135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a	</a:t>
            </a:r>
            <a:r>
              <a:rPr sz="1350" spc="-470" dirty="0">
                <a:solidFill>
                  <a:srgbClr val="1E1916"/>
                </a:solidFill>
                <a:latin typeface="Arial"/>
                <a:cs typeface="Arial"/>
              </a:rPr>
              <a:t>V</a:t>
            </a:r>
            <a:r>
              <a:rPr sz="13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160" dirty="0">
                <a:solidFill>
                  <a:srgbClr val="1E1916"/>
                </a:solidFill>
                <a:latin typeface="Arial"/>
                <a:cs typeface="Arial"/>
              </a:rPr>
              <a:t>i  </a:t>
            </a:r>
            <a:r>
              <a:rPr sz="1350" spc="-235" dirty="0">
                <a:solidFill>
                  <a:srgbClr val="1E1916"/>
                </a:solidFill>
                <a:latin typeface="Arial"/>
                <a:cs typeface="Arial"/>
              </a:rPr>
              <a:t>r   </a:t>
            </a:r>
            <a:r>
              <a:rPr sz="1350" spc="-195" dirty="0">
                <a:solidFill>
                  <a:srgbClr val="1E1916"/>
                </a:solidFill>
                <a:latin typeface="Arial"/>
                <a:cs typeface="Arial"/>
              </a:rPr>
              <a:t>t</a:t>
            </a:r>
            <a:r>
              <a:rPr sz="1350" spc="-6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u</a:t>
            </a:r>
            <a:r>
              <a:rPr sz="135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3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160" dirty="0">
                <a:solidFill>
                  <a:srgbClr val="1E1916"/>
                </a:solidFill>
                <a:latin typeface="Arial"/>
                <a:cs typeface="Arial"/>
              </a:rPr>
              <a:t>l	</a:t>
            </a:r>
            <a:r>
              <a:rPr sz="1350" spc="-355" dirty="0">
                <a:solidFill>
                  <a:srgbClr val="1E1916"/>
                </a:solidFill>
                <a:latin typeface="Arial"/>
                <a:cs typeface="Arial"/>
              </a:rPr>
              <a:t>J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3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55" dirty="0">
                <a:solidFill>
                  <a:srgbClr val="1E1916"/>
                </a:solidFill>
                <a:latin typeface="Arial"/>
                <a:cs typeface="Arial"/>
              </a:rPr>
              <a:t>v</a:t>
            </a:r>
            <a:r>
              <a:rPr sz="1350" spc="-34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2409" y="5233670"/>
            <a:ext cx="2341880" cy="736600"/>
          </a:xfrm>
          <a:prstGeom prst="rect">
            <a:avLst/>
          </a:prstGeom>
          <a:ln w="10316">
            <a:solidFill>
              <a:srgbClr val="1E191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753110">
              <a:lnSpc>
                <a:spcPct val="100000"/>
              </a:lnSpc>
            </a:pPr>
            <a:r>
              <a:rPr sz="1350" spc="-509" dirty="0">
                <a:solidFill>
                  <a:srgbClr val="1E1916"/>
                </a:solidFill>
                <a:latin typeface="Arial"/>
                <a:cs typeface="Arial"/>
              </a:rPr>
              <a:t>H</a:t>
            </a:r>
            <a:r>
              <a:rPr sz="1350" spc="9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350" spc="9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235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350" spc="8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509" dirty="0">
                <a:solidFill>
                  <a:srgbClr val="1E1916"/>
                </a:solidFill>
                <a:latin typeface="Arial"/>
                <a:cs typeface="Arial"/>
              </a:rPr>
              <a:t>w</a:t>
            </a:r>
            <a:r>
              <a:rPr sz="1350" spc="10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350" spc="8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235" dirty="0">
                <a:solidFill>
                  <a:srgbClr val="1E1916"/>
                </a:solidFill>
                <a:latin typeface="Arial"/>
                <a:cs typeface="Arial"/>
              </a:rPr>
              <a:t>r</a:t>
            </a:r>
            <a:r>
              <a:rPr sz="1350" spc="-14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17568" y="4210050"/>
            <a:ext cx="23317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0"/>
              </a:spcBef>
              <a:tabLst>
                <a:tab pos="1123950" algn="l"/>
              </a:tabLst>
            </a:pPr>
            <a:r>
              <a:rPr sz="1350" spc="-470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r>
              <a:rPr sz="13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160" dirty="0">
                <a:solidFill>
                  <a:srgbClr val="1E1916"/>
                </a:solidFill>
                <a:latin typeface="Arial"/>
                <a:cs typeface="Arial"/>
              </a:rPr>
              <a:t>i  </a:t>
            </a:r>
            <a:r>
              <a:rPr sz="1350" spc="-355" dirty="0">
                <a:solidFill>
                  <a:srgbClr val="1E1916"/>
                </a:solidFill>
                <a:latin typeface="Arial"/>
                <a:cs typeface="Arial"/>
              </a:rPr>
              <a:t>s                   </a:t>
            </a:r>
            <a:r>
              <a:rPr sz="1350" spc="-195" dirty="0">
                <a:solidFill>
                  <a:srgbClr val="1E1916"/>
                </a:solidFill>
                <a:latin typeface="Arial"/>
                <a:cs typeface="Arial"/>
              </a:rPr>
              <a:t>t</a:t>
            </a:r>
            <a:r>
              <a:rPr sz="1350" spc="-3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35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585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3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a	</a:t>
            </a:r>
            <a:r>
              <a:rPr sz="1350" spc="-55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35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p</a:t>
            </a:r>
            <a:r>
              <a:rPr sz="135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3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235" dirty="0">
                <a:solidFill>
                  <a:srgbClr val="1E1916"/>
                </a:solidFill>
                <a:latin typeface="Arial"/>
                <a:cs typeface="Arial"/>
              </a:rPr>
              <a:t>r 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55" dirty="0">
                <a:solidFill>
                  <a:srgbClr val="1E1916"/>
                </a:solidFill>
                <a:latin typeface="Arial"/>
                <a:cs typeface="Arial"/>
              </a:rPr>
              <a:t>c </a:t>
            </a:r>
            <a:r>
              <a:rPr sz="1350" spc="-160" dirty="0">
                <a:solidFill>
                  <a:srgbClr val="1E1916"/>
                </a:solidFill>
                <a:latin typeface="Arial"/>
                <a:cs typeface="Arial"/>
              </a:rPr>
              <a:t>i</a:t>
            </a:r>
            <a:r>
              <a:rPr sz="1350" spc="-4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35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n</a:t>
            </a:r>
            <a:r>
              <a:rPr sz="13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9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35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160" dirty="0">
                <a:solidFill>
                  <a:srgbClr val="1E1916"/>
                </a:solidFill>
                <a:latin typeface="Arial"/>
                <a:cs typeface="Arial"/>
              </a:rPr>
              <a:t>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12409" y="1478280"/>
            <a:ext cx="2341880" cy="732790"/>
          </a:xfrm>
          <a:prstGeom prst="rect">
            <a:avLst/>
          </a:prstGeom>
          <a:ln w="10316">
            <a:solidFill>
              <a:srgbClr val="1E191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768350">
              <a:lnSpc>
                <a:spcPct val="100000"/>
              </a:lnSpc>
            </a:pPr>
            <a:r>
              <a:rPr lang="pt-BR" sz="1350" spc="-47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lang="pt-BR" sz="1350" spc="8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lang="pt-BR" sz="1350" spc="-390" dirty="0">
                <a:solidFill>
                  <a:srgbClr val="1E1916"/>
                </a:solidFill>
                <a:latin typeface="Arial"/>
                <a:cs typeface="Arial"/>
              </a:rPr>
              <a:t>p</a:t>
            </a:r>
            <a:r>
              <a:rPr lang="pt-BR" sz="1350" spc="9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lang="pt-BR" sz="1350" spc="-160" dirty="0">
                <a:solidFill>
                  <a:srgbClr val="1E1916"/>
                </a:solidFill>
                <a:latin typeface="Arial"/>
                <a:cs typeface="Arial"/>
              </a:rPr>
              <a:t>l i</a:t>
            </a:r>
            <a:r>
              <a:rPr lang="pt-BR" sz="1350" spc="-8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lang="pt-BR" sz="1350" spc="-355" dirty="0">
                <a:solidFill>
                  <a:srgbClr val="1E1916"/>
                </a:solidFill>
                <a:latin typeface="Arial"/>
                <a:cs typeface="Arial"/>
              </a:rPr>
              <a:t>c </a:t>
            </a:r>
            <a:r>
              <a:rPr lang="pt-BR" sz="1350" spc="-39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lang="pt-BR" sz="1350" spc="10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lang="pt-BR" sz="1350" spc="-355" dirty="0">
                <a:solidFill>
                  <a:srgbClr val="1E1916"/>
                </a:solidFill>
                <a:latin typeface="Arial"/>
                <a:cs typeface="Arial"/>
              </a:rPr>
              <a:t>ç </a:t>
            </a:r>
            <a:r>
              <a:rPr lang="pt-BR" sz="1350" spc="-390" dirty="0">
                <a:solidFill>
                  <a:srgbClr val="1E1916"/>
                </a:solidFill>
                <a:latin typeface="Arial"/>
                <a:cs typeface="Arial"/>
              </a:rPr>
              <a:t>ã</a:t>
            </a:r>
            <a:r>
              <a:rPr lang="pt-BR" sz="1350" spc="9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lang="pt-BR" sz="1350" spc="-39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02350" y="2293619"/>
            <a:ext cx="763270" cy="2913380"/>
          </a:xfrm>
          <a:custGeom>
            <a:avLst/>
            <a:gdLst/>
            <a:ahLst/>
            <a:cxnLst/>
            <a:rect l="l" t="t" r="r" b="b"/>
            <a:pathLst>
              <a:path w="763270" h="2913379">
                <a:moveTo>
                  <a:pt x="267970" y="2780030"/>
                </a:moveTo>
                <a:lnTo>
                  <a:pt x="185420" y="2780030"/>
                </a:lnTo>
                <a:lnTo>
                  <a:pt x="185420" y="2505710"/>
                </a:lnTo>
                <a:lnTo>
                  <a:pt x="71120" y="2505710"/>
                </a:lnTo>
                <a:lnTo>
                  <a:pt x="71120" y="2780030"/>
                </a:lnTo>
                <a:lnTo>
                  <a:pt x="0" y="2780030"/>
                </a:lnTo>
                <a:lnTo>
                  <a:pt x="128270" y="2913380"/>
                </a:lnTo>
                <a:lnTo>
                  <a:pt x="267970" y="2780030"/>
                </a:lnTo>
                <a:close/>
              </a:path>
              <a:path w="763270" h="2913379">
                <a:moveTo>
                  <a:pt x="267970" y="1526540"/>
                </a:moveTo>
                <a:lnTo>
                  <a:pt x="185420" y="1526540"/>
                </a:lnTo>
                <a:lnTo>
                  <a:pt x="185420" y="1248410"/>
                </a:lnTo>
                <a:lnTo>
                  <a:pt x="71120" y="1248410"/>
                </a:lnTo>
                <a:lnTo>
                  <a:pt x="71120" y="1526540"/>
                </a:lnTo>
                <a:lnTo>
                  <a:pt x="0" y="1526540"/>
                </a:lnTo>
                <a:lnTo>
                  <a:pt x="128270" y="1661160"/>
                </a:lnTo>
                <a:lnTo>
                  <a:pt x="267970" y="1526540"/>
                </a:lnTo>
                <a:close/>
              </a:path>
              <a:path w="763270" h="2913379">
                <a:moveTo>
                  <a:pt x="267970" y="278130"/>
                </a:moveTo>
                <a:lnTo>
                  <a:pt x="185420" y="278130"/>
                </a:lnTo>
                <a:lnTo>
                  <a:pt x="185420" y="0"/>
                </a:lnTo>
                <a:lnTo>
                  <a:pt x="71120" y="0"/>
                </a:lnTo>
                <a:lnTo>
                  <a:pt x="71120" y="278130"/>
                </a:lnTo>
                <a:lnTo>
                  <a:pt x="0" y="278130"/>
                </a:lnTo>
                <a:lnTo>
                  <a:pt x="128270" y="407670"/>
                </a:lnTo>
                <a:lnTo>
                  <a:pt x="267970" y="278130"/>
                </a:lnTo>
                <a:close/>
              </a:path>
              <a:path w="763270" h="2913379">
                <a:moveTo>
                  <a:pt x="763270" y="2635250"/>
                </a:moveTo>
                <a:lnTo>
                  <a:pt x="628650" y="2505710"/>
                </a:lnTo>
                <a:lnTo>
                  <a:pt x="494030" y="2635250"/>
                </a:lnTo>
                <a:lnTo>
                  <a:pt x="571500" y="2635250"/>
                </a:lnTo>
                <a:lnTo>
                  <a:pt x="571500" y="2913380"/>
                </a:lnTo>
                <a:lnTo>
                  <a:pt x="685800" y="2913380"/>
                </a:lnTo>
                <a:lnTo>
                  <a:pt x="685800" y="2635250"/>
                </a:lnTo>
                <a:lnTo>
                  <a:pt x="763270" y="2635250"/>
                </a:lnTo>
                <a:close/>
              </a:path>
              <a:path w="763270" h="2913379">
                <a:moveTo>
                  <a:pt x="763270" y="1381760"/>
                </a:moveTo>
                <a:lnTo>
                  <a:pt x="628650" y="1248410"/>
                </a:lnTo>
                <a:lnTo>
                  <a:pt x="494030" y="1381760"/>
                </a:lnTo>
                <a:lnTo>
                  <a:pt x="571500" y="1381760"/>
                </a:lnTo>
                <a:lnTo>
                  <a:pt x="571500" y="1661160"/>
                </a:lnTo>
                <a:lnTo>
                  <a:pt x="685800" y="1661160"/>
                </a:lnTo>
                <a:lnTo>
                  <a:pt x="685800" y="1381760"/>
                </a:lnTo>
                <a:lnTo>
                  <a:pt x="763270" y="1381760"/>
                </a:lnTo>
                <a:close/>
              </a:path>
              <a:path w="763270" h="2913379">
                <a:moveTo>
                  <a:pt x="763270" y="134620"/>
                </a:moveTo>
                <a:lnTo>
                  <a:pt x="628650" y="0"/>
                </a:lnTo>
                <a:lnTo>
                  <a:pt x="494030" y="134620"/>
                </a:lnTo>
                <a:lnTo>
                  <a:pt x="571500" y="134620"/>
                </a:lnTo>
                <a:lnTo>
                  <a:pt x="571500" y="407670"/>
                </a:lnTo>
                <a:lnTo>
                  <a:pt x="685800" y="407670"/>
                </a:lnTo>
                <a:lnTo>
                  <a:pt x="685800" y="134620"/>
                </a:lnTo>
                <a:lnTo>
                  <a:pt x="763270" y="134620"/>
                </a:lnTo>
                <a:close/>
              </a:path>
            </a:pathLst>
          </a:custGeom>
          <a:solidFill>
            <a:srgbClr val="1E19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4958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8295" algn="l"/>
              </a:tabLst>
            </a:pPr>
            <a:r>
              <a:rPr spc="-5" dirty="0">
                <a:solidFill>
                  <a:srgbClr val="000000"/>
                </a:solidFill>
              </a:rPr>
              <a:t>Estr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ra </a:t>
            </a:r>
            <a:r>
              <a:rPr spc="-1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 u</a:t>
            </a:r>
            <a:r>
              <a:rPr dirty="0">
                <a:solidFill>
                  <a:srgbClr val="000000"/>
                </a:solidFill>
              </a:rPr>
              <a:t>m	</a:t>
            </a:r>
            <a:r>
              <a:rPr spc="-5" dirty="0">
                <a:solidFill>
                  <a:srgbClr val="000000"/>
                </a:solidFill>
              </a:rPr>
              <a:t>SO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4959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Máquinas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Multinível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4951" y="2279710"/>
          <a:ext cx="3657600" cy="3816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1029969" marR="419734" indent="-683260">
                        <a:lnSpc>
                          <a:spcPts val="2330"/>
                        </a:lnSpc>
                        <a:spcBef>
                          <a:spcPts val="107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Bases de dados,</a:t>
                      </a:r>
                      <a:r>
                        <a:rPr sz="20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jogos,  Editoração...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53769" marR="350520" indent="-674370">
                        <a:lnSpc>
                          <a:spcPts val="2330"/>
                        </a:lnSpc>
                        <a:spcBef>
                          <a:spcPts val="77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Compiladores, Editores,  Montadores...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Sistema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Operacional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Linguagem de</a:t>
                      </a:r>
                      <a:r>
                        <a:rPr sz="20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Máquina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Microinstruções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Dispositivos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Físicos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430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181600" y="2286000"/>
            <a:ext cx="685800" cy="3810000"/>
          </a:xfrm>
          <a:custGeom>
            <a:avLst/>
            <a:gdLst/>
            <a:ahLst/>
            <a:cxnLst/>
            <a:rect l="l" t="t" r="r" b="b"/>
            <a:pathLst>
              <a:path w="685800" h="3810000">
                <a:moveTo>
                  <a:pt x="0" y="2362200"/>
                </a:moveTo>
                <a:lnTo>
                  <a:pt x="63958" y="2364883"/>
                </a:lnTo>
                <a:lnTo>
                  <a:pt x="125908" y="2372479"/>
                </a:lnTo>
                <a:lnTo>
                  <a:pt x="183839" y="2384300"/>
                </a:lnTo>
                <a:lnTo>
                  <a:pt x="235743" y="2399665"/>
                </a:lnTo>
                <a:lnTo>
                  <a:pt x="279610" y="2417886"/>
                </a:lnTo>
                <a:lnTo>
                  <a:pt x="313432" y="2438280"/>
                </a:lnTo>
                <a:lnTo>
                  <a:pt x="342900" y="2482850"/>
                </a:lnTo>
                <a:lnTo>
                  <a:pt x="342900" y="2965450"/>
                </a:lnTo>
                <a:lnTo>
                  <a:pt x="350601" y="2987771"/>
                </a:lnTo>
                <a:lnTo>
                  <a:pt x="406189" y="3029855"/>
                </a:lnTo>
                <a:lnTo>
                  <a:pt x="450056" y="3048158"/>
                </a:lnTo>
                <a:lnTo>
                  <a:pt x="501960" y="3063664"/>
                </a:lnTo>
                <a:lnTo>
                  <a:pt x="559891" y="3075642"/>
                </a:lnTo>
                <a:lnTo>
                  <a:pt x="621841" y="3083364"/>
                </a:lnTo>
                <a:lnTo>
                  <a:pt x="685800" y="3086100"/>
                </a:lnTo>
                <a:lnTo>
                  <a:pt x="621841" y="3088783"/>
                </a:lnTo>
                <a:lnTo>
                  <a:pt x="559891" y="3096379"/>
                </a:lnTo>
                <a:lnTo>
                  <a:pt x="501960" y="3108200"/>
                </a:lnTo>
                <a:lnTo>
                  <a:pt x="450056" y="3123565"/>
                </a:lnTo>
                <a:lnTo>
                  <a:pt x="406189" y="3141786"/>
                </a:lnTo>
                <a:lnTo>
                  <a:pt x="372367" y="3162180"/>
                </a:lnTo>
                <a:lnTo>
                  <a:pt x="342900" y="3206750"/>
                </a:lnTo>
                <a:lnTo>
                  <a:pt x="342900" y="3689350"/>
                </a:lnTo>
                <a:lnTo>
                  <a:pt x="335198" y="3711671"/>
                </a:lnTo>
                <a:lnTo>
                  <a:pt x="279610" y="3753755"/>
                </a:lnTo>
                <a:lnTo>
                  <a:pt x="235743" y="3772058"/>
                </a:lnTo>
                <a:lnTo>
                  <a:pt x="183839" y="3787564"/>
                </a:lnTo>
                <a:lnTo>
                  <a:pt x="125908" y="3799542"/>
                </a:lnTo>
                <a:lnTo>
                  <a:pt x="63958" y="3807264"/>
                </a:lnTo>
                <a:lnTo>
                  <a:pt x="0" y="3810000"/>
                </a:lnTo>
              </a:path>
              <a:path w="685800" h="3810000">
                <a:moveTo>
                  <a:pt x="0" y="838200"/>
                </a:moveTo>
                <a:lnTo>
                  <a:pt x="63958" y="840883"/>
                </a:lnTo>
                <a:lnTo>
                  <a:pt x="125908" y="848479"/>
                </a:lnTo>
                <a:lnTo>
                  <a:pt x="183839" y="860300"/>
                </a:lnTo>
                <a:lnTo>
                  <a:pt x="235743" y="875665"/>
                </a:lnTo>
                <a:lnTo>
                  <a:pt x="279610" y="893886"/>
                </a:lnTo>
                <a:lnTo>
                  <a:pt x="313432" y="914280"/>
                </a:lnTo>
                <a:lnTo>
                  <a:pt x="342900" y="958850"/>
                </a:lnTo>
                <a:lnTo>
                  <a:pt x="342900" y="1441450"/>
                </a:lnTo>
                <a:lnTo>
                  <a:pt x="350601" y="1463771"/>
                </a:lnTo>
                <a:lnTo>
                  <a:pt x="406189" y="1505855"/>
                </a:lnTo>
                <a:lnTo>
                  <a:pt x="450056" y="1524158"/>
                </a:lnTo>
                <a:lnTo>
                  <a:pt x="501960" y="1539664"/>
                </a:lnTo>
                <a:lnTo>
                  <a:pt x="559891" y="1551642"/>
                </a:lnTo>
                <a:lnTo>
                  <a:pt x="621841" y="1559364"/>
                </a:lnTo>
                <a:lnTo>
                  <a:pt x="685800" y="1562100"/>
                </a:lnTo>
                <a:lnTo>
                  <a:pt x="621841" y="1564835"/>
                </a:lnTo>
                <a:lnTo>
                  <a:pt x="559891" y="1572557"/>
                </a:lnTo>
                <a:lnTo>
                  <a:pt x="501960" y="1584535"/>
                </a:lnTo>
                <a:lnTo>
                  <a:pt x="450056" y="1600041"/>
                </a:lnTo>
                <a:lnTo>
                  <a:pt x="406189" y="1618344"/>
                </a:lnTo>
                <a:lnTo>
                  <a:pt x="372367" y="1638716"/>
                </a:lnTo>
                <a:lnTo>
                  <a:pt x="342900" y="1682750"/>
                </a:lnTo>
                <a:lnTo>
                  <a:pt x="342900" y="2165350"/>
                </a:lnTo>
                <a:lnTo>
                  <a:pt x="335198" y="2188036"/>
                </a:lnTo>
                <a:lnTo>
                  <a:pt x="279610" y="2230313"/>
                </a:lnTo>
                <a:lnTo>
                  <a:pt x="235743" y="2248535"/>
                </a:lnTo>
                <a:lnTo>
                  <a:pt x="183839" y="2263899"/>
                </a:lnTo>
                <a:lnTo>
                  <a:pt x="125908" y="2275720"/>
                </a:lnTo>
                <a:lnTo>
                  <a:pt x="63958" y="2283316"/>
                </a:lnTo>
                <a:lnTo>
                  <a:pt x="0" y="2286000"/>
                </a:lnTo>
              </a:path>
              <a:path w="685800" h="3810000">
                <a:moveTo>
                  <a:pt x="0" y="0"/>
                </a:moveTo>
                <a:lnTo>
                  <a:pt x="63958" y="1542"/>
                </a:lnTo>
                <a:lnTo>
                  <a:pt x="125908" y="5913"/>
                </a:lnTo>
                <a:lnTo>
                  <a:pt x="183839" y="12724"/>
                </a:lnTo>
                <a:lnTo>
                  <a:pt x="235743" y="21590"/>
                </a:lnTo>
                <a:lnTo>
                  <a:pt x="279610" y="32122"/>
                </a:lnTo>
                <a:lnTo>
                  <a:pt x="335198" y="56639"/>
                </a:lnTo>
                <a:lnTo>
                  <a:pt x="342900" y="69850"/>
                </a:lnTo>
                <a:lnTo>
                  <a:pt x="342900" y="349250"/>
                </a:lnTo>
                <a:lnTo>
                  <a:pt x="352897" y="363916"/>
                </a:lnTo>
                <a:lnTo>
                  <a:pt x="423876" y="391137"/>
                </a:lnTo>
                <a:lnTo>
                  <a:pt x="478860" y="402404"/>
                </a:lnTo>
                <a:lnTo>
                  <a:pt x="542841" y="411250"/>
                </a:lnTo>
                <a:lnTo>
                  <a:pt x="612821" y="417030"/>
                </a:lnTo>
                <a:lnTo>
                  <a:pt x="685800" y="419100"/>
                </a:lnTo>
                <a:lnTo>
                  <a:pt x="621841" y="420642"/>
                </a:lnTo>
                <a:lnTo>
                  <a:pt x="559891" y="425013"/>
                </a:lnTo>
                <a:lnTo>
                  <a:pt x="501960" y="431824"/>
                </a:lnTo>
                <a:lnTo>
                  <a:pt x="450056" y="440690"/>
                </a:lnTo>
                <a:lnTo>
                  <a:pt x="406189" y="451222"/>
                </a:lnTo>
                <a:lnTo>
                  <a:pt x="350601" y="475739"/>
                </a:lnTo>
                <a:lnTo>
                  <a:pt x="342900" y="488950"/>
                </a:lnTo>
                <a:lnTo>
                  <a:pt x="342900" y="768350"/>
                </a:lnTo>
                <a:lnTo>
                  <a:pt x="332902" y="783016"/>
                </a:lnTo>
                <a:lnTo>
                  <a:pt x="261923" y="810237"/>
                </a:lnTo>
                <a:lnTo>
                  <a:pt x="206939" y="821504"/>
                </a:lnTo>
                <a:lnTo>
                  <a:pt x="142958" y="830350"/>
                </a:lnTo>
                <a:lnTo>
                  <a:pt x="72978" y="836130"/>
                </a:lnTo>
                <a:lnTo>
                  <a:pt x="0" y="838200"/>
                </a:lnTo>
              </a:path>
            </a:pathLst>
          </a:custGeom>
          <a:ln w="50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25820" y="2317750"/>
            <a:ext cx="1986914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APLICAÇÕES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ahoma"/>
              <a:cs typeface="Tahoma"/>
            </a:endParaRPr>
          </a:p>
          <a:p>
            <a:pPr marL="346075" marR="175260" indent="-264160">
              <a:lnSpc>
                <a:spcPts val="2790"/>
              </a:lnSpc>
            </a:pPr>
            <a:r>
              <a:rPr sz="2400" b="1" spc="-5" dirty="0">
                <a:latin typeface="Tahoma"/>
                <a:cs typeface="Tahoma"/>
              </a:rPr>
              <a:t>S</a:t>
            </a:r>
            <a:r>
              <a:rPr sz="2400" b="1" spc="-10" dirty="0">
                <a:latin typeface="Tahoma"/>
                <a:cs typeface="Tahoma"/>
              </a:rPr>
              <a:t>O</a:t>
            </a:r>
            <a:r>
              <a:rPr sz="2400" b="1" dirty="0">
                <a:latin typeface="Tahoma"/>
                <a:cs typeface="Tahoma"/>
              </a:rPr>
              <a:t>F</a:t>
            </a:r>
            <a:r>
              <a:rPr sz="2400" b="1" spc="-5" dirty="0">
                <a:latin typeface="Tahoma"/>
                <a:cs typeface="Tahoma"/>
              </a:rPr>
              <a:t>T</a:t>
            </a:r>
            <a:r>
              <a:rPr sz="2400" b="1" dirty="0">
                <a:latin typeface="Tahoma"/>
                <a:cs typeface="Tahoma"/>
              </a:rPr>
              <a:t>W</a:t>
            </a:r>
            <a:r>
              <a:rPr sz="2400" b="1" spc="-5" dirty="0">
                <a:latin typeface="Tahoma"/>
                <a:cs typeface="Tahoma"/>
              </a:rPr>
              <a:t>AR</a:t>
            </a:r>
            <a:r>
              <a:rPr sz="2400" b="1" dirty="0">
                <a:latin typeface="Tahoma"/>
                <a:cs typeface="Tahoma"/>
              </a:rPr>
              <a:t>E  </a:t>
            </a:r>
            <a:r>
              <a:rPr sz="2400" b="1" spc="-5" dirty="0">
                <a:latin typeface="Tahoma"/>
                <a:cs typeface="Tahoma"/>
              </a:rPr>
              <a:t>BÁSICO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ahoma"/>
              <a:cs typeface="Tahoma"/>
            </a:endParaRPr>
          </a:p>
          <a:p>
            <a:pPr marL="29845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HARDWARE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5269" y="636657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904336"/>
            <a:ext cx="8651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Aula </a:t>
            </a:r>
            <a:r>
              <a:rPr spc="-5" dirty="0">
                <a:solidFill>
                  <a:srgbClr val="FF0000"/>
                </a:solidFill>
              </a:rPr>
              <a:t>de </a:t>
            </a:r>
            <a:r>
              <a:rPr spc="-5" dirty="0" err="1">
                <a:solidFill>
                  <a:srgbClr val="FF0000"/>
                </a:solidFill>
              </a:rPr>
              <a:t>Hoje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5269" y="636657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9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770" y="1813559"/>
            <a:ext cx="4890770" cy="252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40690">
              <a:lnSpc>
                <a:spcPts val="3310"/>
              </a:lnSpc>
              <a:spcBef>
                <a:spcPts val="100"/>
              </a:spcBef>
              <a:buAutoNum type="arabicPeriod"/>
              <a:tabLst>
                <a:tab pos="453390" algn="l"/>
              </a:tabLst>
            </a:pP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Introdução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60"/>
              </a:lnSpc>
              <a:buAutoNum type="arabicPeriod"/>
              <a:tabLst>
                <a:tab pos="680085" algn="l"/>
              </a:tabLst>
            </a:pP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Sistema</a:t>
            </a:r>
            <a:r>
              <a:rPr sz="2800" b="1" spc="-65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Computacional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54"/>
              </a:lnSpc>
              <a:buAutoNum type="arabicPeriod"/>
              <a:tabLst>
                <a:tab pos="680085" algn="l"/>
              </a:tabLst>
            </a:pPr>
            <a:r>
              <a:rPr sz="2800" b="1" dirty="0">
                <a:solidFill>
                  <a:srgbClr val="BFBFB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importância do</a:t>
            </a:r>
            <a:r>
              <a:rPr sz="2800" b="1" spc="-50" dirty="0">
                <a:solidFill>
                  <a:srgbClr val="BFBFB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BFBFB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54"/>
              </a:lnSpc>
              <a:buAutoNum type="arabicPeriod"/>
              <a:tabLst>
                <a:tab pos="680085" algn="l"/>
              </a:tabLst>
            </a:pP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Definição do</a:t>
            </a:r>
            <a:r>
              <a:rPr sz="2800" b="1" spc="-1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260"/>
              </a:lnSpc>
              <a:buAutoNum type="arabicPeriod"/>
              <a:tabLst>
                <a:tab pos="680085" algn="l"/>
              </a:tabLst>
            </a:pP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interação com </a:t>
            </a: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o</a:t>
            </a:r>
            <a:r>
              <a:rPr sz="2800" b="1" spc="-50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</a:t>
            </a:r>
            <a:endParaRPr sz="2800">
              <a:latin typeface="Tahoma"/>
              <a:cs typeface="Tahoma"/>
            </a:endParaRPr>
          </a:p>
          <a:p>
            <a:pPr marL="680085" lvl="1" indent="-667385">
              <a:lnSpc>
                <a:spcPts val="3310"/>
              </a:lnSpc>
              <a:buAutoNum type="arabicPeriod"/>
              <a:tabLst>
                <a:tab pos="680085" algn="l"/>
              </a:tabLst>
            </a:pPr>
            <a:r>
              <a:rPr sz="2800" b="1" dirty="0">
                <a:solidFill>
                  <a:srgbClr val="0066FF"/>
                </a:solidFill>
                <a:latin typeface="Tahoma"/>
                <a:cs typeface="Tahoma"/>
              </a:rPr>
              <a:t>A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evolução do</a:t>
            </a:r>
            <a:r>
              <a:rPr sz="2800" b="1" spc="-3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66FF"/>
                </a:solidFill>
                <a:latin typeface="Tahoma"/>
                <a:cs typeface="Tahoma"/>
              </a:rPr>
              <a:t>SOs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3422</Words>
  <Application>Microsoft Office PowerPoint</Application>
  <PresentationFormat>Apresentação na tela (4:3)</PresentationFormat>
  <Paragraphs>572</Paragraphs>
  <Slides>71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9" baseType="lpstr">
      <vt:lpstr>Arial</vt:lpstr>
      <vt:lpstr>Century Gothic</vt:lpstr>
      <vt:lpstr>Symbol</vt:lpstr>
      <vt:lpstr>Tahoma</vt:lpstr>
      <vt:lpstr>Times New Roman</vt:lpstr>
      <vt:lpstr>Wingdings</vt:lpstr>
      <vt:lpstr>Wingdings 3</vt:lpstr>
      <vt:lpstr>Fatia</vt:lpstr>
      <vt:lpstr>Sistemas</vt:lpstr>
      <vt:lpstr>Aula de Hoje</vt:lpstr>
      <vt:lpstr>Aula de Hoje</vt:lpstr>
      <vt:lpstr>Introdução</vt:lpstr>
      <vt:lpstr>Aula de Hoje</vt:lpstr>
      <vt:lpstr>Introdução</vt:lpstr>
      <vt:lpstr>Introdução</vt:lpstr>
      <vt:lpstr>Máquinas Multinível</vt:lpstr>
      <vt:lpstr>Aula de Hoje</vt:lpstr>
      <vt:lpstr>Introdução</vt:lpstr>
      <vt:lpstr>Introdução</vt:lpstr>
      <vt:lpstr>Introdução</vt:lpstr>
      <vt:lpstr>Introdução</vt:lpstr>
      <vt:lpstr>Aula de Hoje</vt:lpstr>
      <vt:lpstr>Introdução</vt:lpstr>
      <vt:lpstr>Introdução</vt:lpstr>
      <vt:lpstr>Apresentação do PowerPoint</vt:lpstr>
      <vt:lpstr>Introdução</vt:lpstr>
      <vt:lpstr>Aula de Hoje</vt:lpstr>
      <vt:lpstr>Introdução</vt:lpstr>
      <vt:lpstr>Histórico</vt:lpstr>
      <vt:lpstr>Histórico</vt:lpstr>
      <vt:lpstr>Apresentação do PowerPoint</vt:lpstr>
      <vt:lpstr>Apresentação do PowerPoint</vt:lpstr>
      <vt:lpstr>Histórico</vt:lpstr>
      <vt:lpstr>Histórico</vt:lpstr>
      <vt:lpstr>Histórico</vt:lpstr>
      <vt:lpstr>Histórico</vt:lpstr>
      <vt:lpstr>Apresentação do PowerPoint</vt:lpstr>
      <vt:lpstr>Histórico</vt:lpstr>
      <vt:lpstr>Histórico</vt:lpstr>
      <vt:lpstr>Histórico</vt:lpstr>
      <vt:lpstr>Histórico</vt:lpstr>
      <vt:lpstr>Histórico (Terceira Geração)</vt:lpstr>
      <vt:lpstr>Histórico</vt:lpstr>
      <vt:lpstr>Histórico</vt:lpstr>
      <vt:lpstr>Histórico</vt:lpstr>
      <vt:lpstr>Histórico</vt:lpstr>
      <vt:lpstr>Apresentação do PowerPoint</vt:lpstr>
      <vt:lpstr>Aula de Hoje</vt:lpstr>
      <vt:lpstr>Aula de Hoje</vt:lpstr>
      <vt:lpstr>Histórico</vt:lpstr>
      <vt:lpstr>Histórico</vt:lpstr>
      <vt:lpstr>Apresentação do PowerPoint</vt:lpstr>
      <vt:lpstr>Histórico  Quinta Geração</vt:lpstr>
      <vt:lpstr>Histórico  Quinta Geração</vt:lpstr>
      <vt:lpstr>Atualidades</vt:lpstr>
      <vt:lpstr>Aula de Hoje</vt:lpstr>
      <vt:lpstr>Introdução</vt:lpstr>
      <vt:lpstr>Introdução</vt:lpstr>
      <vt:lpstr>Introdução</vt:lpstr>
      <vt:lpstr>Introdução</vt:lpstr>
      <vt:lpstr>Introdução</vt:lpstr>
      <vt:lpstr>Apresentação do PowerPoint</vt:lpstr>
      <vt:lpstr>Introdução</vt:lpstr>
      <vt:lpstr>Introdução</vt:lpstr>
      <vt:lpstr>Introdução</vt:lpstr>
      <vt:lpstr>Aula de Hoje</vt:lpstr>
      <vt:lpstr>Introdução</vt:lpstr>
      <vt:lpstr>Apresentação do PowerPoint</vt:lpstr>
      <vt:lpstr>Aula de Hoje</vt:lpstr>
      <vt:lpstr>Aula de Hoje</vt:lpstr>
      <vt:lpstr>Introdução</vt:lpstr>
      <vt:lpstr>Estrutura de um SO</vt:lpstr>
      <vt:lpstr>Estrutura de um SO</vt:lpstr>
      <vt:lpstr>Estrutura do MicroKernel</vt:lpstr>
      <vt:lpstr>Estrutura de um SO</vt:lpstr>
      <vt:lpstr>Estrutura de um SO</vt:lpstr>
      <vt:lpstr>Apresentação do PowerPoint</vt:lpstr>
      <vt:lpstr>Estrutura de um SO</vt:lpstr>
      <vt:lpstr>Estrutura de um 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</dc:title>
  <dc:creator>ruima</dc:creator>
  <cp:lastModifiedBy>ruima</cp:lastModifiedBy>
  <cp:revision>7</cp:revision>
  <dcterms:created xsi:type="dcterms:W3CDTF">2021-01-06T22:25:52Z</dcterms:created>
  <dcterms:modified xsi:type="dcterms:W3CDTF">2021-01-07T17:56:56Z</dcterms:modified>
</cp:coreProperties>
</file>